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317" r:id="rId3"/>
    <p:sldId id="318" r:id="rId4"/>
    <p:sldId id="319" r:id="rId5"/>
    <p:sldId id="32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81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EF7D00"/>
    <a:srgbClr val="004F9F"/>
    <a:srgbClr val="009757"/>
    <a:srgbClr val="E6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0"/>
    <p:restoredTop sz="94618"/>
  </p:normalViewPr>
  <p:slideViewPr>
    <p:cSldViewPr snapToGrid="0" snapToObjects="1" showGuides="1">
      <p:cViewPr varScale="1">
        <p:scale>
          <a:sx n="51" d="100"/>
          <a:sy n="51" d="100"/>
        </p:scale>
        <p:origin x="-90" y="-114"/>
      </p:cViewPr>
      <p:guideLst>
        <p:guide orient="horz" pos="1281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3.jpg" descr="3.jpg">
            <a:extLst>
              <a:ext uri="{FF2B5EF4-FFF2-40B4-BE49-F238E27FC236}">
                <a16:creationId xmlns="" xmlns:a16="http://schemas.microsoft.com/office/drawing/2014/main" id="{0508C786-3D28-504C-86E6-E2EC0436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="" xmlns:a16="http://schemas.microsoft.com/office/drawing/2014/main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="" xmlns:a16="http://schemas.microsoft.com/office/drawing/2014/main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5092027" y="3361350"/>
            <a:ext cx="10551523" cy="3689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УРОК ФИНЗОЖ"/>
          <p:cNvSpPr txBox="1"/>
          <p:nvPr/>
        </p:nvSpPr>
        <p:spPr>
          <a:xfrm>
            <a:off x="858523" y="3200368"/>
            <a:ext cx="18126757" cy="38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5400"/>
              </a:lnSpc>
              <a:defRPr sz="12000">
                <a:solidFill>
                  <a:srgbClr val="393B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 </a:t>
            </a:r>
            <a:b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художественной литературе</a:t>
            </a:r>
            <a:endParaRPr sz="10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7091790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в </a:t>
            </a:r>
            <a:r>
              <a:rPr lang="ru-RU" sz="5100" dirty="0"/>
              <a:t>классической </a:t>
            </a:r>
            <a:r>
              <a:rPr lang="ru-RU" sz="5100" dirty="0" smtClean="0"/>
              <a:t>литературе </a:t>
            </a:r>
            <a:br>
              <a:rPr lang="ru-RU" sz="5100" dirty="0" smtClean="0"/>
            </a:br>
            <a:r>
              <a:rPr lang="ru-RU" sz="5100" dirty="0" smtClean="0"/>
              <a:t>ДЛЯ РАЗНЫХ КЛАССОВ ШКОЛЫ</a:t>
            </a:r>
            <a:r>
              <a:rPr sz="5100" b="0" dirty="0" smtClean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sz="5100" b="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grpSp>
        <p:nvGrpSpPr>
          <p:cNvPr id="211" name="Group"/>
          <p:cNvGrpSpPr/>
          <p:nvPr/>
        </p:nvGrpSpPr>
        <p:grpSpPr>
          <a:xfrm>
            <a:off x="730384" y="3544397"/>
            <a:ext cx="16171533" cy="3164969"/>
            <a:chOff x="0" y="-747495"/>
            <a:chExt cx="16171532" cy="3164968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-747495"/>
              <a:ext cx="15439573" cy="3164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«Волшебная лампа Аладдина»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внезапное обогащение и распоряжение деньгами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«Золотая антилопа»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разумное потребление</a:t>
              </a:r>
              <a:endParaRPr lang="ru-RU" sz="2900" b="0" cap="small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Родари Дж. «Приключения Чиполлино»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А.Н. «Золотой ключик, или Приключения Буратино»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004F9F"/>
                  </a:solidFill>
                </a:rPr>
                <a:t>3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7561747"/>
            <a:ext cx="20648672" cy="3294095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«Баллады о Робин Гуде»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Носов Н.Н.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«Незнайка на Луне»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финансовые взаимоотношения и инструменты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Олеша Ю.К. «Три толстяка»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 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«Сказка о рыбаке и рыбке»</a:t>
              </a:r>
              <a:r>
                <a:rPr lang="ru-RU" sz="3300" b="0" dirty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от «владычицы морской» до «разбитого корыта»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Твен М. «Принц и нищий»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  <a:endParaRPr lang="ru-RU" sz="2900" b="0" dirty="0">
                <a:solidFill>
                  <a:srgbClr val="393B3B"/>
                </a:solidFill>
                <a:latin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EF7D00"/>
                  </a:solidFill>
                </a:rPr>
                <a:t>4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29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779214" y="4332417"/>
            <a:ext cx="21234260" cy="1733807"/>
            <a:chOff x="0" y="1025722"/>
            <a:chExt cx="21234259" cy="1263908"/>
          </a:xfrm>
        </p:grpSpPr>
        <p:sp>
          <p:nvSpPr>
            <p:cNvPr id="206" name="ПРИНЯТЬ УЧАСТИЕ В ОЛИМПИАДЕ ПО ФИНАНСОВОЙ ГРАМОТНОСТИ И ПРЕДПРИНИМАТЕЛЬСТВУ…"/>
            <p:cNvSpPr txBox="1"/>
            <p:nvPr/>
          </p:nvSpPr>
          <p:spPr>
            <a:xfrm>
              <a:off x="1514309" y="1238865"/>
              <a:ext cx="19719950" cy="837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R="718041" algn="l">
                <a:spcBef>
                  <a:spcPts val="1200"/>
                </a:spcBef>
                <a:buClr>
                  <a:srgbClr val="31B7BB"/>
                </a:buClr>
                <a:buSzPct val="100000"/>
                <a:defRPr sz="29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Крылов И.А. </a:t>
              </a:r>
              <a:r>
                <a:rPr lang="ru-RU" sz="290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«Бедный богач», «Скупой», «Стрекоза и муравей»</a:t>
              </a:r>
              <a:r>
                <a:rPr lang="ru-RU" sz="290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сберегательное поведение</a:t>
              </a:r>
            </a:p>
            <a:p>
              <a:pPr marR="718041" algn="l">
                <a:spcBef>
                  <a:spcPts val="1200"/>
                </a:spcBef>
                <a:buClr>
                  <a:srgbClr val="31B7BB"/>
                </a:buClr>
                <a:buSzPct val="100000"/>
                <a:defRPr sz="29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«Сказка о рыбаке и рыбке»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 - от «владычицы морской» до «разбитого корыта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»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А"/>
            <p:cNvSpPr txBox="1"/>
            <p:nvPr/>
          </p:nvSpPr>
          <p:spPr>
            <a:xfrm>
              <a:off x="0" y="1025722"/>
              <a:ext cx="859210" cy="1263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31B7BC"/>
                  </a:solidFill>
                </a:rPr>
                <a:t>5</a:t>
              </a:r>
              <a:endParaRPr dirty="0">
                <a:solidFill>
                  <a:srgbClr val="31B7BC"/>
                </a:solidFill>
              </a:endParaRPr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813730" y="6667207"/>
            <a:ext cx="16171533" cy="1753713"/>
            <a:chOff x="0" y="-69773"/>
            <a:chExt cx="16171532" cy="1753712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-13961"/>
              <a:ext cx="15439573" cy="1697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Грин А.С. «Алые паруса»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финансовая подушка безопасности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«Скупой рыцарь»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скупцы, расточители и ростовщики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«Дубровский»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уроки тяжбы пушкинских времен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004F9F"/>
                  </a:solidFill>
                </a:rPr>
                <a:t>6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8802838"/>
            <a:ext cx="20648672" cy="2477153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Гоголь Н.В.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«Ночь накануне Ивана Купалы», «Портрет»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внезапное обогащение — удача или катастрофа?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Лермонтов М.Ю. «Песня про купца Калашникова»</a:t>
              </a:r>
              <a:r>
                <a:rPr lang="ru-RU" sz="3300" b="0" dirty="0" smtClean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жалование или предпринимательство?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 smtClean="0">
                  <a:solidFill>
                    <a:srgbClr val="EF7D00"/>
                  </a:solidFill>
                </a:rPr>
                <a:t>7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75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813730" y="3772991"/>
            <a:ext cx="16171533" cy="1733808"/>
            <a:chOff x="0" y="-69773"/>
            <a:chExt cx="16171532" cy="1733807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273297"/>
              <a:ext cx="15439573" cy="1123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Гоголь Н.В. «Ревизор»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финансовые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стратегии Хлестакова и чиновников города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Тургенев И.С. «Хорь и </a:t>
              </a:r>
              <a:r>
                <a:rPr lang="ru-RU" sz="2900" b="0" cap="small" dirty="0" err="1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Калиныч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г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рамотная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финансово-хозяйственная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стратегия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004F9F"/>
                  </a:solidFill>
                </a:rPr>
                <a:t>8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6222045"/>
            <a:ext cx="20648672" cy="2477153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Гоголь Н.В.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«Мертвые души»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Мольер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«Тартюф»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«Евгений Онегин»</a:t>
              </a:r>
              <a:r>
                <a:rPr lang="ru-RU" sz="3300" b="0" dirty="0" smtClean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жизнь в долг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EF7D00"/>
                  </a:solidFill>
                </a:rPr>
                <a:t>9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326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627348"/>
            <a:ext cx="14464834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</a:t>
            </a:r>
            <a:br>
              <a:rPr lang="ru-RU" sz="5100" dirty="0"/>
            </a:br>
            <a:r>
              <a:rPr lang="ru-RU" sz="5100" dirty="0"/>
              <a:t>в классической литературе </a:t>
            </a:r>
            <a:br>
              <a:rPr lang="ru-RU" sz="5100" dirty="0"/>
            </a:br>
            <a:r>
              <a:rPr lang="ru-RU" sz="5100" dirty="0"/>
              <a:t>ДЛЯ РАЗНЫХ КЛАССОВ ШКОЛЫ</a:t>
            </a:r>
            <a:r>
              <a:rPr lang="ru-RU"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866911" y="3303422"/>
            <a:ext cx="16620106" cy="5781070"/>
            <a:chOff x="0" y="-2055545"/>
            <a:chExt cx="16620105" cy="5781069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1180532" y="-2055545"/>
              <a:ext cx="15439573" cy="5781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Гончаров И.А. «Обломов»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финансово-хозяйственные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Достоевский Ф.М. «Преступление и наказание»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ростовщичество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и издательский проект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Разумихина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Островский А.Н. «Свои люди – сочтемся»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банкротство финансовое и моральное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Л.Н. «Война и мир»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финансово-хозяйственные 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Л.Н.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«Анна Каренина»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личные бюджеты и финансовые стратегии героев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Тургенев «Отцы и дети»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финансово-хозяйственные стратегии русского дворянства второй половины XIX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века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Шекспир У. «Король Лир»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банкротство финансовое и моральное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1615827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004F9F"/>
                  </a:solidFill>
                </a:rPr>
                <a:t>10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66911" y="9620179"/>
            <a:ext cx="21097246" cy="2477153"/>
            <a:chOff x="-1" y="-6227"/>
            <a:chExt cx="21097245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1180532" y="-6227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Зощенко М.М.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«Голубая книга»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проблемы отношения к деньгам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Чехов А.П. </a:t>
              </a:r>
              <a:r>
                <a:rPr lang="ru-RU" sz="2900" b="0" cap="small" dirty="0" smtClean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«Вишневый сад»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 smtClean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финансовые уроки пьесы</a:t>
              </a:r>
              <a:endParaRPr lang="ru-RU" sz="2900" b="0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-1" y="441445"/>
              <a:ext cx="1791447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smtClean="0">
                  <a:solidFill>
                    <a:srgbClr val="EF7D00"/>
                  </a:solidFill>
                </a:rPr>
                <a:t>11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188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430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Воротникова Татьяна Александровна</dc:creator>
  <cp:lastModifiedBy>Родионова Татьяна Витальевна</cp:lastModifiedBy>
  <cp:revision>24</cp:revision>
  <dcterms:modified xsi:type="dcterms:W3CDTF">2024-02-21T12:03:54Z</dcterms:modified>
</cp:coreProperties>
</file>