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31" r:id="rId4"/>
    <p:sldId id="332" r:id="rId5"/>
    <p:sldId id="258" r:id="rId6"/>
    <p:sldId id="261" r:id="rId7"/>
    <p:sldId id="309" r:id="rId8"/>
    <p:sldId id="264" r:id="rId9"/>
    <p:sldId id="335" r:id="rId10"/>
    <p:sldId id="351" r:id="rId11"/>
    <p:sldId id="350" r:id="rId12"/>
    <p:sldId id="272" r:id="rId13"/>
    <p:sldId id="384" r:id="rId14"/>
    <p:sldId id="348" r:id="rId15"/>
    <p:sldId id="323" r:id="rId16"/>
    <p:sldId id="324" r:id="rId17"/>
    <p:sldId id="327" r:id="rId18"/>
    <p:sldId id="328" r:id="rId19"/>
    <p:sldId id="333" r:id="rId20"/>
    <p:sldId id="317" r:id="rId21"/>
    <p:sldId id="318" r:id="rId22"/>
    <p:sldId id="310" r:id="rId23"/>
    <p:sldId id="358" r:id="rId24"/>
    <p:sldId id="271" r:id="rId25"/>
    <p:sldId id="376" r:id="rId26"/>
    <p:sldId id="265" r:id="rId27"/>
    <p:sldId id="308" r:id="rId28"/>
  </p:sldIdLst>
  <p:sldSz cx="12192000" cy="6858000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EA8C87-982C-40FC-85B5-70E8CB2B940D}">
          <p14:sldIdLst>
            <p14:sldId id="256"/>
            <p14:sldId id="257"/>
            <p14:sldId id="331"/>
            <p14:sldId id="332"/>
            <p14:sldId id="258"/>
            <p14:sldId id="261"/>
            <p14:sldId id="309"/>
            <p14:sldId id="264"/>
            <p14:sldId id="335"/>
            <p14:sldId id="351"/>
            <p14:sldId id="350"/>
            <p14:sldId id="272"/>
            <p14:sldId id="384"/>
            <p14:sldId id="348"/>
            <p14:sldId id="323"/>
            <p14:sldId id="324"/>
            <p14:sldId id="327"/>
            <p14:sldId id="328"/>
            <p14:sldId id="333"/>
            <p14:sldId id="317"/>
            <p14:sldId id="318"/>
            <p14:sldId id="310"/>
            <p14:sldId id="358"/>
            <p14:sldId id="271"/>
            <p14:sldId id="376"/>
            <p14:sldId id="265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урашкина Алина Александровна 2" initials="МАА2" lastIdx="1" clrIdx="0">
    <p:extLst>
      <p:ext uri="{19B8F6BF-5375-455C-9EA6-DF929625EA0E}">
        <p15:presenceInfo xmlns:p15="http://schemas.microsoft.com/office/powerpoint/2012/main" userId="Мурашкина Алина Александровна 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BDD7EE"/>
    <a:srgbClr val="F8664E"/>
    <a:srgbClr val="FFCC00"/>
    <a:srgbClr val="2F5597"/>
    <a:srgbClr val="7093D2"/>
    <a:srgbClr val="8FAADC"/>
    <a:srgbClr val="4D94CF"/>
    <a:srgbClr val="DEEBF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0" autoAdjust="0"/>
  </p:normalViewPr>
  <p:slideViewPr>
    <p:cSldViewPr snapToGrid="0">
      <p:cViewPr varScale="1">
        <p:scale>
          <a:sx n="86" d="100"/>
          <a:sy n="86" d="100"/>
        </p:scale>
        <p:origin x="754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79290.5</c:v>
                </c:pt>
                <c:pt idx="1">
                  <c:v>98137.600000000006</c:v>
                </c:pt>
                <c:pt idx="2">
                  <c:v>112957.8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D9-4791-8459-D2F38F705C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71636.899999999994</c:v>
                </c:pt>
                <c:pt idx="1">
                  <c:v>88739.5</c:v>
                </c:pt>
                <c:pt idx="2">
                  <c:v>102101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D9-4791-8459-D2F38F705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06068480"/>
        <c:axId val="47077568"/>
        <c:axId val="0"/>
      </c:bar3DChart>
      <c:catAx>
        <c:axId val="10606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077568"/>
        <c:crosses val="autoZero"/>
        <c:auto val="1"/>
        <c:lblAlgn val="ctr"/>
        <c:lblOffset val="100"/>
        <c:noMultiLvlLbl val="0"/>
      </c:catAx>
      <c:valAx>
        <c:axId val="47077568"/>
        <c:scaling>
          <c:orientation val="minMax"/>
          <c:max val="13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068480"/>
        <c:crosses val="autoZero"/>
        <c:crossBetween val="between"/>
        <c:majorUnit val="20000"/>
        <c:minorUnit val="4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5F-4939-B6AF-08ED679A31CA}"/>
              </c:ext>
            </c:extLst>
          </c:dPt>
          <c:dPt>
            <c:idx val="1"/>
            <c:invertIfNegative val="0"/>
            <c:bubble3D val="0"/>
            <c:spPr>
              <a:solidFill>
                <a:srgbClr val="4A8E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5F-4939-B6AF-08ED679A31CA}"/>
              </c:ext>
            </c:extLst>
          </c:dPt>
          <c:dPt>
            <c:idx val="2"/>
            <c:invertIfNegative val="0"/>
            <c:bubble3D val="0"/>
            <c:spPr>
              <a:solidFill>
                <a:srgbClr val="7AB7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5F-4939-B6AF-08ED679A31CA}"/>
              </c:ext>
            </c:extLst>
          </c:dPt>
          <c:dPt>
            <c:idx val="3"/>
            <c:invertIfNegative val="0"/>
            <c:bubble3D val="0"/>
            <c:spPr>
              <a:solidFill>
                <a:srgbClr val="468F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55F-4939-B6AF-08ED679A31CA}"/>
              </c:ext>
            </c:extLst>
          </c:dPt>
          <c:dPt>
            <c:idx val="4"/>
            <c:invertIfNegative val="0"/>
            <c:bubble3D val="0"/>
            <c:spPr>
              <a:solidFill>
                <a:srgbClr val="3366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55F-4939-B6AF-08ED679A31CA}"/>
              </c:ext>
            </c:extLst>
          </c:dPt>
          <c:dPt>
            <c:idx val="5"/>
            <c:invertIfNegative val="0"/>
            <c:bubble3D val="0"/>
            <c:spPr>
              <a:solidFill>
                <a:srgbClr val="40867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55F-4939-B6AF-08ED679A31CA}"/>
              </c:ext>
            </c:extLst>
          </c:dPt>
          <c:dPt>
            <c:idx val="6"/>
            <c:invertIfNegative val="0"/>
            <c:bubble3D val="0"/>
            <c:spPr>
              <a:solidFill>
                <a:srgbClr val="3366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55F-4939-B6AF-08ED679A31CA}"/>
              </c:ext>
            </c:extLst>
          </c:dPt>
          <c:dLbls>
            <c:dLbl>
              <c:idx val="0"/>
              <c:layout>
                <c:manualLayout>
                  <c:x val="2.0229050457539921E-2"/>
                  <c:y val="1.0618551529238641E-2"/>
                </c:manualLayout>
              </c:layout>
              <c:tx>
                <c:rich>
                  <a:bodyPr/>
                  <a:lstStyle/>
                  <a:p>
                    <a:fld id="{4F207FF6-848A-48F4-9678-BC3BEA494970}" type="VALUE">
                      <a:rPr lang="en-US">
                        <a:solidFill>
                          <a:srgbClr val="7030A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5F-4939-B6AF-08ED679A31CA}"/>
                </c:ext>
              </c:extLst>
            </c:dLbl>
            <c:dLbl>
              <c:idx val="1"/>
              <c:layout>
                <c:manualLayout>
                  <c:x val="-0.19756880698624249"/>
                  <c:y val="1.06185515292386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5F-4939-B6AF-08ED679A31CA}"/>
                </c:ext>
              </c:extLst>
            </c:dLbl>
            <c:dLbl>
              <c:idx val="2"/>
              <c:layout>
                <c:manualLayout>
                  <c:x val="-0.20556571822052783"/>
                  <c:y val="5.30927576461932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5F-4939-B6AF-08ED679A31CA}"/>
                </c:ext>
              </c:extLst>
            </c:dLbl>
            <c:dLbl>
              <c:idx val="3"/>
              <c:layout>
                <c:manualLayout>
                  <c:x val="-0.1851004453850562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5F-4939-B6AF-08ED679A31CA}"/>
                </c:ext>
              </c:extLst>
            </c:dLbl>
            <c:dLbl>
              <c:idx val="4"/>
              <c:layout>
                <c:manualLayout>
                  <c:x val="-0.18160798415137591"/>
                  <c:y val="5.30927576461932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5F-4939-B6AF-08ED679A31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Выплаты молодым специалистам</c:v>
                </c:pt>
                <c:pt idx="1">
                  <c:v>оплата ЖК услуг гражданам</c:v>
                </c:pt>
                <c:pt idx="2">
                  <c:v>Выплаты ветеранам труда</c:v>
                </c:pt>
                <c:pt idx="3">
                  <c:v>Выплаты участникам СВО</c:v>
                </c:pt>
                <c:pt idx="4">
                  <c:v>выплаты семьям с детьми</c:v>
                </c:pt>
                <c:pt idx="5">
                  <c:v>Обеспечение лекарствами и продуктами лечебного питания отдельных групп населения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42</c:v>
                </c:pt>
                <c:pt idx="1">
                  <c:v>1037</c:v>
                </c:pt>
                <c:pt idx="2">
                  <c:v>1504</c:v>
                </c:pt>
                <c:pt idx="3">
                  <c:v>1743</c:v>
                </c:pt>
                <c:pt idx="4">
                  <c:v>2434</c:v>
                </c:pt>
                <c:pt idx="5">
                  <c:v>2993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55F-4939-B6AF-08ED679A3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axId val="564399320"/>
        <c:axId val="564398928"/>
      </c:barChart>
      <c:catAx>
        <c:axId val="564399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4398928"/>
        <c:crosses val="autoZero"/>
        <c:auto val="1"/>
        <c:lblAlgn val="ctr"/>
        <c:lblOffset val="100"/>
        <c:noMultiLvlLbl val="0"/>
      </c:catAx>
      <c:valAx>
        <c:axId val="56439892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564399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20741559948606"/>
          <c:y val="0"/>
          <c:w val="0.6028328883744597"/>
          <c:h val="0.9169580726747512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7E-45ED-AE9A-D58B4FC1A58B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7E-45ED-AE9A-D58B4FC1A58B}"/>
              </c:ext>
            </c:extLst>
          </c:dPt>
          <c:dPt>
            <c:idx val="2"/>
            <c:bubble3D val="0"/>
            <c:spPr>
              <a:solidFill>
                <a:srgbClr val="29A8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7E-45ED-AE9A-D58B4FC1A58B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7E-45ED-AE9A-D58B4FC1A58B}"/>
              </c:ext>
            </c:extLst>
          </c:dPt>
          <c:dLbls>
            <c:dLbl>
              <c:idx val="0"/>
              <c:layout>
                <c:manualLayout>
                  <c:x val="2.7492379081167497E-2"/>
                  <c:y val="-5.567539824145646E-2"/>
                </c:manualLayout>
              </c:layout>
              <c:tx>
                <c:rich>
                  <a:bodyPr/>
                  <a:lstStyle/>
                  <a:p>
                    <a:fld id="{01AA6F73-C6B3-4D52-A692-697589B6DFD3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7897768255309"/>
                      <c:h val="0.226590584244643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7E-45ED-AE9A-D58B4FC1A58B}"/>
                </c:ext>
              </c:extLst>
            </c:dLbl>
            <c:dLbl>
              <c:idx val="1"/>
              <c:layout>
                <c:manualLayout>
                  <c:x val="-1.2354981866550596E-2"/>
                  <c:y val="-4.2132772901614234E-2"/>
                </c:manualLayout>
              </c:layout>
              <c:tx>
                <c:rich>
                  <a:bodyPr/>
                  <a:lstStyle/>
                  <a:p>
                    <a:fld id="{B7AA5424-0432-4F2D-8CF6-7247FA11F83F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47E-45ED-AE9A-D58B4FC1A58B}"/>
                </c:ext>
              </c:extLst>
            </c:dLbl>
            <c:dLbl>
              <c:idx val="2"/>
              <c:layout>
                <c:manualLayout>
                  <c:x val="1.1038537574972643E-2"/>
                  <c:y val="-4.3252440484749521E-2"/>
                </c:manualLayout>
              </c:layout>
              <c:tx>
                <c:rich>
                  <a:bodyPr/>
                  <a:lstStyle/>
                  <a:p>
                    <a:fld id="{82DBDF38-B9C5-434C-883A-D012749BD28B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47E-45ED-AE9A-D58B4FC1A58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7E-45ED-AE9A-D58B4FC1A5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выравнивающие трансферты</c:v>
                </c:pt>
                <c:pt idx="1">
                  <c:v>субвенции</c:v>
                </c:pt>
                <c:pt idx="2">
                  <c:v>субсидии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6069</c:v>
                </c:pt>
                <c:pt idx="1">
                  <c:v>11436</c:v>
                </c:pt>
                <c:pt idx="2">
                  <c:v>12407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7E-45ED-AE9A-D58B4FC1A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0"/>
        <c:holeSize val="4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c:rich>
      </c:tx>
      <c:layout>
        <c:manualLayout>
          <c:xMode val="edge"/>
          <c:yMode val="edge"/>
          <c:x val="0.42613549868766404"/>
          <c:y val="0.791727055297748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9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c:spPr>
          <c:explosion val="28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CC9-478E-B2AB-E3151061EE21}"/>
              </c:ext>
            </c:extLst>
          </c:dPt>
          <c:dLbls>
            <c:dLbl>
              <c:idx val="0"/>
              <c:layout>
                <c:manualLayout>
                  <c:x val="-0.15864566929133858"/>
                  <c:y val="0.28732910668744999"/>
                </c:manualLayout>
              </c:layout>
              <c:tx>
                <c:rich>
                  <a:bodyPr/>
                  <a:lstStyle/>
                  <a:p>
                    <a:fld id="{9E174B2E-8960-4657-A94D-D5960FEC09BE}" type="VALUE">
                      <a:rPr lang="en-US" b="1" baseline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C9-478E-B2AB-E3151061EE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</c:f>
              <c:numCache>
                <c:formatCode>0</c:formatCode>
                <c:ptCount val="1"/>
                <c:pt idx="0">
                  <c:v>1.3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C9-478E-B2AB-E3151061EE2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2755927780557446"/>
          <c:y val="0.765958661417322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explosion val="26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1CD-4242-8120-D21B476C43F7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1CD-4242-8120-D21B476C43F7}"/>
              </c:ext>
            </c:extLst>
          </c:dPt>
          <c:dLbls>
            <c:dLbl>
              <c:idx val="0"/>
              <c:layout>
                <c:manualLayout>
                  <c:x val="-0.17773888888888895"/>
                  <c:y val="0.252939542483660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CD-4242-8120-D21B476C43F7}"/>
                </c:ext>
              </c:extLst>
            </c:dLbl>
            <c:dLbl>
              <c:idx val="1"/>
              <c:layout>
                <c:manualLayout>
                  <c:x val="-0.13520405381464146"/>
                  <c:y val="0.203548966535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CD-4242-8120-D21B476C4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Долг по бюджетным кредитам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CD-4242-8120-D21B476C4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69587.899999999994</c:v>
                </c:pt>
                <c:pt idx="1">
                  <c:v>86953.600000000006</c:v>
                </c:pt>
                <c:pt idx="2">
                  <c:v>98399.9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C-4F34-A26A-568D53A6AF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62758.5</c:v>
                </c:pt>
                <c:pt idx="1">
                  <c:v>78086.8</c:v>
                </c:pt>
                <c:pt idx="2">
                  <c:v>89628.1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C-4F34-A26A-568D53A6A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6306304"/>
        <c:axId val="51643520"/>
        <c:axId val="0"/>
      </c:bar3DChart>
      <c:catAx>
        <c:axId val="4630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43520"/>
        <c:crosses val="autoZero"/>
        <c:auto val="1"/>
        <c:lblAlgn val="ctr"/>
        <c:lblOffset val="100"/>
        <c:noMultiLvlLbl val="0"/>
      </c:catAx>
      <c:valAx>
        <c:axId val="51643520"/>
        <c:scaling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30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67803018689085"/>
          <c:y val="2.864516113096113E-2"/>
          <c:w val="0.69665145335302392"/>
          <c:h val="0.8687322692955143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2548682425468943E-3"/>
                  <c:y val="0.20782840321459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78794815843443"/>
                      <c:h val="0.210808427495698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ED6-4569-8D0D-82947857E4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Выполнение плана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D6-4569-8D0D-82947857E4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946111771770576E-2"/>
                  <c:y val="0.2627264312082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89547835539035"/>
                      <c:h val="0.210808427495698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ED6-4569-8D0D-82947857E4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Выполнение плана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D6-4569-8D0D-82947857E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100"/>
        <c:shape val="box"/>
        <c:axId val="560928872"/>
        <c:axId val="560929264"/>
        <c:axId val="561028184"/>
      </c:bar3DChart>
      <c:catAx>
        <c:axId val="560928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0929264"/>
        <c:crosses val="autoZero"/>
        <c:auto val="1"/>
        <c:lblAlgn val="ctr"/>
        <c:lblOffset val="100"/>
        <c:noMultiLvlLbl val="0"/>
      </c:catAx>
      <c:valAx>
        <c:axId val="5609292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0928872"/>
        <c:crosses val="autoZero"/>
        <c:crossBetween val="between"/>
      </c:valAx>
      <c:serAx>
        <c:axId val="561028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56092926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85428737673215"/>
          <c:y val="2.0994623124066872E-3"/>
          <c:w val="0.62769721751664265"/>
          <c:h val="0.9716408983476768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/>
            <a:scene3d>
              <a:camera prst="orthographicFront"/>
              <a:lightRig rig="threePt" dir="t"/>
            </a:scene3d>
            <a:sp3d/>
          </c:spPr>
          <c:explosion val="6"/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7E3E-4DB9-A684-ED33A4C4EC66}"/>
              </c:ext>
            </c:extLst>
          </c:dPt>
          <c:dPt>
            <c:idx val="1"/>
            <c:bubble3D val="0"/>
            <c:spPr>
              <a:solidFill>
                <a:srgbClr val="2A738A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7E3E-4DB9-A684-ED33A4C4EC66}"/>
              </c:ext>
            </c:extLst>
          </c:dPt>
          <c:dPt>
            <c:idx val="2"/>
            <c:bubble3D val="0"/>
            <c:spPr>
              <a:solidFill>
                <a:srgbClr val="50AEC8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7E3E-4DB9-A684-ED33A4C4EC66}"/>
              </c:ext>
            </c:extLst>
          </c:dPt>
          <c:dPt>
            <c:idx val="3"/>
            <c:bubble3D val="0"/>
            <c:spPr>
              <a:solidFill>
                <a:srgbClr val="348EA6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7E3E-4DB9-A684-ED33A4C4EC66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7E3E-4DB9-A684-ED33A4C4EC66}"/>
              </c:ext>
            </c:extLst>
          </c:dPt>
          <c:dLbls>
            <c:dLbl>
              <c:idx val="0"/>
              <c:layout>
                <c:manualLayout>
                  <c:x val="4.37279237109559E-2"/>
                  <c:y val="-0.2724796430336918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1032E307-A978-4CC0-8C93-65840CE20DCA}" type="VALUE">
                      <a:rPr lang="ru-RU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r>
                      <a:rPr lang="ru-RU">
                        <a:solidFill>
                          <a:schemeClr val="bg1"/>
                        </a:solidFill>
                      </a:rPr>
                      <a:t>
+ 2 534 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ru-RU">
                        <a:solidFill>
                          <a:schemeClr val="bg1"/>
                        </a:solidFill>
                      </a:rPr>
                      <a:t>млн. руб. 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ru-RU">
                        <a:solidFill>
                          <a:schemeClr val="bg1"/>
                        </a:solidFill>
                      </a:rPr>
                      <a:t>к 2023 году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E3E-4DB9-A684-ED33A4C4EC66}"/>
                </c:ext>
              </c:extLst>
            </c:dLbl>
            <c:dLbl>
              <c:idx val="1"/>
              <c:layout>
                <c:manualLayout>
                  <c:x val="-4.3727923710956433E-3"/>
                  <c:y val="1.841093165829000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3CA8B5FF-1121-4A29-940E-1990942715FD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569674076617749"/>
                      <c:h val="0.115914313009467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E3E-4DB9-A684-ED33A4C4EC66}"/>
                </c:ext>
              </c:extLst>
            </c:dLbl>
            <c:dLbl>
              <c:idx val="2"/>
              <c:layout>
                <c:manualLayout>
                  <c:x val="-2.9151949140637803E-3"/>
                  <c:y val="-1.1046472014879429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fld id="{13885ED6-836A-4F4D-A38C-A6F21BC3FF23}" type="VALUE">
                      <a:rPr lang="ru-RU" sz="1400">
                        <a:solidFill>
                          <a:schemeClr val="bg1"/>
                        </a:solidFill>
                      </a:rPr>
                      <a:pPr>
                        <a:defRPr sz="1400"/>
                      </a:pPr>
                      <a:t>[ЗНАЧЕНИЕ]</a:t>
                    </a:fld>
                    <a:r>
                      <a:rPr lang="ru-RU" sz="1400" dirty="0">
                        <a:solidFill>
                          <a:schemeClr val="bg1"/>
                        </a:solidFill>
                      </a:rPr>
                      <a:t>
+187 млн. руб.</a:t>
                    </a:r>
                  </a:p>
                  <a:p>
                    <a:pPr>
                      <a:defRPr sz="1400"/>
                    </a:pPr>
                    <a:r>
                      <a:rPr lang="ru-RU" sz="1400" dirty="0">
                        <a:solidFill>
                          <a:schemeClr val="bg1"/>
                        </a:solidFill>
                      </a:rPr>
                      <a:t>к 2023 году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E3E-4DB9-A684-ED33A4C4EC66}"/>
                </c:ext>
              </c:extLst>
            </c:dLbl>
            <c:dLbl>
              <c:idx val="3"/>
              <c:layout>
                <c:manualLayout>
                  <c:x val="0"/>
                  <c:y val="-2.9457258706345052E-2"/>
                </c:manualLayout>
              </c:layout>
              <c:tx>
                <c:rich>
                  <a:bodyPr/>
                  <a:lstStyle/>
                  <a:p>
                    <a:fld id="{5AA4535B-A064-43F8-A895-2B550B359F42}" type="VALUE">
                      <a:rPr lang="ru-RU" smtClean="0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r>
                      <a:rPr lang="ru-RU" baseline="0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sz="1200" b="1" baseline="0" dirty="0">
                        <a:solidFill>
                          <a:schemeClr val="bg1"/>
                        </a:solidFill>
                        <a:latin typeface="+mn-lt"/>
                      </a:rPr>
                      <a:t>+258 млн. руб.</a:t>
                    </a:r>
                  </a:p>
                  <a:p>
                    <a:r>
                      <a:rPr lang="ru-RU" sz="1200" b="1" baseline="0" dirty="0">
                        <a:solidFill>
                          <a:schemeClr val="bg1"/>
                        </a:solidFill>
                        <a:latin typeface="+mn-lt"/>
                      </a:rPr>
                      <a:t>к 2023 году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E3E-4DB9-A684-ED33A4C4EC6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остатки средств на счете</c:v>
                </c:pt>
                <c:pt idx="1">
                  <c:v>плата за леса</c:v>
                </c:pt>
                <c:pt idx="2">
                  <c:v>прочие</c:v>
                </c:pt>
                <c:pt idx="3">
                  <c:v>штрафы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4497</c:v>
                </c:pt>
                <c:pt idx="1">
                  <c:v>201</c:v>
                </c:pt>
                <c:pt idx="2">
                  <c:v>416</c:v>
                </c:pt>
                <c:pt idx="3">
                  <c:v>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E3E-4DB9-A684-ED33A4C4E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>
          <a:solidFill>
            <a:srgbClr val="34464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62201025282904"/>
          <c:y val="0.11412130678290647"/>
          <c:w val="0.71713989450907567"/>
          <c:h val="0.885878693217093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9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62201025282904"/>
          <c:y val="0.11412130678290647"/>
          <c:w val="0.71713989450907567"/>
          <c:h val="0.885878693217093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62201025282904"/>
          <c:y val="0.11412130678290647"/>
          <c:w val="0.71713989450907567"/>
          <c:h val="0.885878693217093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9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62201025282904"/>
          <c:y val="0.11412130678290647"/>
          <c:w val="0.71713989450907567"/>
          <c:h val="0.885878693217093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9C5A-4C20-8728-CFB979B6CD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9C5A-4C20-8728-CFB979B6C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1453496"/>
        <c:axId val="711458088"/>
      </c:barChart>
      <c:catAx>
        <c:axId val="711453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1458088"/>
        <c:crosses val="autoZero"/>
        <c:auto val="1"/>
        <c:lblAlgn val="ctr"/>
        <c:lblOffset val="100"/>
        <c:noMultiLvlLbl val="0"/>
      </c:catAx>
      <c:valAx>
        <c:axId val="711458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114534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35B65-50D9-47D6-915B-162F163E729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35640F-08A0-4A93-B79D-83222FF1F276}">
      <dgm:prSet phldrT="[Текст]" custT="1"/>
      <dgm:spPr>
        <a:solidFill>
          <a:srgbClr val="3366A3"/>
        </a:solidFill>
        <a:ln>
          <a:noFill/>
        </a:ln>
      </dgm:spPr>
      <dgm:t>
        <a:bodyPr/>
        <a:lstStyle/>
        <a:p>
          <a:pPr algn="ctr"/>
          <a:r>
            <a:rPr lang="ru-RU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прибыль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EAC60-DD80-4BD2-9374-2C04F3F2256B}" type="parTrans" cxnId="{F50E61F5-3632-48F8-A232-54554EBE66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8860F-943D-4F5C-8EB9-961E900FC048}" type="sibTrans" cxnId="{F50E61F5-3632-48F8-A232-54554EBE66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E42444-1411-4252-A558-071D2360FD86}">
      <dgm:prSet phldrT="[Текст]" custT="1"/>
      <dgm:spPr>
        <a:solidFill>
          <a:srgbClr val="408670"/>
        </a:solidFill>
        <a:ln>
          <a:noFill/>
        </a:ln>
      </dgm:spPr>
      <dgm:t>
        <a:bodyPr/>
        <a:lstStyle/>
        <a:p>
          <a:pPr algn="ctr"/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НДФЛ</a:t>
          </a:r>
        </a:p>
      </dgm:t>
    </dgm:pt>
    <dgm:pt modelId="{56930FBB-4121-496B-BA8A-CB5F486DFCBB}" type="parTrans" cxnId="{782977CF-B384-4401-8388-E31396586C8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819B9D-F0C1-4FB0-A526-5E1A21842BCB}" type="sibTrans" cxnId="{782977CF-B384-4401-8388-E31396586C8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ECFD1F-C015-49F5-A371-CFF171ED39CF}">
      <dgm:prSet phldrT="[Текст]" custT="1"/>
      <dgm:spPr>
        <a:solidFill>
          <a:srgbClr val="7AB755"/>
        </a:solidFill>
        <a:ln>
          <a:noFill/>
        </a:ln>
      </dgm:spPr>
      <dgm:t>
        <a:bodyPr/>
        <a:lstStyle/>
        <a:p>
          <a:pPr algn="ctr"/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Акцизы</a:t>
          </a:r>
        </a:p>
      </dgm:t>
    </dgm:pt>
    <dgm:pt modelId="{1E4362A5-F570-4705-9AB2-226910E5DA45}" type="parTrans" cxnId="{90432D4C-8977-4A58-B71C-83A3548D2A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768C3-3A74-45DD-8632-6C08BD276152}" type="sibTrans" cxnId="{90432D4C-8977-4A58-B71C-83A3548D2A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78DDEE-5C55-4F8A-A45B-D691C48ABB12}">
      <dgm:prSet/>
      <dgm:spPr>
        <a:solidFill>
          <a:srgbClr val="4A8EF2"/>
        </a:solidFill>
        <a:ln>
          <a:noFill/>
        </a:ln>
      </dgm:spPr>
      <dgm:t>
        <a:bodyPr/>
        <a:lstStyle/>
        <a:p>
          <a:r>
            <a: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</a:p>
      </dgm:t>
    </dgm:pt>
    <dgm:pt modelId="{A97F6B2E-FC87-4397-BB6C-F953CB7475F5}" type="parTrans" cxnId="{E8F9470C-E125-4547-B13B-2E9E45708E6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5471E5-13D8-4BAA-87E1-E02E5C314111}" type="sibTrans" cxnId="{E8F9470C-E125-4547-B13B-2E9E45708E6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B74BC3-B0F2-47B1-A860-FEA9DE6AC1A2}" type="pres">
      <dgm:prSet presAssocID="{BF635B65-50D9-47D6-915B-162F163E7291}" presName="linear" presStyleCnt="0">
        <dgm:presLayoutVars>
          <dgm:dir/>
          <dgm:animLvl val="lvl"/>
          <dgm:resizeHandles val="exact"/>
        </dgm:presLayoutVars>
      </dgm:prSet>
      <dgm:spPr/>
    </dgm:pt>
    <dgm:pt modelId="{0543046F-C98C-4C69-B22C-EC8CB02C70CD}" type="pres">
      <dgm:prSet presAssocID="{6A35640F-08A0-4A93-B79D-83222FF1F276}" presName="parentLin" presStyleCnt="0"/>
      <dgm:spPr/>
    </dgm:pt>
    <dgm:pt modelId="{6555C9EE-CCBD-4BB9-AEB9-B40291D4A5C6}" type="pres">
      <dgm:prSet presAssocID="{6A35640F-08A0-4A93-B79D-83222FF1F276}" presName="parentLeftMargin" presStyleLbl="node1" presStyleIdx="0" presStyleCnt="4"/>
      <dgm:spPr/>
    </dgm:pt>
    <dgm:pt modelId="{B84445CC-80CD-46A3-A4F0-2D768A938296}" type="pres">
      <dgm:prSet presAssocID="{6A35640F-08A0-4A93-B79D-83222FF1F276}" presName="parentText" presStyleLbl="node1" presStyleIdx="0" presStyleCnt="4" custScaleX="76104" custScaleY="83841" custLinFactX="66072" custLinFactNeighborX="100000" custLinFactNeighborY="-16046">
        <dgm:presLayoutVars>
          <dgm:chMax val="0"/>
          <dgm:bulletEnabled val="1"/>
        </dgm:presLayoutVars>
      </dgm:prSet>
      <dgm:spPr/>
    </dgm:pt>
    <dgm:pt modelId="{24B6ADCC-409E-479D-8DD5-410C311F43FB}" type="pres">
      <dgm:prSet presAssocID="{6A35640F-08A0-4A93-B79D-83222FF1F276}" presName="negativeSpace" presStyleCnt="0"/>
      <dgm:spPr/>
    </dgm:pt>
    <dgm:pt modelId="{858FD1FF-E23E-462B-B192-CD1D82DD732E}" type="pres">
      <dgm:prSet presAssocID="{6A35640F-08A0-4A93-B79D-83222FF1F276}" presName="childText" presStyleLbl="conFgAcc1" presStyleIdx="0" presStyleCnt="4" custLinFactNeighborX="-1679">
        <dgm:presLayoutVars>
          <dgm:bulletEnabled val="1"/>
        </dgm:presLayoutVars>
      </dgm:prSet>
      <dgm:spPr>
        <a:ln>
          <a:solidFill>
            <a:srgbClr val="274D7B"/>
          </a:solidFill>
        </a:ln>
      </dgm:spPr>
    </dgm:pt>
    <dgm:pt modelId="{1E6169A4-9455-4A49-BD7F-4FDEA6DDB4B4}" type="pres">
      <dgm:prSet presAssocID="{9988860F-943D-4F5C-8EB9-961E900FC048}" presName="spaceBetweenRectangles" presStyleCnt="0"/>
      <dgm:spPr/>
    </dgm:pt>
    <dgm:pt modelId="{3B2E18EE-579E-42B9-ACFC-38E5BF7DE32B}" type="pres">
      <dgm:prSet presAssocID="{5DE42444-1411-4252-A558-071D2360FD86}" presName="parentLin" presStyleCnt="0"/>
      <dgm:spPr/>
    </dgm:pt>
    <dgm:pt modelId="{72BF4305-B916-4524-A4C1-2905C8B25F89}" type="pres">
      <dgm:prSet presAssocID="{5DE42444-1411-4252-A558-071D2360FD86}" presName="parentLeftMargin" presStyleLbl="node1" presStyleIdx="0" presStyleCnt="4"/>
      <dgm:spPr/>
    </dgm:pt>
    <dgm:pt modelId="{9A0C8307-9897-4C26-8CF8-65923C7EC367}" type="pres">
      <dgm:prSet presAssocID="{5DE42444-1411-4252-A558-071D2360FD86}" presName="parentText" presStyleLbl="node1" presStyleIdx="1" presStyleCnt="4" custScaleX="76104" custScaleY="83841" custLinFactX="65158" custLinFactNeighborX="100000" custLinFactNeighborY="-1090">
        <dgm:presLayoutVars>
          <dgm:chMax val="0"/>
          <dgm:bulletEnabled val="1"/>
        </dgm:presLayoutVars>
      </dgm:prSet>
      <dgm:spPr/>
    </dgm:pt>
    <dgm:pt modelId="{BC8B20BC-98B8-44E7-BD1F-356931108106}" type="pres">
      <dgm:prSet presAssocID="{5DE42444-1411-4252-A558-071D2360FD86}" presName="negativeSpace" presStyleCnt="0"/>
      <dgm:spPr/>
    </dgm:pt>
    <dgm:pt modelId="{F765F83C-BF79-458C-A34C-B54A5649D8A8}" type="pres">
      <dgm:prSet presAssocID="{5DE42444-1411-4252-A558-071D2360FD86}" presName="childText" presStyleLbl="conFgAcc1" presStyleIdx="1" presStyleCnt="4">
        <dgm:presLayoutVars>
          <dgm:bulletEnabled val="1"/>
        </dgm:presLayoutVars>
      </dgm:prSet>
      <dgm:spPr>
        <a:ln>
          <a:solidFill>
            <a:srgbClr val="2F6353"/>
          </a:solidFill>
        </a:ln>
      </dgm:spPr>
    </dgm:pt>
    <dgm:pt modelId="{9EB02B2C-E148-4931-8F6A-D3AEA24A425D}" type="pres">
      <dgm:prSet presAssocID="{6C819B9D-F0C1-4FB0-A526-5E1A21842BCB}" presName="spaceBetweenRectangles" presStyleCnt="0"/>
      <dgm:spPr/>
    </dgm:pt>
    <dgm:pt modelId="{5F1420AE-52E6-46BD-BECC-D76BB2BA4AAA}" type="pres">
      <dgm:prSet presAssocID="{F5ECFD1F-C015-49F5-A371-CFF171ED39CF}" presName="parentLin" presStyleCnt="0"/>
      <dgm:spPr/>
    </dgm:pt>
    <dgm:pt modelId="{C36CE676-2C96-4363-A93E-3E5E6B98C0C7}" type="pres">
      <dgm:prSet presAssocID="{F5ECFD1F-C015-49F5-A371-CFF171ED39CF}" presName="parentLeftMargin" presStyleLbl="node1" presStyleIdx="1" presStyleCnt="4"/>
      <dgm:spPr/>
    </dgm:pt>
    <dgm:pt modelId="{25BDE099-823D-4595-8B84-FDACC7027F8B}" type="pres">
      <dgm:prSet presAssocID="{F5ECFD1F-C015-49F5-A371-CFF171ED39CF}" presName="parentText" presStyleLbl="node1" presStyleIdx="2" presStyleCnt="4" custScaleX="76104" custScaleY="83841" custLinFactX="66091" custLinFactNeighborX="100000" custLinFactNeighborY="-1379">
        <dgm:presLayoutVars>
          <dgm:chMax val="0"/>
          <dgm:bulletEnabled val="1"/>
        </dgm:presLayoutVars>
      </dgm:prSet>
      <dgm:spPr/>
    </dgm:pt>
    <dgm:pt modelId="{C37F4328-92EB-4B89-BAAA-7D88350B167C}" type="pres">
      <dgm:prSet presAssocID="{F5ECFD1F-C015-49F5-A371-CFF171ED39CF}" presName="negativeSpace" presStyleCnt="0"/>
      <dgm:spPr/>
    </dgm:pt>
    <dgm:pt modelId="{780DE813-C570-4790-AABA-313BBA99E097}" type="pres">
      <dgm:prSet presAssocID="{F5ECFD1F-C015-49F5-A371-CFF171ED39CF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4A643A"/>
          </a:solidFill>
        </a:ln>
      </dgm:spPr>
    </dgm:pt>
    <dgm:pt modelId="{E11621D6-7AF7-4438-93C2-9275EED00E09}" type="pres">
      <dgm:prSet presAssocID="{674768C3-3A74-45DD-8632-6C08BD276152}" presName="spaceBetweenRectangles" presStyleCnt="0"/>
      <dgm:spPr/>
    </dgm:pt>
    <dgm:pt modelId="{9E714174-3F44-459B-83B0-B281FE11ED36}" type="pres">
      <dgm:prSet presAssocID="{3C78DDEE-5C55-4F8A-A45B-D691C48ABB12}" presName="parentLin" presStyleCnt="0"/>
      <dgm:spPr/>
    </dgm:pt>
    <dgm:pt modelId="{D6DC63B2-079D-442C-966C-6C499E3B28FF}" type="pres">
      <dgm:prSet presAssocID="{3C78DDEE-5C55-4F8A-A45B-D691C48ABB12}" presName="parentLeftMargin" presStyleLbl="node1" presStyleIdx="2" presStyleCnt="4" custScaleX="85416" custScaleY="79549" custLinFactX="37772" custLinFactNeighborX="100000" custLinFactNeighborY="-7271"/>
      <dgm:spPr/>
    </dgm:pt>
    <dgm:pt modelId="{0DB2CF1D-02D3-44EA-BEC4-771EAA4B118D}" type="pres">
      <dgm:prSet presAssocID="{3C78DDEE-5C55-4F8A-A45B-D691C48ABB12}" presName="parentText" presStyleLbl="node1" presStyleIdx="3" presStyleCnt="4" custScaleX="81958" custScaleY="83841" custLinFactX="47646" custLinFactNeighborX="100000" custLinFactNeighborY="-164">
        <dgm:presLayoutVars>
          <dgm:chMax val="0"/>
          <dgm:bulletEnabled val="1"/>
        </dgm:presLayoutVars>
      </dgm:prSet>
      <dgm:spPr/>
    </dgm:pt>
    <dgm:pt modelId="{F3E209DA-40EA-4806-8763-D4A5DAB046AB}" type="pres">
      <dgm:prSet presAssocID="{3C78DDEE-5C55-4F8A-A45B-D691C48ABB12}" presName="negativeSpace" presStyleCnt="0"/>
      <dgm:spPr/>
    </dgm:pt>
    <dgm:pt modelId="{C9179ABC-A381-41A6-AE23-3086D87805C4}" type="pres">
      <dgm:prSet presAssocID="{3C78DDEE-5C55-4F8A-A45B-D691C48ABB1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7405405-AAD8-4F2E-9A28-0E9F6CD4AE2E}" type="presOf" srcId="{6A35640F-08A0-4A93-B79D-83222FF1F276}" destId="{B84445CC-80CD-46A3-A4F0-2D768A938296}" srcOrd="1" destOrd="0" presId="urn:microsoft.com/office/officeart/2005/8/layout/list1"/>
    <dgm:cxn modelId="{E8F9470C-E125-4547-B13B-2E9E45708E64}" srcId="{BF635B65-50D9-47D6-915B-162F163E7291}" destId="{3C78DDEE-5C55-4F8A-A45B-D691C48ABB12}" srcOrd="3" destOrd="0" parTransId="{A97F6B2E-FC87-4397-BB6C-F953CB7475F5}" sibTransId="{275471E5-13D8-4BAA-87E1-E02E5C314111}"/>
    <dgm:cxn modelId="{8377D922-6F30-4FD9-A761-C29810222A85}" type="presOf" srcId="{5DE42444-1411-4252-A558-071D2360FD86}" destId="{9A0C8307-9897-4C26-8CF8-65923C7EC367}" srcOrd="1" destOrd="0" presId="urn:microsoft.com/office/officeart/2005/8/layout/list1"/>
    <dgm:cxn modelId="{98C34D44-36FC-4FC4-B90A-E5540B96D9F6}" type="presOf" srcId="{F5ECFD1F-C015-49F5-A371-CFF171ED39CF}" destId="{C36CE676-2C96-4363-A93E-3E5E6B98C0C7}" srcOrd="0" destOrd="0" presId="urn:microsoft.com/office/officeart/2005/8/layout/list1"/>
    <dgm:cxn modelId="{90432D4C-8977-4A58-B71C-83A3548D2A80}" srcId="{BF635B65-50D9-47D6-915B-162F163E7291}" destId="{F5ECFD1F-C015-49F5-A371-CFF171ED39CF}" srcOrd="2" destOrd="0" parTransId="{1E4362A5-F570-4705-9AB2-226910E5DA45}" sibTransId="{674768C3-3A74-45DD-8632-6C08BD276152}"/>
    <dgm:cxn modelId="{6E3C366C-7764-4060-85DA-3AACF2CAB442}" type="presOf" srcId="{BF635B65-50D9-47D6-915B-162F163E7291}" destId="{EFB74BC3-B0F2-47B1-A860-FEA9DE6AC1A2}" srcOrd="0" destOrd="0" presId="urn:microsoft.com/office/officeart/2005/8/layout/list1"/>
    <dgm:cxn modelId="{662F1F52-DE18-46C6-AC37-88D387772C2B}" type="presOf" srcId="{3C78DDEE-5C55-4F8A-A45B-D691C48ABB12}" destId="{0DB2CF1D-02D3-44EA-BEC4-771EAA4B118D}" srcOrd="1" destOrd="0" presId="urn:microsoft.com/office/officeart/2005/8/layout/list1"/>
    <dgm:cxn modelId="{E4D046AB-CC32-45A7-A0F5-955866EB7148}" type="presOf" srcId="{6A35640F-08A0-4A93-B79D-83222FF1F276}" destId="{6555C9EE-CCBD-4BB9-AEB9-B40291D4A5C6}" srcOrd="0" destOrd="0" presId="urn:microsoft.com/office/officeart/2005/8/layout/list1"/>
    <dgm:cxn modelId="{4D5B81C2-2B71-44A9-85B9-4A441CDFB7F2}" type="presOf" srcId="{5DE42444-1411-4252-A558-071D2360FD86}" destId="{72BF4305-B916-4524-A4C1-2905C8B25F89}" srcOrd="0" destOrd="0" presId="urn:microsoft.com/office/officeart/2005/8/layout/list1"/>
    <dgm:cxn modelId="{E34992C8-5468-415F-B213-3CEF9DD2DBC3}" type="presOf" srcId="{3C78DDEE-5C55-4F8A-A45B-D691C48ABB12}" destId="{D6DC63B2-079D-442C-966C-6C499E3B28FF}" srcOrd="0" destOrd="0" presId="urn:microsoft.com/office/officeart/2005/8/layout/list1"/>
    <dgm:cxn modelId="{782977CF-B384-4401-8388-E31396586C8A}" srcId="{BF635B65-50D9-47D6-915B-162F163E7291}" destId="{5DE42444-1411-4252-A558-071D2360FD86}" srcOrd="1" destOrd="0" parTransId="{56930FBB-4121-496B-BA8A-CB5F486DFCBB}" sibTransId="{6C819B9D-F0C1-4FB0-A526-5E1A21842BCB}"/>
    <dgm:cxn modelId="{A9F161E9-6353-4E02-AB27-2B84314CEDB5}" type="presOf" srcId="{F5ECFD1F-C015-49F5-A371-CFF171ED39CF}" destId="{25BDE099-823D-4595-8B84-FDACC7027F8B}" srcOrd="1" destOrd="0" presId="urn:microsoft.com/office/officeart/2005/8/layout/list1"/>
    <dgm:cxn modelId="{F50E61F5-3632-48F8-A232-54554EBE6625}" srcId="{BF635B65-50D9-47D6-915B-162F163E7291}" destId="{6A35640F-08A0-4A93-B79D-83222FF1F276}" srcOrd="0" destOrd="0" parTransId="{1E0EAC60-DD80-4BD2-9374-2C04F3F2256B}" sibTransId="{9988860F-943D-4F5C-8EB9-961E900FC048}"/>
    <dgm:cxn modelId="{7851FF0E-24CB-40A2-9F0C-7A7CD8E2324C}" type="presParOf" srcId="{EFB74BC3-B0F2-47B1-A860-FEA9DE6AC1A2}" destId="{0543046F-C98C-4C69-B22C-EC8CB02C70CD}" srcOrd="0" destOrd="0" presId="urn:microsoft.com/office/officeart/2005/8/layout/list1"/>
    <dgm:cxn modelId="{CDD54777-D86C-453E-8CA9-09BB31B442B8}" type="presParOf" srcId="{0543046F-C98C-4C69-B22C-EC8CB02C70CD}" destId="{6555C9EE-CCBD-4BB9-AEB9-B40291D4A5C6}" srcOrd="0" destOrd="0" presId="urn:microsoft.com/office/officeart/2005/8/layout/list1"/>
    <dgm:cxn modelId="{3B50911C-A5AF-4B17-B52F-816EC21415DF}" type="presParOf" srcId="{0543046F-C98C-4C69-B22C-EC8CB02C70CD}" destId="{B84445CC-80CD-46A3-A4F0-2D768A938296}" srcOrd="1" destOrd="0" presId="urn:microsoft.com/office/officeart/2005/8/layout/list1"/>
    <dgm:cxn modelId="{2F5DD605-70F4-43C5-AAC1-CB3FDE80DB38}" type="presParOf" srcId="{EFB74BC3-B0F2-47B1-A860-FEA9DE6AC1A2}" destId="{24B6ADCC-409E-479D-8DD5-410C311F43FB}" srcOrd="1" destOrd="0" presId="urn:microsoft.com/office/officeart/2005/8/layout/list1"/>
    <dgm:cxn modelId="{46BA026D-27A8-4486-A3C6-E4A827A120FC}" type="presParOf" srcId="{EFB74BC3-B0F2-47B1-A860-FEA9DE6AC1A2}" destId="{858FD1FF-E23E-462B-B192-CD1D82DD732E}" srcOrd="2" destOrd="0" presId="urn:microsoft.com/office/officeart/2005/8/layout/list1"/>
    <dgm:cxn modelId="{ADA6CE51-FD03-4616-A4DF-10149A76D0A5}" type="presParOf" srcId="{EFB74BC3-B0F2-47B1-A860-FEA9DE6AC1A2}" destId="{1E6169A4-9455-4A49-BD7F-4FDEA6DDB4B4}" srcOrd="3" destOrd="0" presId="urn:microsoft.com/office/officeart/2005/8/layout/list1"/>
    <dgm:cxn modelId="{34B9CF09-D1F6-42E3-A3B0-22869B389E23}" type="presParOf" srcId="{EFB74BC3-B0F2-47B1-A860-FEA9DE6AC1A2}" destId="{3B2E18EE-579E-42B9-ACFC-38E5BF7DE32B}" srcOrd="4" destOrd="0" presId="urn:microsoft.com/office/officeart/2005/8/layout/list1"/>
    <dgm:cxn modelId="{A2C3AA54-6233-4078-ADB5-0B9C5C8E2889}" type="presParOf" srcId="{3B2E18EE-579E-42B9-ACFC-38E5BF7DE32B}" destId="{72BF4305-B916-4524-A4C1-2905C8B25F89}" srcOrd="0" destOrd="0" presId="urn:microsoft.com/office/officeart/2005/8/layout/list1"/>
    <dgm:cxn modelId="{46CAE99B-3367-4F4E-99A9-3203E872D0C3}" type="presParOf" srcId="{3B2E18EE-579E-42B9-ACFC-38E5BF7DE32B}" destId="{9A0C8307-9897-4C26-8CF8-65923C7EC367}" srcOrd="1" destOrd="0" presId="urn:microsoft.com/office/officeart/2005/8/layout/list1"/>
    <dgm:cxn modelId="{A627EAA0-37C0-404B-87E7-FB5A92925BFE}" type="presParOf" srcId="{EFB74BC3-B0F2-47B1-A860-FEA9DE6AC1A2}" destId="{BC8B20BC-98B8-44E7-BD1F-356931108106}" srcOrd="5" destOrd="0" presId="urn:microsoft.com/office/officeart/2005/8/layout/list1"/>
    <dgm:cxn modelId="{D3579BED-7D9C-4557-8216-5E41C15952A0}" type="presParOf" srcId="{EFB74BC3-B0F2-47B1-A860-FEA9DE6AC1A2}" destId="{F765F83C-BF79-458C-A34C-B54A5649D8A8}" srcOrd="6" destOrd="0" presId="urn:microsoft.com/office/officeart/2005/8/layout/list1"/>
    <dgm:cxn modelId="{C065905C-1520-4C8F-9E47-7538B2151DF3}" type="presParOf" srcId="{EFB74BC3-B0F2-47B1-A860-FEA9DE6AC1A2}" destId="{9EB02B2C-E148-4931-8F6A-D3AEA24A425D}" srcOrd="7" destOrd="0" presId="urn:microsoft.com/office/officeart/2005/8/layout/list1"/>
    <dgm:cxn modelId="{8D99BF34-CC33-48DF-8843-78423672D309}" type="presParOf" srcId="{EFB74BC3-B0F2-47B1-A860-FEA9DE6AC1A2}" destId="{5F1420AE-52E6-46BD-BECC-D76BB2BA4AAA}" srcOrd="8" destOrd="0" presId="urn:microsoft.com/office/officeart/2005/8/layout/list1"/>
    <dgm:cxn modelId="{F98167CF-D187-46F9-897E-59473B5C6CDA}" type="presParOf" srcId="{5F1420AE-52E6-46BD-BECC-D76BB2BA4AAA}" destId="{C36CE676-2C96-4363-A93E-3E5E6B98C0C7}" srcOrd="0" destOrd="0" presId="urn:microsoft.com/office/officeart/2005/8/layout/list1"/>
    <dgm:cxn modelId="{19DAF368-2ABD-4186-BC5C-236D8A376F97}" type="presParOf" srcId="{5F1420AE-52E6-46BD-BECC-D76BB2BA4AAA}" destId="{25BDE099-823D-4595-8B84-FDACC7027F8B}" srcOrd="1" destOrd="0" presId="urn:microsoft.com/office/officeart/2005/8/layout/list1"/>
    <dgm:cxn modelId="{EFB33545-704B-471D-B1AE-29872672BFE1}" type="presParOf" srcId="{EFB74BC3-B0F2-47B1-A860-FEA9DE6AC1A2}" destId="{C37F4328-92EB-4B89-BAAA-7D88350B167C}" srcOrd="9" destOrd="0" presId="urn:microsoft.com/office/officeart/2005/8/layout/list1"/>
    <dgm:cxn modelId="{CCCA509F-48F9-4611-ABAD-0431E7DC1418}" type="presParOf" srcId="{EFB74BC3-B0F2-47B1-A860-FEA9DE6AC1A2}" destId="{780DE813-C570-4790-AABA-313BBA99E097}" srcOrd="10" destOrd="0" presId="urn:microsoft.com/office/officeart/2005/8/layout/list1"/>
    <dgm:cxn modelId="{6655D143-8D4B-4154-BE5E-0690C1CFF51D}" type="presParOf" srcId="{EFB74BC3-B0F2-47B1-A860-FEA9DE6AC1A2}" destId="{E11621D6-7AF7-4438-93C2-9275EED00E09}" srcOrd="11" destOrd="0" presId="urn:microsoft.com/office/officeart/2005/8/layout/list1"/>
    <dgm:cxn modelId="{346099A7-6BC4-47A7-8830-8120BB7F1CA8}" type="presParOf" srcId="{EFB74BC3-B0F2-47B1-A860-FEA9DE6AC1A2}" destId="{9E714174-3F44-459B-83B0-B281FE11ED36}" srcOrd="12" destOrd="0" presId="urn:microsoft.com/office/officeart/2005/8/layout/list1"/>
    <dgm:cxn modelId="{CF781BB5-116A-44F0-9EEE-173C271C6549}" type="presParOf" srcId="{9E714174-3F44-459B-83B0-B281FE11ED36}" destId="{D6DC63B2-079D-442C-966C-6C499E3B28FF}" srcOrd="0" destOrd="0" presId="urn:microsoft.com/office/officeart/2005/8/layout/list1"/>
    <dgm:cxn modelId="{EF75CFF7-A0EE-454A-AA12-46CF3E95A29A}" type="presParOf" srcId="{9E714174-3F44-459B-83B0-B281FE11ED36}" destId="{0DB2CF1D-02D3-44EA-BEC4-771EAA4B118D}" srcOrd="1" destOrd="0" presId="urn:microsoft.com/office/officeart/2005/8/layout/list1"/>
    <dgm:cxn modelId="{D01FD3A0-5C6E-4E4E-959B-416904FE6D9D}" type="presParOf" srcId="{EFB74BC3-B0F2-47B1-A860-FEA9DE6AC1A2}" destId="{F3E209DA-40EA-4806-8763-D4A5DAB046AB}" srcOrd="13" destOrd="0" presId="urn:microsoft.com/office/officeart/2005/8/layout/list1"/>
    <dgm:cxn modelId="{C81B03BF-AF96-4046-868C-D272FE24254A}" type="presParOf" srcId="{EFB74BC3-B0F2-47B1-A860-FEA9DE6AC1A2}" destId="{C9179ABC-A381-41A6-AE23-3086D87805C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6316-FDFD-4132-BA4B-F156FEF4E8B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C62D0A-3C24-4B0E-8AD2-B736C117511B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288000" algn="l">
            <a:spcAft>
              <a:spcPts val="0"/>
            </a:spcAft>
          </a:pPr>
          <a:r>
            <a:rPr lang="ru-RU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Жилищно-</a:t>
          </a:r>
        </a:p>
        <a:p>
          <a:pPr marL="288000" algn="l">
            <a:spcAft>
              <a:spcPts val="0"/>
            </a:spcAft>
          </a:pPr>
          <a:r>
            <a:rPr lang="ru-RU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коммунальное </a:t>
          </a:r>
        </a:p>
        <a:p>
          <a:pPr marL="288000" algn="l">
            <a:spcAft>
              <a:spcPts val="0"/>
            </a:spcAft>
          </a:pPr>
          <a:r>
            <a:rPr lang="ru-RU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хозяйство</a:t>
          </a:r>
          <a:endParaRPr lang="ru-RU" altLang="ru-RU" sz="15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C32472-994F-4459-9959-174D2F28824D}" type="parTrans" cxnId="{109B4354-1CAF-4576-96CB-6AD6B23E81D1}">
      <dgm:prSet/>
      <dgm:spPr/>
      <dgm:t>
        <a:bodyPr/>
        <a:lstStyle/>
        <a:p>
          <a:endParaRPr lang="ru-RU"/>
        </a:p>
      </dgm:t>
    </dgm:pt>
    <dgm:pt modelId="{60C00428-6887-4D5F-AA26-7DB6CD8F9C81}" type="sibTrans" cxnId="{109B4354-1CAF-4576-96CB-6AD6B23E81D1}">
      <dgm:prSet/>
      <dgm:spPr/>
      <dgm:t>
        <a:bodyPr/>
        <a:lstStyle/>
        <a:p>
          <a:endParaRPr lang="ru-RU"/>
        </a:p>
      </dgm:t>
    </dgm:pt>
    <dgm:pt modelId="{F545B2EB-75A0-40C9-9F4C-8597D43C5DB4}">
      <dgm:prSet phldrT="[Текст]" custT="1"/>
      <dgm:spPr>
        <a:solidFill>
          <a:srgbClr val="408670"/>
        </a:solidFill>
      </dgm:spPr>
      <dgm:t>
        <a:bodyPr/>
        <a:lstStyle/>
        <a:p>
          <a:pPr marL="288000" algn="l">
            <a:spcAft>
              <a:spcPts val="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</a:t>
          </a:r>
        </a:p>
        <a:p>
          <a:pPr marL="288000" algn="l">
            <a:spcAft>
              <a:spcPts val="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культуры</a:t>
          </a:r>
        </a:p>
      </dgm:t>
    </dgm:pt>
    <dgm:pt modelId="{486F0662-76C6-4D46-BF4A-AA37B3737984}" type="parTrans" cxnId="{150C876D-F1D8-4999-ACE3-DCF11DC4D8B9}">
      <dgm:prSet/>
      <dgm:spPr/>
      <dgm:t>
        <a:bodyPr/>
        <a:lstStyle/>
        <a:p>
          <a:endParaRPr lang="ru-RU"/>
        </a:p>
      </dgm:t>
    </dgm:pt>
    <dgm:pt modelId="{243EFAEF-B660-4177-BF6F-1FF25FCE6FC2}" type="sibTrans" cxnId="{150C876D-F1D8-4999-ACE3-DCF11DC4D8B9}">
      <dgm:prSet/>
      <dgm:spPr/>
      <dgm:t>
        <a:bodyPr/>
        <a:lstStyle/>
        <a:p>
          <a:endParaRPr lang="ru-RU"/>
        </a:p>
      </dgm:t>
    </dgm:pt>
    <dgm:pt modelId="{9E35C088-EDD1-4475-8917-EAB739CCCC20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288000" algn="l">
            <a:spcAft>
              <a:spcPts val="0"/>
            </a:spcAft>
          </a:pPr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</a:t>
          </a:r>
        </a:p>
        <a:p>
          <a:pPr marL="288000" algn="l">
            <a:spcAft>
              <a:spcPts val="0"/>
            </a:spcAft>
          </a:pPr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сельского хозяйства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6F20C1-1447-4B2D-9457-0EB917ACACA0}" type="parTrans" cxnId="{3047004F-CE30-44F1-BA8D-B4FFDC3C8D7B}">
      <dgm:prSet/>
      <dgm:spPr/>
      <dgm:t>
        <a:bodyPr/>
        <a:lstStyle/>
        <a:p>
          <a:endParaRPr lang="ru-RU"/>
        </a:p>
      </dgm:t>
    </dgm:pt>
    <dgm:pt modelId="{54F6B453-ED80-4B17-9551-06C0ABF78CD5}" type="sibTrans" cxnId="{3047004F-CE30-44F1-BA8D-B4FFDC3C8D7B}">
      <dgm:prSet/>
      <dgm:spPr/>
      <dgm:t>
        <a:bodyPr/>
        <a:lstStyle/>
        <a:p>
          <a:endParaRPr lang="ru-RU"/>
        </a:p>
      </dgm:t>
    </dgm:pt>
    <dgm:pt modelId="{D521D820-2615-47B1-A1AD-1BDCBDCB9BF1}">
      <dgm:prSet phldrT="[Текст]" custT="1"/>
      <dgm:spPr>
        <a:solidFill>
          <a:srgbClr val="408670"/>
        </a:solidFill>
      </dgm:spPr>
      <dgm:t>
        <a:bodyPr/>
        <a:lstStyle/>
        <a:p>
          <a:pPr marL="288000" algn="l">
            <a:spcAft>
              <a:spcPts val="0"/>
            </a:spcAft>
          </a:pPr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</a:t>
          </a:r>
        </a:p>
        <a:p>
          <a:pPr marL="288000" algn="l">
            <a:spcAft>
              <a:spcPts val="0"/>
            </a:spcAft>
          </a:pPr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культуры и спорта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E114F-1192-4D54-B789-82BDFEF07A50}" type="parTrans" cxnId="{C85004D5-9921-4EB5-AD2C-7CD17F684750}">
      <dgm:prSet/>
      <dgm:spPr/>
      <dgm:t>
        <a:bodyPr/>
        <a:lstStyle/>
        <a:p>
          <a:endParaRPr lang="ru-RU"/>
        </a:p>
      </dgm:t>
    </dgm:pt>
    <dgm:pt modelId="{D7FE541B-5A55-4E60-B79C-FA9F7792FAE1}" type="sibTrans" cxnId="{C85004D5-9921-4EB5-AD2C-7CD17F684750}">
      <dgm:prSet/>
      <dgm:spPr/>
      <dgm:t>
        <a:bodyPr/>
        <a:lstStyle/>
        <a:p>
          <a:endParaRPr lang="ru-RU"/>
        </a:p>
      </dgm:t>
    </dgm:pt>
    <dgm:pt modelId="{32E9D2AA-D5E5-4CD6-B7BC-56EA95ECC228}" type="pres">
      <dgm:prSet presAssocID="{3BC66316-FDFD-4132-BA4B-F156FEF4E8B7}" presName="linearFlow" presStyleCnt="0">
        <dgm:presLayoutVars>
          <dgm:dir/>
          <dgm:resizeHandles val="exact"/>
        </dgm:presLayoutVars>
      </dgm:prSet>
      <dgm:spPr/>
    </dgm:pt>
    <dgm:pt modelId="{9DCB91E7-EA22-4BB3-9819-124ED2EE0ADB}" type="pres">
      <dgm:prSet presAssocID="{01C62D0A-3C24-4B0E-8AD2-B736C117511B}" presName="composite" presStyleCnt="0"/>
      <dgm:spPr/>
    </dgm:pt>
    <dgm:pt modelId="{0D11EAF7-3782-4536-BBC5-3AE66612A977}" type="pres">
      <dgm:prSet presAssocID="{01C62D0A-3C24-4B0E-8AD2-B736C117511B}" presName="imgShp" presStyleLbl="fgImgPlace1" presStyleIdx="0" presStyleCnt="4" custLinFactNeighborX="-726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B2B882B-7D40-4A83-9443-26D4EA83440D}" type="pres">
      <dgm:prSet presAssocID="{01C62D0A-3C24-4B0E-8AD2-B736C117511B}" presName="txShp" presStyleLbl="node1" presStyleIdx="0" presStyleCnt="4" custScaleX="138483" custLinFactNeighborX="-1334" custLinFactNeighborY="1955">
        <dgm:presLayoutVars>
          <dgm:bulletEnabled val="1"/>
        </dgm:presLayoutVars>
      </dgm:prSet>
      <dgm:spPr>
        <a:prstGeom prst="roundRect">
          <a:avLst/>
        </a:prstGeom>
      </dgm:spPr>
    </dgm:pt>
    <dgm:pt modelId="{EA0CC069-DC04-4127-BDF4-1043B4DF4709}" type="pres">
      <dgm:prSet presAssocID="{60C00428-6887-4D5F-AA26-7DB6CD8F9C81}" presName="spacing" presStyleCnt="0"/>
      <dgm:spPr/>
    </dgm:pt>
    <dgm:pt modelId="{C1B186F8-D26B-4ACB-A5D4-EDD8D402F3A1}" type="pres">
      <dgm:prSet presAssocID="{F545B2EB-75A0-40C9-9F4C-8597D43C5DB4}" presName="composite" presStyleCnt="0"/>
      <dgm:spPr/>
    </dgm:pt>
    <dgm:pt modelId="{88595D3A-6308-4B51-8074-4A7683D5525A}" type="pres">
      <dgm:prSet presAssocID="{F545B2EB-75A0-40C9-9F4C-8597D43C5DB4}" presName="imgShp" presStyleLbl="fgImgPlace1" presStyleIdx="1" presStyleCnt="4" custLinFactNeighborX="-7260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F35C59D-510F-43C3-8DA9-0ECB5B032A34}" type="pres">
      <dgm:prSet presAssocID="{F545B2EB-75A0-40C9-9F4C-8597D43C5DB4}" presName="txShp" presStyleLbl="node1" presStyleIdx="1" presStyleCnt="4" custScaleX="138483" custLinFactNeighborX="-1334" custLinFactNeighborY="397">
        <dgm:presLayoutVars>
          <dgm:bulletEnabled val="1"/>
        </dgm:presLayoutVars>
      </dgm:prSet>
      <dgm:spPr>
        <a:prstGeom prst="roundRect">
          <a:avLst/>
        </a:prstGeom>
      </dgm:spPr>
    </dgm:pt>
    <dgm:pt modelId="{D38C02CE-56E8-448E-A447-AD6096E40A98}" type="pres">
      <dgm:prSet presAssocID="{243EFAEF-B660-4177-BF6F-1FF25FCE6FC2}" presName="spacing" presStyleCnt="0"/>
      <dgm:spPr/>
    </dgm:pt>
    <dgm:pt modelId="{1E7E9D4D-A2DD-4F6B-9EBB-FB344A8BAC7B}" type="pres">
      <dgm:prSet presAssocID="{9E35C088-EDD1-4475-8917-EAB739CCCC20}" presName="composite" presStyleCnt="0"/>
      <dgm:spPr/>
    </dgm:pt>
    <dgm:pt modelId="{B5C09D45-1E43-465E-AB6F-A4B4339829E2}" type="pres">
      <dgm:prSet presAssocID="{9E35C088-EDD1-4475-8917-EAB739CCCC20}" presName="imgShp" presStyleLbl="fgImgPlace1" presStyleIdx="2" presStyleCnt="4" custLinFactNeighborX="-7260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39DC365-4B60-4A64-B73E-68B935D9D006}" type="pres">
      <dgm:prSet presAssocID="{9E35C088-EDD1-4475-8917-EAB739CCCC20}" presName="txShp" presStyleLbl="node1" presStyleIdx="2" presStyleCnt="4" custScaleX="138483" custLinFactNeighborX="-1334" custLinFactNeighborY="397">
        <dgm:presLayoutVars>
          <dgm:bulletEnabled val="1"/>
        </dgm:presLayoutVars>
      </dgm:prSet>
      <dgm:spPr>
        <a:prstGeom prst="roundRect">
          <a:avLst/>
        </a:prstGeom>
      </dgm:spPr>
    </dgm:pt>
    <dgm:pt modelId="{DD9881A3-774D-41DC-AE0A-1C8725220481}" type="pres">
      <dgm:prSet presAssocID="{54F6B453-ED80-4B17-9551-06C0ABF78CD5}" presName="spacing" presStyleCnt="0"/>
      <dgm:spPr/>
    </dgm:pt>
    <dgm:pt modelId="{598A8A0B-E78F-4D2E-ACCB-5C7E7FB2D1D4}" type="pres">
      <dgm:prSet presAssocID="{D521D820-2615-47B1-A1AD-1BDCBDCB9BF1}" presName="composite" presStyleCnt="0"/>
      <dgm:spPr/>
    </dgm:pt>
    <dgm:pt modelId="{DD7F9EBE-AF09-4E38-984C-6D805DF291F6}" type="pres">
      <dgm:prSet presAssocID="{D521D820-2615-47B1-A1AD-1BDCBDCB9BF1}" presName="imgShp" presStyleLbl="fgImgPlace1" presStyleIdx="3" presStyleCnt="4" custLinFactNeighborX="-7260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75BABD7-FE3B-4BDB-8947-CA835F3CFE72}" type="pres">
      <dgm:prSet presAssocID="{D521D820-2615-47B1-A1AD-1BDCBDCB9BF1}" presName="txShp" presStyleLbl="node1" presStyleIdx="3" presStyleCnt="4" custScaleX="138483" custLinFactNeighborX="-1334" custLinFactNeighborY="1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6DACC113-33FC-4F71-854A-8C9B0965EF92}" type="presOf" srcId="{3BC66316-FDFD-4132-BA4B-F156FEF4E8B7}" destId="{32E9D2AA-D5E5-4CD6-B7BC-56EA95ECC228}" srcOrd="0" destOrd="0" presId="urn:microsoft.com/office/officeart/2005/8/layout/vList3"/>
    <dgm:cxn modelId="{0DCB2347-3713-411C-B817-22DA50D6FE50}" type="presOf" srcId="{9E35C088-EDD1-4475-8917-EAB739CCCC20}" destId="{D39DC365-4B60-4A64-B73E-68B935D9D006}" srcOrd="0" destOrd="0" presId="urn:microsoft.com/office/officeart/2005/8/layout/vList3"/>
    <dgm:cxn modelId="{150C876D-F1D8-4999-ACE3-DCF11DC4D8B9}" srcId="{3BC66316-FDFD-4132-BA4B-F156FEF4E8B7}" destId="{F545B2EB-75A0-40C9-9F4C-8597D43C5DB4}" srcOrd="1" destOrd="0" parTransId="{486F0662-76C6-4D46-BF4A-AA37B3737984}" sibTransId="{243EFAEF-B660-4177-BF6F-1FF25FCE6FC2}"/>
    <dgm:cxn modelId="{3047004F-CE30-44F1-BA8D-B4FFDC3C8D7B}" srcId="{3BC66316-FDFD-4132-BA4B-F156FEF4E8B7}" destId="{9E35C088-EDD1-4475-8917-EAB739CCCC20}" srcOrd="2" destOrd="0" parTransId="{CB6F20C1-1447-4B2D-9457-0EB917ACACA0}" sibTransId="{54F6B453-ED80-4B17-9551-06C0ABF78CD5}"/>
    <dgm:cxn modelId="{109B4354-1CAF-4576-96CB-6AD6B23E81D1}" srcId="{3BC66316-FDFD-4132-BA4B-F156FEF4E8B7}" destId="{01C62D0A-3C24-4B0E-8AD2-B736C117511B}" srcOrd="0" destOrd="0" parTransId="{ABC32472-994F-4459-9959-174D2F28824D}" sibTransId="{60C00428-6887-4D5F-AA26-7DB6CD8F9C81}"/>
    <dgm:cxn modelId="{57CC9FB4-6CE5-4F7D-9FF0-9246DDBE0889}" type="presOf" srcId="{F545B2EB-75A0-40C9-9F4C-8597D43C5DB4}" destId="{DF35C59D-510F-43C3-8DA9-0ECB5B032A34}" srcOrd="0" destOrd="0" presId="urn:microsoft.com/office/officeart/2005/8/layout/vList3"/>
    <dgm:cxn modelId="{7E42CFCE-E102-4407-AC84-BE824D06FF26}" type="presOf" srcId="{D521D820-2615-47B1-A1AD-1BDCBDCB9BF1}" destId="{475BABD7-FE3B-4BDB-8947-CA835F3CFE72}" srcOrd="0" destOrd="0" presId="urn:microsoft.com/office/officeart/2005/8/layout/vList3"/>
    <dgm:cxn modelId="{C85004D5-9921-4EB5-AD2C-7CD17F684750}" srcId="{3BC66316-FDFD-4132-BA4B-F156FEF4E8B7}" destId="{D521D820-2615-47B1-A1AD-1BDCBDCB9BF1}" srcOrd="3" destOrd="0" parTransId="{81BE114F-1192-4D54-B789-82BDFEF07A50}" sibTransId="{D7FE541B-5A55-4E60-B79C-FA9F7792FAE1}"/>
    <dgm:cxn modelId="{4131B2DA-6CE0-430A-B2FE-10D5BD283A29}" type="presOf" srcId="{01C62D0A-3C24-4B0E-8AD2-B736C117511B}" destId="{7B2B882B-7D40-4A83-9443-26D4EA83440D}" srcOrd="0" destOrd="0" presId="urn:microsoft.com/office/officeart/2005/8/layout/vList3"/>
    <dgm:cxn modelId="{2D264070-78D7-4D34-A748-60902ADB0243}" type="presParOf" srcId="{32E9D2AA-D5E5-4CD6-B7BC-56EA95ECC228}" destId="{9DCB91E7-EA22-4BB3-9819-124ED2EE0ADB}" srcOrd="0" destOrd="0" presId="urn:microsoft.com/office/officeart/2005/8/layout/vList3"/>
    <dgm:cxn modelId="{C0BA7503-D6E5-4A5B-ACAE-1EE77ABD95FA}" type="presParOf" srcId="{9DCB91E7-EA22-4BB3-9819-124ED2EE0ADB}" destId="{0D11EAF7-3782-4536-BBC5-3AE66612A977}" srcOrd="0" destOrd="0" presId="urn:microsoft.com/office/officeart/2005/8/layout/vList3"/>
    <dgm:cxn modelId="{A18CC45F-EDC9-48FD-A37D-8A9C9F7EE144}" type="presParOf" srcId="{9DCB91E7-EA22-4BB3-9819-124ED2EE0ADB}" destId="{7B2B882B-7D40-4A83-9443-26D4EA83440D}" srcOrd="1" destOrd="0" presId="urn:microsoft.com/office/officeart/2005/8/layout/vList3"/>
    <dgm:cxn modelId="{5C16C0F9-2BBC-4C50-B4B5-09E4C84568F4}" type="presParOf" srcId="{32E9D2AA-D5E5-4CD6-B7BC-56EA95ECC228}" destId="{EA0CC069-DC04-4127-BDF4-1043B4DF4709}" srcOrd="1" destOrd="0" presId="urn:microsoft.com/office/officeart/2005/8/layout/vList3"/>
    <dgm:cxn modelId="{78DCBE13-B38D-4503-8870-14EEBE78C491}" type="presParOf" srcId="{32E9D2AA-D5E5-4CD6-B7BC-56EA95ECC228}" destId="{C1B186F8-D26B-4ACB-A5D4-EDD8D402F3A1}" srcOrd="2" destOrd="0" presId="urn:microsoft.com/office/officeart/2005/8/layout/vList3"/>
    <dgm:cxn modelId="{3E813A21-A980-44E6-BEB0-3B7EE555087F}" type="presParOf" srcId="{C1B186F8-D26B-4ACB-A5D4-EDD8D402F3A1}" destId="{88595D3A-6308-4B51-8074-4A7683D5525A}" srcOrd="0" destOrd="0" presId="urn:microsoft.com/office/officeart/2005/8/layout/vList3"/>
    <dgm:cxn modelId="{0511A1B3-AE8A-4B22-A2FF-8A52897F3966}" type="presParOf" srcId="{C1B186F8-D26B-4ACB-A5D4-EDD8D402F3A1}" destId="{DF35C59D-510F-43C3-8DA9-0ECB5B032A34}" srcOrd="1" destOrd="0" presId="urn:microsoft.com/office/officeart/2005/8/layout/vList3"/>
    <dgm:cxn modelId="{E5A0A842-E4B8-4E57-AD8A-346A9F84D26F}" type="presParOf" srcId="{32E9D2AA-D5E5-4CD6-B7BC-56EA95ECC228}" destId="{D38C02CE-56E8-448E-A447-AD6096E40A98}" srcOrd="3" destOrd="0" presId="urn:microsoft.com/office/officeart/2005/8/layout/vList3"/>
    <dgm:cxn modelId="{7B8A7E48-F5F2-49EB-B660-CEB3D5A07EA4}" type="presParOf" srcId="{32E9D2AA-D5E5-4CD6-B7BC-56EA95ECC228}" destId="{1E7E9D4D-A2DD-4F6B-9EBB-FB344A8BAC7B}" srcOrd="4" destOrd="0" presId="urn:microsoft.com/office/officeart/2005/8/layout/vList3"/>
    <dgm:cxn modelId="{B14390D4-21D8-408B-B8BB-9BB971EEAE99}" type="presParOf" srcId="{1E7E9D4D-A2DD-4F6B-9EBB-FB344A8BAC7B}" destId="{B5C09D45-1E43-465E-AB6F-A4B4339829E2}" srcOrd="0" destOrd="0" presId="urn:microsoft.com/office/officeart/2005/8/layout/vList3"/>
    <dgm:cxn modelId="{E1BAFEF1-C18F-4398-82F3-0D655DAD6C65}" type="presParOf" srcId="{1E7E9D4D-A2DD-4F6B-9EBB-FB344A8BAC7B}" destId="{D39DC365-4B60-4A64-B73E-68B935D9D006}" srcOrd="1" destOrd="0" presId="urn:microsoft.com/office/officeart/2005/8/layout/vList3"/>
    <dgm:cxn modelId="{DAD99F1A-0081-46DC-91C2-6D8D05A50246}" type="presParOf" srcId="{32E9D2AA-D5E5-4CD6-B7BC-56EA95ECC228}" destId="{DD9881A3-774D-41DC-AE0A-1C8725220481}" srcOrd="5" destOrd="0" presId="urn:microsoft.com/office/officeart/2005/8/layout/vList3"/>
    <dgm:cxn modelId="{A91DAB4D-5D35-45A5-B183-EDCE18C6A3EB}" type="presParOf" srcId="{32E9D2AA-D5E5-4CD6-B7BC-56EA95ECC228}" destId="{598A8A0B-E78F-4D2E-ACCB-5C7E7FB2D1D4}" srcOrd="6" destOrd="0" presId="urn:microsoft.com/office/officeart/2005/8/layout/vList3"/>
    <dgm:cxn modelId="{44B4F5B5-C0E0-4DF8-B702-3BAE97ED879A}" type="presParOf" srcId="{598A8A0B-E78F-4D2E-ACCB-5C7E7FB2D1D4}" destId="{DD7F9EBE-AF09-4E38-984C-6D805DF291F6}" srcOrd="0" destOrd="0" presId="urn:microsoft.com/office/officeart/2005/8/layout/vList3"/>
    <dgm:cxn modelId="{661635A1-8676-4CED-BD4A-85B9910C335E}" type="presParOf" srcId="{598A8A0B-E78F-4D2E-ACCB-5C7E7FB2D1D4}" destId="{475BABD7-FE3B-4BDB-8947-CA835F3CFE7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48A091-CB62-4200-BFD6-9164467FC4E4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B18B5BA5-6F17-4DDB-B1B1-DC54EDF7C624}">
      <dgm:prSet phldrT="[Текст]" custT="1"/>
      <dgm:spPr>
        <a:solidFill>
          <a:srgbClr val="4D94CF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1 685</a:t>
          </a:r>
        </a:p>
      </dgm:t>
    </dgm:pt>
    <dgm:pt modelId="{CC0AB02C-D3F4-437B-8CD3-B6968344C61F}" type="parTrans" cxnId="{64700C26-7AE8-4161-9E01-642568DD3ED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2A346D-2955-4526-B211-397576EF6649}" type="sibTrans" cxnId="{64700C26-7AE8-4161-9E01-642568DD3EDF}">
      <dgm:prSet/>
      <dgm:spPr>
        <a:solidFill>
          <a:srgbClr val="79999B"/>
        </a:solidFill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15EA4-30A3-463A-90DA-4F07B4F64360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9 425</a:t>
          </a:r>
        </a:p>
      </dgm:t>
    </dgm:pt>
    <dgm:pt modelId="{0B44B034-33BB-4B29-A3A3-48AE3011B6F4}" type="parTrans" cxnId="{47AF2BA9-3877-4D3A-81AF-99CF805F27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A4F86E-268A-42E2-BE20-7CED5D81F94A}" type="sibTrans" cxnId="{47AF2BA9-3877-4D3A-81AF-99CF805F2767}">
      <dgm:prSet/>
      <dgm:spPr>
        <a:solidFill>
          <a:srgbClr val="79999B"/>
        </a:solidFill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71BE3-CA8C-48FE-97AB-972A56AD42DE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110</a:t>
          </a:r>
        </a:p>
      </dgm:t>
    </dgm:pt>
    <dgm:pt modelId="{314DAC50-0950-49C9-9565-094105F8E5FC}" type="parTrans" cxnId="{0BABE7C1-6E69-48A4-916A-CDF9DA5612C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04E810-7828-4788-83D5-3E0252BAF403}" type="sibTrans" cxnId="{0BABE7C1-6E69-48A4-916A-CDF9DA5612C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0333E-9A23-40C8-A5E1-10A35CA22DF6}" type="pres">
      <dgm:prSet presAssocID="{0348A091-CB62-4200-BFD6-9164467FC4E4}" presName="Name0" presStyleCnt="0">
        <dgm:presLayoutVars>
          <dgm:dir/>
          <dgm:resizeHandles val="exact"/>
        </dgm:presLayoutVars>
      </dgm:prSet>
      <dgm:spPr/>
    </dgm:pt>
    <dgm:pt modelId="{4A37499C-B228-4BB2-82D4-F959CABD8820}" type="pres">
      <dgm:prSet presAssocID="{0348A091-CB62-4200-BFD6-9164467FC4E4}" presName="vNodes" presStyleCnt="0"/>
      <dgm:spPr/>
    </dgm:pt>
    <dgm:pt modelId="{DD5BAF8C-E948-4376-8851-347C64DA53FA}" type="pres">
      <dgm:prSet presAssocID="{B18B5BA5-6F17-4DDB-B1B1-DC54EDF7C624}" presName="node" presStyleLbl="node1" presStyleIdx="0" presStyleCnt="3" custScaleX="176632" custScaleY="59855" custLinFactX="89" custLinFactY="1901" custLinFactNeighborX="100000" custLinFactNeighborY="100000">
        <dgm:presLayoutVars>
          <dgm:bulletEnabled val="1"/>
        </dgm:presLayoutVars>
      </dgm:prSet>
      <dgm:spPr>
        <a:prstGeom prst="roundRect">
          <a:avLst/>
        </a:prstGeom>
      </dgm:spPr>
    </dgm:pt>
    <dgm:pt modelId="{00AE2E86-98E6-4CE3-BDAF-7DCA1E4AF9BD}" type="pres">
      <dgm:prSet presAssocID="{042A346D-2955-4526-B211-397576EF6649}" presName="spacerT" presStyleCnt="0"/>
      <dgm:spPr/>
    </dgm:pt>
    <dgm:pt modelId="{0E42FFE8-17A5-4C9B-ACFD-AE2B017730A9}" type="pres">
      <dgm:prSet presAssocID="{042A346D-2955-4526-B211-397576EF6649}" presName="sibTrans" presStyleLbl="sibTrans2D1" presStyleIdx="0" presStyleCnt="2" custLinFactX="67601" custLinFactNeighborX="100000" custLinFactNeighborY="1"/>
      <dgm:spPr/>
    </dgm:pt>
    <dgm:pt modelId="{693CCE01-F899-4E32-AD24-2D92A897919C}" type="pres">
      <dgm:prSet presAssocID="{042A346D-2955-4526-B211-397576EF6649}" presName="spacerB" presStyleCnt="0"/>
      <dgm:spPr/>
    </dgm:pt>
    <dgm:pt modelId="{5346D60D-2CC1-437D-AF78-9C4FBC01AA04}" type="pres">
      <dgm:prSet presAssocID="{21915EA4-30A3-463A-90DA-4F07B4F64360}" presName="node" presStyleLbl="node1" presStyleIdx="1" presStyleCnt="3" custScaleX="176632" custScaleY="59855" custLinFactX="89" custLinFactNeighborX="100000" custLinFactNeighborY="-10077">
        <dgm:presLayoutVars>
          <dgm:bulletEnabled val="1"/>
        </dgm:presLayoutVars>
      </dgm:prSet>
      <dgm:spPr>
        <a:prstGeom prst="roundRect">
          <a:avLst/>
        </a:prstGeom>
      </dgm:spPr>
    </dgm:pt>
    <dgm:pt modelId="{4635FF9E-FE48-40C3-AED2-765CB4EED927}" type="pres">
      <dgm:prSet presAssocID="{0348A091-CB62-4200-BFD6-9164467FC4E4}" presName="sibTransLast" presStyleLbl="sibTrans2D1" presStyleIdx="1" presStyleCnt="2"/>
      <dgm:spPr/>
    </dgm:pt>
    <dgm:pt modelId="{C515951C-81E7-416C-BF96-C874A4B82BE0}" type="pres">
      <dgm:prSet presAssocID="{0348A091-CB62-4200-BFD6-9164467FC4E4}" presName="connectorText" presStyleLbl="sibTrans2D1" presStyleIdx="1" presStyleCnt="2"/>
      <dgm:spPr/>
    </dgm:pt>
    <dgm:pt modelId="{788AD41C-1FA1-4710-A544-D3F828D3EDB6}" type="pres">
      <dgm:prSet presAssocID="{0348A091-CB62-4200-BFD6-9164467FC4E4}" presName="lastNode" presStyleLbl="node1" presStyleIdx="2" presStyleCnt="3" custLinFactX="31564" custLinFactNeighborX="100000" custLinFactNeighborY="0">
        <dgm:presLayoutVars>
          <dgm:bulletEnabled val="1"/>
        </dgm:presLayoutVars>
      </dgm:prSet>
      <dgm:spPr/>
    </dgm:pt>
  </dgm:ptLst>
  <dgm:cxnLst>
    <dgm:cxn modelId="{60D9000B-2B9C-4521-B249-B23446442716}" type="presOf" srcId="{B6A4F86E-268A-42E2-BE20-7CED5D81F94A}" destId="{C515951C-81E7-416C-BF96-C874A4B82BE0}" srcOrd="1" destOrd="0" presId="urn:microsoft.com/office/officeart/2005/8/layout/equation2"/>
    <dgm:cxn modelId="{64700C26-7AE8-4161-9E01-642568DD3EDF}" srcId="{0348A091-CB62-4200-BFD6-9164467FC4E4}" destId="{B18B5BA5-6F17-4DDB-B1B1-DC54EDF7C624}" srcOrd="0" destOrd="0" parTransId="{CC0AB02C-D3F4-437B-8CD3-B6968344C61F}" sibTransId="{042A346D-2955-4526-B211-397576EF6649}"/>
    <dgm:cxn modelId="{07FB4236-15A4-4E16-897A-4AC077B8BA73}" type="presOf" srcId="{21915EA4-30A3-463A-90DA-4F07B4F64360}" destId="{5346D60D-2CC1-437D-AF78-9C4FBC01AA04}" srcOrd="0" destOrd="0" presId="urn:microsoft.com/office/officeart/2005/8/layout/equation2"/>
    <dgm:cxn modelId="{170EBC36-73DA-4CD8-B782-228B1CCA3F1B}" type="presOf" srcId="{0348A091-CB62-4200-BFD6-9164467FC4E4}" destId="{1D20333E-9A23-40C8-A5E1-10A35CA22DF6}" srcOrd="0" destOrd="0" presId="urn:microsoft.com/office/officeart/2005/8/layout/equation2"/>
    <dgm:cxn modelId="{0325CA44-B72B-4FAF-933B-D77B00E3B1C1}" type="presOf" srcId="{78971BE3-CA8C-48FE-97AB-972A56AD42DE}" destId="{788AD41C-1FA1-4710-A544-D3F828D3EDB6}" srcOrd="0" destOrd="0" presId="urn:microsoft.com/office/officeart/2005/8/layout/equation2"/>
    <dgm:cxn modelId="{47AF2BA9-3877-4D3A-81AF-99CF805F2767}" srcId="{0348A091-CB62-4200-BFD6-9164467FC4E4}" destId="{21915EA4-30A3-463A-90DA-4F07B4F64360}" srcOrd="1" destOrd="0" parTransId="{0B44B034-33BB-4B29-A3A3-48AE3011B6F4}" sibTransId="{B6A4F86E-268A-42E2-BE20-7CED5D81F94A}"/>
    <dgm:cxn modelId="{39D5C9AC-9289-4127-8DCB-4764542FD3DE}" type="presOf" srcId="{B6A4F86E-268A-42E2-BE20-7CED5D81F94A}" destId="{4635FF9E-FE48-40C3-AED2-765CB4EED927}" srcOrd="0" destOrd="0" presId="urn:microsoft.com/office/officeart/2005/8/layout/equation2"/>
    <dgm:cxn modelId="{DAFDA8BA-5C9A-412F-9174-B0590E6C43AB}" type="presOf" srcId="{B18B5BA5-6F17-4DDB-B1B1-DC54EDF7C624}" destId="{DD5BAF8C-E948-4376-8851-347C64DA53FA}" srcOrd="0" destOrd="0" presId="urn:microsoft.com/office/officeart/2005/8/layout/equation2"/>
    <dgm:cxn modelId="{0BABE7C1-6E69-48A4-916A-CDF9DA5612C8}" srcId="{0348A091-CB62-4200-BFD6-9164467FC4E4}" destId="{78971BE3-CA8C-48FE-97AB-972A56AD42DE}" srcOrd="2" destOrd="0" parTransId="{314DAC50-0950-49C9-9565-094105F8E5FC}" sibTransId="{E004E810-7828-4788-83D5-3E0252BAF403}"/>
    <dgm:cxn modelId="{87D211D7-26B9-4481-AF5B-AB1687A0B211}" type="presOf" srcId="{042A346D-2955-4526-B211-397576EF6649}" destId="{0E42FFE8-17A5-4C9B-ACFD-AE2B017730A9}" srcOrd="0" destOrd="0" presId="urn:microsoft.com/office/officeart/2005/8/layout/equation2"/>
    <dgm:cxn modelId="{B727F225-8159-41D3-B42D-7FF274C58963}" type="presParOf" srcId="{1D20333E-9A23-40C8-A5E1-10A35CA22DF6}" destId="{4A37499C-B228-4BB2-82D4-F959CABD8820}" srcOrd="0" destOrd="0" presId="urn:microsoft.com/office/officeart/2005/8/layout/equation2"/>
    <dgm:cxn modelId="{BF5C2290-FD08-4B48-B0C9-B79705FE07B1}" type="presParOf" srcId="{4A37499C-B228-4BB2-82D4-F959CABD8820}" destId="{DD5BAF8C-E948-4376-8851-347C64DA53FA}" srcOrd="0" destOrd="0" presId="urn:microsoft.com/office/officeart/2005/8/layout/equation2"/>
    <dgm:cxn modelId="{4A8C18AF-38B6-41EF-875A-1C6246D55E1D}" type="presParOf" srcId="{4A37499C-B228-4BB2-82D4-F959CABD8820}" destId="{00AE2E86-98E6-4CE3-BDAF-7DCA1E4AF9BD}" srcOrd="1" destOrd="0" presId="urn:microsoft.com/office/officeart/2005/8/layout/equation2"/>
    <dgm:cxn modelId="{5D52AE78-D19F-43A7-A624-68438F8FD7FA}" type="presParOf" srcId="{4A37499C-B228-4BB2-82D4-F959CABD8820}" destId="{0E42FFE8-17A5-4C9B-ACFD-AE2B017730A9}" srcOrd="2" destOrd="0" presId="urn:microsoft.com/office/officeart/2005/8/layout/equation2"/>
    <dgm:cxn modelId="{DC3FE53E-ABBC-4394-BC7B-595AD586C4E7}" type="presParOf" srcId="{4A37499C-B228-4BB2-82D4-F959CABD8820}" destId="{693CCE01-F899-4E32-AD24-2D92A897919C}" srcOrd="3" destOrd="0" presId="urn:microsoft.com/office/officeart/2005/8/layout/equation2"/>
    <dgm:cxn modelId="{58BDC5B9-B07A-49F3-B85C-CC4C2AFEC782}" type="presParOf" srcId="{4A37499C-B228-4BB2-82D4-F959CABD8820}" destId="{5346D60D-2CC1-437D-AF78-9C4FBC01AA04}" srcOrd="4" destOrd="0" presId="urn:microsoft.com/office/officeart/2005/8/layout/equation2"/>
    <dgm:cxn modelId="{B20D8FE3-7BE2-44C5-9371-14A15791A2A6}" type="presParOf" srcId="{1D20333E-9A23-40C8-A5E1-10A35CA22DF6}" destId="{4635FF9E-FE48-40C3-AED2-765CB4EED927}" srcOrd="1" destOrd="0" presId="urn:microsoft.com/office/officeart/2005/8/layout/equation2"/>
    <dgm:cxn modelId="{D2C2388D-9B4B-4BDA-812B-638CE9499237}" type="presParOf" srcId="{4635FF9E-FE48-40C3-AED2-765CB4EED927}" destId="{C515951C-81E7-416C-BF96-C874A4B82BE0}" srcOrd="0" destOrd="0" presId="urn:microsoft.com/office/officeart/2005/8/layout/equation2"/>
    <dgm:cxn modelId="{B230D9E6-FAE6-4996-90EF-B145FE019F4C}" type="presParOf" srcId="{1D20333E-9A23-40C8-A5E1-10A35CA22DF6}" destId="{788AD41C-1FA1-4710-A544-D3F828D3EDB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D94E04-192B-4488-BE5C-DDEE39DC9CF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A190393-B0F4-4A45-926E-002AD42A898E}">
      <dgm:prSet phldrT="[Текст]" custT="1"/>
      <dgm:spPr>
        <a:solidFill>
          <a:srgbClr val="7030A0"/>
        </a:solidFill>
        <a:ln>
          <a:noFill/>
        </a:ln>
      </dgm:spPr>
      <dgm:t>
        <a:bodyPr/>
        <a:lstStyle/>
        <a:p>
          <a:pPr>
            <a:spcBef>
              <a:spcPts val="1800"/>
            </a:spcBef>
            <a:spcAft>
              <a:spcPts val="0"/>
            </a:spcAft>
          </a:pP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  <a:p>
          <a:pPr>
            <a:spcBef>
              <a:spcPts val="1800"/>
            </a:spcBef>
            <a:spcAft>
              <a:spcPts val="0"/>
            </a:spcAft>
          </a:pP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  <a:p>
          <a:pPr>
            <a:spcBef>
              <a:spcPts val="1800"/>
            </a:spcBef>
            <a:spcAft>
              <a:spcPts val="0"/>
            </a:spcAft>
          </a:pPr>
          <a:r>
            <a:rPr lang="en-US" sz="1400" dirty="0">
              <a:solidFill>
                <a:schemeClr val="bg1"/>
              </a:solidFill>
              <a:latin typeface="Arial Black" panose="020B0A04020102020204" pitchFamily="34" charset="0"/>
            </a:rPr>
            <a:t>2 305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A80ED9B9-B270-4091-9A3D-239A0241CAAC}" type="parTrans" cxnId="{7EB26C3D-359D-419A-B396-5D0309BFAEEE}">
      <dgm:prSet/>
      <dgm:spPr/>
      <dgm:t>
        <a:bodyPr/>
        <a:lstStyle/>
        <a:p>
          <a:endParaRPr lang="ru-RU"/>
        </a:p>
      </dgm:t>
    </dgm:pt>
    <dgm:pt modelId="{773368FD-1FF2-4380-A599-766BB57B6B50}" type="sibTrans" cxnId="{7EB26C3D-359D-419A-B396-5D0309BFAEEE}">
      <dgm:prSet/>
      <dgm:spPr/>
      <dgm:t>
        <a:bodyPr/>
        <a:lstStyle/>
        <a:p>
          <a:endParaRPr lang="ru-RU"/>
        </a:p>
      </dgm:t>
    </dgm:pt>
    <dgm:pt modelId="{951D1212-3E5A-4577-B5F8-410978FFB0B3}">
      <dgm:prSet phldrT="[Текст]" custT="1"/>
      <dgm:spPr>
        <a:solidFill>
          <a:srgbClr val="4A8EF2"/>
        </a:solidFill>
        <a:ln>
          <a:noFill/>
        </a:ln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Arial Black" panose="020B0A04020102020204" pitchFamily="34" charset="0"/>
            </a:rPr>
            <a:t>2 </a:t>
          </a:r>
          <a:r>
            <a:rPr lang="en-US" sz="1600" dirty="0">
              <a:solidFill>
                <a:schemeClr val="bg1"/>
              </a:solidFill>
              <a:latin typeface="Arial Black" panose="020B0A04020102020204" pitchFamily="34" charset="0"/>
            </a:rPr>
            <a:t>871</a:t>
          </a:r>
          <a:endParaRPr lang="ru-RU" sz="16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5732C020-606E-4101-9DBF-D93D8412C139}" type="parTrans" cxnId="{0F51900E-AF22-4025-8B4E-BB8340E6CCB7}">
      <dgm:prSet/>
      <dgm:spPr/>
      <dgm:t>
        <a:bodyPr/>
        <a:lstStyle/>
        <a:p>
          <a:endParaRPr lang="ru-RU"/>
        </a:p>
      </dgm:t>
    </dgm:pt>
    <dgm:pt modelId="{9E0D325E-F79E-4C25-9864-0EDAB7FB0DA2}" type="sibTrans" cxnId="{0F51900E-AF22-4025-8B4E-BB8340E6CCB7}">
      <dgm:prSet/>
      <dgm:spPr/>
      <dgm:t>
        <a:bodyPr/>
        <a:lstStyle/>
        <a:p>
          <a:endParaRPr lang="ru-RU"/>
        </a:p>
      </dgm:t>
    </dgm:pt>
    <dgm:pt modelId="{6BE13086-FA50-47CD-8489-C43DA5A07BDC}">
      <dgm:prSet phldrT="[Текст]" custT="1"/>
      <dgm:spPr>
        <a:solidFill>
          <a:srgbClr val="7AB755"/>
        </a:solidFill>
        <a:ln>
          <a:noFill/>
        </a:ln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 Black" panose="020B0A04020102020204" pitchFamily="34" charset="0"/>
            </a:rPr>
            <a:t>4 591</a:t>
          </a:r>
          <a:endParaRPr lang="ru-RU" sz="16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C0F741F9-FB7C-49E0-9140-4A9FE4DE303D}" type="parTrans" cxnId="{0D149210-B656-40C4-ADF8-4FB37A3BAD23}">
      <dgm:prSet/>
      <dgm:spPr/>
      <dgm:t>
        <a:bodyPr/>
        <a:lstStyle/>
        <a:p>
          <a:endParaRPr lang="ru-RU"/>
        </a:p>
      </dgm:t>
    </dgm:pt>
    <dgm:pt modelId="{4C32E30B-E3DA-4DA3-858A-8BD184FFB93C}" type="sibTrans" cxnId="{0D149210-B656-40C4-ADF8-4FB37A3BAD23}">
      <dgm:prSet/>
      <dgm:spPr/>
      <dgm:t>
        <a:bodyPr/>
        <a:lstStyle/>
        <a:p>
          <a:endParaRPr lang="ru-RU"/>
        </a:p>
      </dgm:t>
    </dgm:pt>
    <dgm:pt modelId="{85F7210A-D311-4E42-8F1C-B8E088A8A51F}">
      <dgm:prSet phldrT="[Текст]" custT="1"/>
      <dgm:spPr>
        <a:solidFill>
          <a:srgbClr val="408670"/>
        </a:solidFill>
        <a:ln>
          <a:noFill/>
        </a:ln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 Black" panose="020B0A04020102020204" pitchFamily="34" charset="0"/>
            </a:rPr>
            <a:t>7 016</a:t>
          </a:r>
          <a:endParaRPr lang="ru-RU" sz="16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14FFFCCE-470D-49B5-8F6B-1F176DE49DB2}" type="parTrans" cxnId="{5FECB6DE-05E2-48E2-A998-861C221FC8B6}">
      <dgm:prSet/>
      <dgm:spPr/>
      <dgm:t>
        <a:bodyPr/>
        <a:lstStyle/>
        <a:p>
          <a:endParaRPr lang="ru-RU"/>
        </a:p>
      </dgm:t>
    </dgm:pt>
    <dgm:pt modelId="{7B318A4C-04F3-4623-BBBB-2F05D838A0F2}" type="sibTrans" cxnId="{5FECB6DE-05E2-48E2-A998-861C221FC8B6}">
      <dgm:prSet/>
      <dgm:spPr/>
      <dgm:t>
        <a:bodyPr/>
        <a:lstStyle/>
        <a:p>
          <a:endParaRPr lang="ru-RU"/>
        </a:p>
      </dgm:t>
    </dgm:pt>
    <dgm:pt modelId="{00076C33-9DB3-4191-AFCF-5266C178C662}" type="pres">
      <dgm:prSet presAssocID="{CBD94E04-192B-4488-BE5C-DDEE39DC9CF4}" presName="Name0" presStyleCnt="0">
        <dgm:presLayoutVars>
          <dgm:dir/>
          <dgm:animLvl val="lvl"/>
          <dgm:resizeHandles val="exact"/>
        </dgm:presLayoutVars>
      </dgm:prSet>
      <dgm:spPr/>
    </dgm:pt>
    <dgm:pt modelId="{A0D15C12-1BE4-4102-A6BF-AE7D3B4B8A83}" type="pres">
      <dgm:prSet presAssocID="{2A190393-B0F4-4A45-926E-002AD42A898E}" presName="Name8" presStyleCnt="0"/>
      <dgm:spPr/>
    </dgm:pt>
    <dgm:pt modelId="{7F360B74-8834-4761-B0BC-D6E1E53D6A2D}" type="pres">
      <dgm:prSet presAssocID="{2A190393-B0F4-4A45-926E-002AD42A898E}" presName="level" presStyleLbl="node1" presStyleIdx="0" presStyleCnt="4">
        <dgm:presLayoutVars>
          <dgm:chMax val="1"/>
          <dgm:bulletEnabled val="1"/>
        </dgm:presLayoutVars>
      </dgm:prSet>
      <dgm:spPr/>
    </dgm:pt>
    <dgm:pt modelId="{4676A17A-C59A-4465-93BC-704C9C196CF9}" type="pres">
      <dgm:prSet presAssocID="{2A190393-B0F4-4A45-926E-002AD42A898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33FAADD-5151-491F-AA0D-6CA73FA05C9E}" type="pres">
      <dgm:prSet presAssocID="{951D1212-3E5A-4577-B5F8-410978FFB0B3}" presName="Name8" presStyleCnt="0"/>
      <dgm:spPr/>
    </dgm:pt>
    <dgm:pt modelId="{DA919D01-55D9-4969-954D-5D8AA8F6C987}" type="pres">
      <dgm:prSet presAssocID="{951D1212-3E5A-4577-B5F8-410978FFB0B3}" presName="level" presStyleLbl="node1" presStyleIdx="1" presStyleCnt="4">
        <dgm:presLayoutVars>
          <dgm:chMax val="1"/>
          <dgm:bulletEnabled val="1"/>
        </dgm:presLayoutVars>
      </dgm:prSet>
      <dgm:spPr/>
    </dgm:pt>
    <dgm:pt modelId="{D850D69F-51B6-4A01-9A79-7EB34F589073}" type="pres">
      <dgm:prSet presAssocID="{951D1212-3E5A-4577-B5F8-410978FFB0B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71C02C-0260-4D93-9626-2C199B7461C4}" type="pres">
      <dgm:prSet presAssocID="{6BE13086-FA50-47CD-8489-C43DA5A07BDC}" presName="Name8" presStyleCnt="0"/>
      <dgm:spPr/>
    </dgm:pt>
    <dgm:pt modelId="{9BC4513C-4A07-439B-977E-D867BC9A21CB}" type="pres">
      <dgm:prSet presAssocID="{6BE13086-FA50-47CD-8489-C43DA5A07BDC}" presName="level" presStyleLbl="node1" presStyleIdx="2" presStyleCnt="4">
        <dgm:presLayoutVars>
          <dgm:chMax val="1"/>
          <dgm:bulletEnabled val="1"/>
        </dgm:presLayoutVars>
      </dgm:prSet>
      <dgm:spPr/>
    </dgm:pt>
    <dgm:pt modelId="{9FA84802-99BC-49AD-A77B-960CDCE563CD}" type="pres">
      <dgm:prSet presAssocID="{6BE13086-FA50-47CD-8489-C43DA5A07BD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7060A79-EDFB-43F3-A953-9A3D58F0CBF1}" type="pres">
      <dgm:prSet presAssocID="{85F7210A-D311-4E42-8F1C-B8E088A8A51F}" presName="Name8" presStyleCnt="0"/>
      <dgm:spPr/>
    </dgm:pt>
    <dgm:pt modelId="{AB3E3825-665F-4F0F-9772-9B860C32FDD5}" type="pres">
      <dgm:prSet presAssocID="{85F7210A-D311-4E42-8F1C-B8E088A8A51F}" presName="level" presStyleLbl="node1" presStyleIdx="3" presStyleCnt="4" custLinFactNeighborX="6867" custLinFactNeighborY="-308">
        <dgm:presLayoutVars>
          <dgm:chMax val="1"/>
          <dgm:bulletEnabled val="1"/>
        </dgm:presLayoutVars>
      </dgm:prSet>
      <dgm:spPr/>
    </dgm:pt>
    <dgm:pt modelId="{83F8BFEA-BB0C-4FA4-8091-DB9F17C5F5AA}" type="pres">
      <dgm:prSet presAssocID="{85F7210A-D311-4E42-8F1C-B8E088A8A51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F51900E-AF22-4025-8B4E-BB8340E6CCB7}" srcId="{CBD94E04-192B-4488-BE5C-DDEE39DC9CF4}" destId="{951D1212-3E5A-4577-B5F8-410978FFB0B3}" srcOrd="1" destOrd="0" parTransId="{5732C020-606E-4101-9DBF-D93D8412C139}" sibTransId="{9E0D325E-F79E-4C25-9864-0EDAB7FB0DA2}"/>
    <dgm:cxn modelId="{0D149210-B656-40C4-ADF8-4FB37A3BAD23}" srcId="{CBD94E04-192B-4488-BE5C-DDEE39DC9CF4}" destId="{6BE13086-FA50-47CD-8489-C43DA5A07BDC}" srcOrd="2" destOrd="0" parTransId="{C0F741F9-FB7C-49E0-9140-4A9FE4DE303D}" sibTransId="{4C32E30B-E3DA-4DA3-858A-8BD184FFB93C}"/>
    <dgm:cxn modelId="{F93A3324-2D78-4AA7-8A78-6FF138CB4245}" type="presOf" srcId="{2A190393-B0F4-4A45-926E-002AD42A898E}" destId="{4676A17A-C59A-4465-93BC-704C9C196CF9}" srcOrd="1" destOrd="0" presId="urn:microsoft.com/office/officeart/2005/8/layout/pyramid1"/>
    <dgm:cxn modelId="{A60C7327-2BC8-410C-9E3C-7F35E6361BD9}" type="presOf" srcId="{951D1212-3E5A-4577-B5F8-410978FFB0B3}" destId="{D850D69F-51B6-4A01-9A79-7EB34F589073}" srcOrd="1" destOrd="0" presId="urn:microsoft.com/office/officeart/2005/8/layout/pyramid1"/>
    <dgm:cxn modelId="{BD18B127-B49E-4656-A621-A407ABCA697E}" type="presOf" srcId="{2A190393-B0F4-4A45-926E-002AD42A898E}" destId="{7F360B74-8834-4761-B0BC-D6E1E53D6A2D}" srcOrd="0" destOrd="0" presId="urn:microsoft.com/office/officeart/2005/8/layout/pyramid1"/>
    <dgm:cxn modelId="{7EB26C3D-359D-419A-B396-5D0309BFAEEE}" srcId="{CBD94E04-192B-4488-BE5C-DDEE39DC9CF4}" destId="{2A190393-B0F4-4A45-926E-002AD42A898E}" srcOrd="0" destOrd="0" parTransId="{A80ED9B9-B270-4091-9A3D-239A0241CAAC}" sibTransId="{773368FD-1FF2-4380-A599-766BB57B6B50}"/>
    <dgm:cxn modelId="{42CA3772-7103-4CEE-852D-0964E878C091}" type="presOf" srcId="{6BE13086-FA50-47CD-8489-C43DA5A07BDC}" destId="{9BC4513C-4A07-439B-977E-D867BC9A21CB}" srcOrd="0" destOrd="0" presId="urn:microsoft.com/office/officeart/2005/8/layout/pyramid1"/>
    <dgm:cxn modelId="{D23D8988-D262-4341-9963-05A8F6E9E433}" type="presOf" srcId="{6BE13086-FA50-47CD-8489-C43DA5A07BDC}" destId="{9FA84802-99BC-49AD-A77B-960CDCE563CD}" srcOrd="1" destOrd="0" presId="urn:microsoft.com/office/officeart/2005/8/layout/pyramid1"/>
    <dgm:cxn modelId="{295B44A9-351F-4FB2-919A-3AB06DD47656}" type="presOf" srcId="{CBD94E04-192B-4488-BE5C-DDEE39DC9CF4}" destId="{00076C33-9DB3-4191-AFCF-5266C178C662}" srcOrd="0" destOrd="0" presId="urn:microsoft.com/office/officeart/2005/8/layout/pyramid1"/>
    <dgm:cxn modelId="{C5FF26B9-01B9-4FFA-BDDA-E94CF47152C5}" type="presOf" srcId="{951D1212-3E5A-4577-B5F8-410978FFB0B3}" destId="{DA919D01-55D9-4969-954D-5D8AA8F6C987}" srcOrd="0" destOrd="0" presId="urn:microsoft.com/office/officeart/2005/8/layout/pyramid1"/>
    <dgm:cxn modelId="{5C4889C3-FEFF-4753-9599-93EB46E367B2}" type="presOf" srcId="{85F7210A-D311-4E42-8F1C-B8E088A8A51F}" destId="{83F8BFEA-BB0C-4FA4-8091-DB9F17C5F5AA}" srcOrd="1" destOrd="0" presId="urn:microsoft.com/office/officeart/2005/8/layout/pyramid1"/>
    <dgm:cxn modelId="{62354BC9-5ED0-48F2-9B4F-9C0EB717EBCF}" type="presOf" srcId="{85F7210A-D311-4E42-8F1C-B8E088A8A51F}" destId="{AB3E3825-665F-4F0F-9772-9B860C32FDD5}" srcOrd="0" destOrd="0" presId="urn:microsoft.com/office/officeart/2005/8/layout/pyramid1"/>
    <dgm:cxn modelId="{5FECB6DE-05E2-48E2-A998-861C221FC8B6}" srcId="{CBD94E04-192B-4488-BE5C-DDEE39DC9CF4}" destId="{85F7210A-D311-4E42-8F1C-B8E088A8A51F}" srcOrd="3" destOrd="0" parTransId="{14FFFCCE-470D-49B5-8F6B-1F176DE49DB2}" sibTransId="{7B318A4C-04F3-4623-BBBB-2F05D838A0F2}"/>
    <dgm:cxn modelId="{18FB5AE1-1678-42CB-A3A1-A06208475A3C}" type="presParOf" srcId="{00076C33-9DB3-4191-AFCF-5266C178C662}" destId="{A0D15C12-1BE4-4102-A6BF-AE7D3B4B8A83}" srcOrd="0" destOrd="0" presId="urn:microsoft.com/office/officeart/2005/8/layout/pyramid1"/>
    <dgm:cxn modelId="{EBBCBF92-F156-450C-99BF-B8AD8E50B078}" type="presParOf" srcId="{A0D15C12-1BE4-4102-A6BF-AE7D3B4B8A83}" destId="{7F360B74-8834-4761-B0BC-D6E1E53D6A2D}" srcOrd="0" destOrd="0" presId="urn:microsoft.com/office/officeart/2005/8/layout/pyramid1"/>
    <dgm:cxn modelId="{B6F717C3-67A9-4F80-996B-46976E1BD371}" type="presParOf" srcId="{A0D15C12-1BE4-4102-A6BF-AE7D3B4B8A83}" destId="{4676A17A-C59A-4465-93BC-704C9C196CF9}" srcOrd="1" destOrd="0" presId="urn:microsoft.com/office/officeart/2005/8/layout/pyramid1"/>
    <dgm:cxn modelId="{906CD1F5-6212-4976-B257-44D0C06CC0E6}" type="presParOf" srcId="{00076C33-9DB3-4191-AFCF-5266C178C662}" destId="{433FAADD-5151-491F-AA0D-6CA73FA05C9E}" srcOrd="1" destOrd="0" presId="urn:microsoft.com/office/officeart/2005/8/layout/pyramid1"/>
    <dgm:cxn modelId="{47D4DE78-F63F-4073-B497-2EF7A078CA03}" type="presParOf" srcId="{433FAADD-5151-491F-AA0D-6CA73FA05C9E}" destId="{DA919D01-55D9-4969-954D-5D8AA8F6C987}" srcOrd="0" destOrd="0" presId="urn:microsoft.com/office/officeart/2005/8/layout/pyramid1"/>
    <dgm:cxn modelId="{3EF4CFEE-F4F7-45C8-B2E2-B879666050F6}" type="presParOf" srcId="{433FAADD-5151-491F-AA0D-6CA73FA05C9E}" destId="{D850D69F-51B6-4A01-9A79-7EB34F589073}" srcOrd="1" destOrd="0" presId="urn:microsoft.com/office/officeart/2005/8/layout/pyramid1"/>
    <dgm:cxn modelId="{FD967C29-12C4-4107-8A74-C3FA86C2E977}" type="presParOf" srcId="{00076C33-9DB3-4191-AFCF-5266C178C662}" destId="{2F71C02C-0260-4D93-9626-2C199B7461C4}" srcOrd="2" destOrd="0" presId="urn:microsoft.com/office/officeart/2005/8/layout/pyramid1"/>
    <dgm:cxn modelId="{6E738392-0AE1-48B5-8BC6-8DDA7E2C909C}" type="presParOf" srcId="{2F71C02C-0260-4D93-9626-2C199B7461C4}" destId="{9BC4513C-4A07-439B-977E-D867BC9A21CB}" srcOrd="0" destOrd="0" presId="urn:microsoft.com/office/officeart/2005/8/layout/pyramid1"/>
    <dgm:cxn modelId="{A4651CD3-3E17-466B-BCB1-4F20485B5DD4}" type="presParOf" srcId="{2F71C02C-0260-4D93-9626-2C199B7461C4}" destId="{9FA84802-99BC-49AD-A77B-960CDCE563CD}" srcOrd="1" destOrd="0" presId="urn:microsoft.com/office/officeart/2005/8/layout/pyramid1"/>
    <dgm:cxn modelId="{295BC117-56F5-4CF5-ABE2-215964662F15}" type="presParOf" srcId="{00076C33-9DB3-4191-AFCF-5266C178C662}" destId="{97060A79-EDFB-43F3-A953-9A3D58F0CBF1}" srcOrd="3" destOrd="0" presId="urn:microsoft.com/office/officeart/2005/8/layout/pyramid1"/>
    <dgm:cxn modelId="{B7E4FBA7-F4E7-4E75-8ADB-C238D35CA164}" type="presParOf" srcId="{97060A79-EDFB-43F3-A953-9A3D58F0CBF1}" destId="{AB3E3825-665F-4F0F-9772-9B860C32FDD5}" srcOrd="0" destOrd="0" presId="urn:microsoft.com/office/officeart/2005/8/layout/pyramid1"/>
    <dgm:cxn modelId="{A6262599-1A99-40F3-884B-89FF0AC01F06}" type="presParOf" srcId="{97060A79-EDFB-43F3-A953-9A3D58F0CBF1}" destId="{83F8BFEA-BB0C-4FA4-8091-DB9F17C5F5A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FD1FF-E23E-462B-B192-CD1D82DD732E}">
      <dsp:nvSpPr>
        <dsp:cNvPr id="0" name=""/>
        <dsp:cNvSpPr/>
      </dsp:nvSpPr>
      <dsp:spPr>
        <a:xfrm>
          <a:off x="0" y="318049"/>
          <a:ext cx="585665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74D7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445CC-80CD-46A3-A4F0-2D768A938296}">
      <dsp:nvSpPr>
        <dsp:cNvPr id="0" name=""/>
        <dsp:cNvSpPr/>
      </dsp:nvSpPr>
      <dsp:spPr>
        <a:xfrm>
          <a:off x="2736649" y="0"/>
          <a:ext cx="3120002" cy="717746"/>
        </a:xfrm>
        <a:prstGeom prst="roundRect">
          <a:avLst/>
        </a:prstGeom>
        <a:solidFill>
          <a:srgbClr val="3366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957" tIns="0" rIns="154957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прибыль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1686" y="35037"/>
        <a:ext cx="3049928" cy="647672"/>
      </dsp:txXfrm>
    </dsp:sp>
    <dsp:sp modelId="{F765F83C-BF79-458C-A34C-B54A5649D8A8}">
      <dsp:nvSpPr>
        <dsp:cNvPr id="0" name=""/>
        <dsp:cNvSpPr/>
      </dsp:nvSpPr>
      <dsp:spPr>
        <a:xfrm>
          <a:off x="0" y="1495156"/>
          <a:ext cx="585665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F635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C8307-9897-4C26-8CF8-65923C7EC367}">
      <dsp:nvSpPr>
        <dsp:cNvPr id="0" name=""/>
        <dsp:cNvSpPr/>
      </dsp:nvSpPr>
      <dsp:spPr>
        <a:xfrm>
          <a:off x="2736649" y="1196118"/>
          <a:ext cx="3120002" cy="717746"/>
        </a:xfrm>
        <a:prstGeom prst="roundRect">
          <a:avLst/>
        </a:prstGeom>
        <a:solidFill>
          <a:srgbClr val="40867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957" tIns="0" rIns="154957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НДФЛ</a:t>
          </a:r>
        </a:p>
      </dsp:txBody>
      <dsp:txXfrm>
        <a:off x="2771686" y="1231155"/>
        <a:ext cx="3049928" cy="647672"/>
      </dsp:txXfrm>
    </dsp:sp>
    <dsp:sp modelId="{780DE813-C570-4790-AABA-313BBA99E097}">
      <dsp:nvSpPr>
        <dsp:cNvPr id="0" name=""/>
        <dsp:cNvSpPr/>
      </dsp:nvSpPr>
      <dsp:spPr>
        <a:xfrm>
          <a:off x="0" y="2672262"/>
          <a:ext cx="585665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A643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DE099-823D-4595-8B84-FDACC7027F8B}">
      <dsp:nvSpPr>
        <dsp:cNvPr id="0" name=""/>
        <dsp:cNvSpPr/>
      </dsp:nvSpPr>
      <dsp:spPr>
        <a:xfrm>
          <a:off x="2736649" y="2370750"/>
          <a:ext cx="3120002" cy="717746"/>
        </a:xfrm>
        <a:prstGeom prst="roundRect">
          <a:avLst/>
        </a:prstGeom>
        <a:solidFill>
          <a:srgbClr val="7AB7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957" tIns="0" rIns="154957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Акцизы</a:t>
          </a:r>
        </a:p>
      </dsp:txBody>
      <dsp:txXfrm>
        <a:off x="2771686" y="2405787"/>
        <a:ext cx="3049928" cy="647672"/>
      </dsp:txXfrm>
    </dsp:sp>
    <dsp:sp modelId="{C9179ABC-A381-41A6-AE23-3086D87805C4}">
      <dsp:nvSpPr>
        <dsp:cNvPr id="0" name=""/>
        <dsp:cNvSpPr/>
      </dsp:nvSpPr>
      <dsp:spPr>
        <a:xfrm>
          <a:off x="0" y="3849368"/>
          <a:ext cx="585665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2CF1D-02D3-44EA-BEC4-771EAA4B118D}">
      <dsp:nvSpPr>
        <dsp:cNvPr id="0" name=""/>
        <dsp:cNvSpPr/>
      </dsp:nvSpPr>
      <dsp:spPr>
        <a:xfrm>
          <a:off x="2496280" y="3558258"/>
          <a:ext cx="3359996" cy="717746"/>
        </a:xfrm>
        <a:prstGeom prst="roundRect">
          <a:avLst/>
        </a:prstGeom>
        <a:solidFill>
          <a:srgbClr val="4A8EF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957" tIns="0" rIns="15495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</a:p>
      </dsp:txBody>
      <dsp:txXfrm>
        <a:off x="2531317" y="3593295"/>
        <a:ext cx="3289922" cy="647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B882B-7D40-4A83-9443-26D4EA83440D}">
      <dsp:nvSpPr>
        <dsp:cNvPr id="0" name=""/>
        <dsp:cNvSpPr/>
      </dsp:nvSpPr>
      <dsp:spPr>
        <a:xfrm rot="10800000">
          <a:off x="195640" y="17080"/>
          <a:ext cx="5873823" cy="868042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783" tIns="57150" rIns="106680" bIns="57150" numCol="1" spcCol="1270" anchor="ctr" anchorCtr="0">
          <a:noAutofit/>
        </a:bodyPr>
        <a:lstStyle/>
        <a:p>
          <a:pPr marL="28800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Жилищно-</a:t>
          </a:r>
        </a:p>
        <a:p>
          <a:pPr marL="28800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коммунальное </a:t>
          </a:r>
        </a:p>
        <a:p>
          <a:pPr marL="28800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хозяйство</a:t>
          </a:r>
          <a:endParaRPr lang="ru-RU" altLang="ru-RU" sz="15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8014" y="59454"/>
        <a:ext cx="5789075" cy="783294"/>
      </dsp:txXfrm>
    </dsp:sp>
    <dsp:sp modelId="{0D11EAF7-3782-4536-BBC5-3AE66612A977}">
      <dsp:nvSpPr>
        <dsp:cNvPr id="0" name=""/>
        <dsp:cNvSpPr/>
      </dsp:nvSpPr>
      <dsp:spPr>
        <a:xfrm>
          <a:off x="4096" y="109"/>
          <a:ext cx="868042" cy="8680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5C59D-510F-43C3-8DA9-0ECB5B032A34}">
      <dsp:nvSpPr>
        <dsp:cNvPr id="0" name=""/>
        <dsp:cNvSpPr/>
      </dsp:nvSpPr>
      <dsp:spPr>
        <a:xfrm rot="10800000">
          <a:off x="195640" y="1130715"/>
          <a:ext cx="5873823" cy="868042"/>
        </a:xfrm>
        <a:prstGeom prst="roundRect">
          <a:avLst/>
        </a:prstGeom>
        <a:solidFill>
          <a:srgbClr val="4086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783" tIns="76200" rIns="142240" bIns="76200" numCol="1" spcCol="1270" anchor="ctr" anchorCtr="0">
          <a:noAutofit/>
        </a:bodyPr>
        <a:lstStyle/>
        <a:p>
          <a:pPr marL="28800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</a:t>
          </a:r>
        </a:p>
        <a:p>
          <a:pPr marL="28800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культуры</a:t>
          </a:r>
        </a:p>
      </dsp:txBody>
      <dsp:txXfrm rot="10800000">
        <a:off x="238014" y="1173089"/>
        <a:ext cx="5789075" cy="783294"/>
      </dsp:txXfrm>
    </dsp:sp>
    <dsp:sp modelId="{88595D3A-6308-4B51-8074-4A7683D5525A}">
      <dsp:nvSpPr>
        <dsp:cNvPr id="0" name=""/>
        <dsp:cNvSpPr/>
      </dsp:nvSpPr>
      <dsp:spPr>
        <a:xfrm>
          <a:off x="4096" y="1127269"/>
          <a:ext cx="868042" cy="86804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DC365-4B60-4A64-B73E-68B935D9D006}">
      <dsp:nvSpPr>
        <dsp:cNvPr id="0" name=""/>
        <dsp:cNvSpPr/>
      </dsp:nvSpPr>
      <dsp:spPr>
        <a:xfrm rot="10800000">
          <a:off x="195640" y="2257875"/>
          <a:ext cx="5873823" cy="868042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783" tIns="60960" rIns="113792" bIns="60960" numCol="1" spcCol="1270" anchor="ctr" anchorCtr="0">
          <a:noAutofit/>
        </a:bodyPr>
        <a:lstStyle/>
        <a:p>
          <a:pPr marL="28800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</a:t>
          </a:r>
        </a:p>
        <a:p>
          <a:pPr marL="28800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сельского хозяйства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8014" y="2300249"/>
        <a:ext cx="5789075" cy="783294"/>
      </dsp:txXfrm>
    </dsp:sp>
    <dsp:sp modelId="{B5C09D45-1E43-465E-AB6F-A4B4339829E2}">
      <dsp:nvSpPr>
        <dsp:cNvPr id="0" name=""/>
        <dsp:cNvSpPr/>
      </dsp:nvSpPr>
      <dsp:spPr>
        <a:xfrm>
          <a:off x="4096" y="2254429"/>
          <a:ext cx="868042" cy="86804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BABD7-FE3B-4BDB-8947-CA835F3CFE72}">
      <dsp:nvSpPr>
        <dsp:cNvPr id="0" name=""/>
        <dsp:cNvSpPr/>
      </dsp:nvSpPr>
      <dsp:spPr>
        <a:xfrm rot="10800000">
          <a:off x="195640" y="3381698"/>
          <a:ext cx="5873823" cy="868042"/>
        </a:xfrm>
        <a:prstGeom prst="roundRect">
          <a:avLst/>
        </a:prstGeom>
        <a:solidFill>
          <a:srgbClr val="4086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783" tIns="60960" rIns="113792" bIns="60960" numCol="1" spcCol="1270" anchor="ctr" anchorCtr="0">
          <a:noAutofit/>
        </a:bodyPr>
        <a:lstStyle/>
        <a:p>
          <a:pPr marL="28800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</a:t>
          </a:r>
        </a:p>
        <a:p>
          <a:pPr marL="28800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культуры и спорта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8014" y="3424072"/>
        <a:ext cx="5789075" cy="783294"/>
      </dsp:txXfrm>
    </dsp:sp>
    <dsp:sp modelId="{DD7F9EBE-AF09-4E38-984C-6D805DF291F6}">
      <dsp:nvSpPr>
        <dsp:cNvPr id="0" name=""/>
        <dsp:cNvSpPr/>
      </dsp:nvSpPr>
      <dsp:spPr>
        <a:xfrm>
          <a:off x="4096" y="3381588"/>
          <a:ext cx="868042" cy="86804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BAF8C-E948-4376-8851-347C64DA53FA}">
      <dsp:nvSpPr>
        <dsp:cNvPr id="0" name=""/>
        <dsp:cNvSpPr/>
      </dsp:nvSpPr>
      <dsp:spPr>
        <a:xfrm>
          <a:off x="2304253" y="156388"/>
          <a:ext cx="2103461" cy="712796"/>
        </a:xfrm>
        <a:prstGeom prst="roundRect">
          <a:avLst/>
        </a:prstGeom>
        <a:solidFill>
          <a:srgbClr val="4D94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1 685</a:t>
          </a:r>
        </a:p>
      </dsp:txBody>
      <dsp:txXfrm>
        <a:off x="2339049" y="191184"/>
        <a:ext cx="2033869" cy="643204"/>
      </dsp:txXfrm>
    </dsp:sp>
    <dsp:sp modelId="{0E42FFE8-17A5-4C9B-ACFD-AE2B017730A9}">
      <dsp:nvSpPr>
        <dsp:cNvPr id="0" name=""/>
        <dsp:cNvSpPr/>
      </dsp:nvSpPr>
      <dsp:spPr>
        <a:xfrm>
          <a:off x="2976329" y="846547"/>
          <a:ext cx="690705" cy="690705"/>
        </a:xfrm>
        <a:prstGeom prst="mathPlus">
          <a:avLst/>
        </a:prstGeom>
        <a:solidFill>
          <a:srgbClr val="79999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7882" y="1110673"/>
        <a:ext cx="507599" cy="162453"/>
      </dsp:txXfrm>
    </dsp:sp>
    <dsp:sp modelId="{5346D60D-2CC1-437D-AF78-9C4FBC01AA04}">
      <dsp:nvSpPr>
        <dsp:cNvPr id="0" name=""/>
        <dsp:cNvSpPr/>
      </dsp:nvSpPr>
      <dsp:spPr>
        <a:xfrm>
          <a:off x="2304253" y="1624207"/>
          <a:ext cx="2103461" cy="712796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9 425</a:t>
          </a:r>
        </a:p>
      </dsp:txBody>
      <dsp:txXfrm>
        <a:off x="2339049" y="1659003"/>
        <a:ext cx="2033869" cy="643204"/>
      </dsp:txXfrm>
    </dsp:sp>
    <dsp:sp modelId="{4635FF9E-FE48-40C3-AED2-765CB4EED927}">
      <dsp:nvSpPr>
        <dsp:cNvPr id="0" name=""/>
        <dsp:cNvSpPr/>
      </dsp:nvSpPr>
      <dsp:spPr>
        <a:xfrm rot="21536099">
          <a:off x="4566466" y="998258"/>
          <a:ext cx="336671" cy="443004"/>
        </a:xfrm>
        <a:prstGeom prst="rightArrow">
          <a:avLst>
            <a:gd name="adj1" fmla="val 60000"/>
            <a:gd name="adj2" fmla="val 50000"/>
          </a:avLst>
        </a:prstGeom>
        <a:solidFill>
          <a:srgbClr val="79999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6475" y="1087798"/>
        <a:ext cx="235670" cy="265802"/>
      </dsp:txXfrm>
    </dsp:sp>
    <dsp:sp modelId="{788AD41C-1FA1-4710-A544-D3F828D3EDB6}">
      <dsp:nvSpPr>
        <dsp:cNvPr id="0" name=""/>
        <dsp:cNvSpPr/>
      </dsp:nvSpPr>
      <dsp:spPr>
        <a:xfrm>
          <a:off x="5042628" y="1027"/>
          <a:ext cx="2381744" cy="2381744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110</a:t>
          </a:r>
        </a:p>
      </dsp:txBody>
      <dsp:txXfrm>
        <a:off x="5391426" y="349825"/>
        <a:ext cx="1684148" cy="16841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60B74-8834-4761-B0BC-D6E1E53D6A2D}">
      <dsp:nvSpPr>
        <dsp:cNvPr id="0" name=""/>
        <dsp:cNvSpPr/>
      </dsp:nvSpPr>
      <dsp:spPr>
        <a:xfrm>
          <a:off x="1876271" y="0"/>
          <a:ext cx="1250847" cy="1051746"/>
        </a:xfrm>
        <a:prstGeom prst="trapezoid">
          <a:avLst>
            <a:gd name="adj" fmla="val 59465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Arial Black" panose="020B0A04020102020204" pitchFamily="34" charset="0"/>
            </a:rPr>
            <a:t>2 305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876271" y="0"/>
        <a:ext cx="1250847" cy="1051746"/>
      </dsp:txXfrm>
    </dsp:sp>
    <dsp:sp modelId="{DA919D01-55D9-4969-954D-5D8AA8F6C987}">
      <dsp:nvSpPr>
        <dsp:cNvPr id="0" name=""/>
        <dsp:cNvSpPr/>
      </dsp:nvSpPr>
      <dsp:spPr>
        <a:xfrm>
          <a:off x="1250847" y="1051746"/>
          <a:ext cx="2501695" cy="1051746"/>
        </a:xfrm>
        <a:prstGeom prst="trapezoid">
          <a:avLst>
            <a:gd name="adj" fmla="val 59465"/>
          </a:avLst>
        </a:prstGeom>
        <a:solidFill>
          <a:srgbClr val="4A8EF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Arial Black" panose="020B0A04020102020204" pitchFamily="34" charset="0"/>
            </a:rPr>
            <a:t>2 </a:t>
          </a:r>
          <a:r>
            <a:rPr lang="en-US" sz="1600" kern="1200" dirty="0">
              <a:solidFill>
                <a:schemeClr val="bg1"/>
              </a:solidFill>
              <a:latin typeface="Arial Black" panose="020B0A04020102020204" pitchFamily="34" charset="0"/>
            </a:rPr>
            <a:t>871</a:t>
          </a:r>
          <a:endParaRPr lang="ru-RU" sz="16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688644" y="1051746"/>
        <a:ext cx="1626102" cy="1051746"/>
      </dsp:txXfrm>
    </dsp:sp>
    <dsp:sp modelId="{9BC4513C-4A07-439B-977E-D867BC9A21CB}">
      <dsp:nvSpPr>
        <dsp:cNvPr id="0" name=""/>
        <dsp:cNvSpPr/>
      </dsp:nvSpPr>
      <dsp:spPr>
        <a:xfrm>
          <a:off x="625423" y="2103492"/>
          <a:ext cx="3752543" cy="1051746"/>
        </a:xfrm>
        <a:prstGeom prst="trapezoid">
          <a:avLst>
            <a:gd name="adj" fmla="val 59465"/>
          </a:avLst>
        </a:prstGeom>
        <a:solidFill>
          <a:srgbClr val="7AB7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 Black" panose="020B0A04020102020204" pitchFamily="34" charset="0"/>
            </a:rPr>
            <a:t>4 591</a:t>
          </a:r>
          <a:endParaRPr lang="ru-RU" sz="16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282118" y="2103492"/>
        <a:ext cx="2439153" cy="1051746"/>
      </dsp:txXfrm>
    </dsp:sp>
    <dsp:sp modelId="{AB3E3825-665F-4F0F-9772-9B860C32FDD5}">
      <dsp:nvSpPr>
        <dsp:cNvPr id="0" name=""/>
        <dsp:cNvSpPr/>
      </dsp:nvSpPr>
      <dsp:spPr>
        <a:xfrm>
          <a:off x="0" y="3151999"/>
          <a:ext cx="5003391" cy="1051746"/>
        </a:xfrm>
        <a:prstGeom prst="trapezoid">
          <a:avLst>
            <a:gd name="adj" fmla="val 59465"/>
          </a:avLst>
        </a:prstGeom>
        <a:solidFill>
          <a:srgbClr val="40867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 Black" panose="020B0A04020102020204" pitchFamily="34" charset="0"/>
            </a:rPr>
            <a:t>7 016</a:t>
          </a:r>
          <a:endParaRPr lang="ru-RU" sz="16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875593" y="3151999"/>
        <a:ext cx="3252204" cy="1051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0.72566</cdr:x>
      <cdr:y>0.26027</cdr:y>
    </cdr:from>
    <cdr:to>
      <cdr:x>0.83804</cdr:x>
      <cdr:y>0.43423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04656" y="13681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0.76106</cdr:x>
      <cdr:y>0.15068</cdr:y>
    </cdr:from>
    <cdr:to>
      <cdr:x>0.99115</cdr:x>
      <cdr:y>0.24658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2688" y="792088"/>
          <a:ext cx="187220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0.27273</cdr:x>
      <cdr:y>0</cdr:y>
    </cdr:from>
    <cdr:to>
      <cdr:x>0.53095</cdr:x>
      <cdr:y>0.08219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376264" y="0"/>
          <a:ext cx="2249863" cy="2834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rgbClr val="344646"/>
              </a:solidFill>
              <a:latin typeface="Times New Roman" pitchFamily="18" charset="0"/>
              <a:cs typeface="Times New Roman" pitchFamily="18" charset="0"/>
            </a:rPr>
            <a:t>Штрафы</a:t>
          </a:r>
        </a:p>
      </cdr:txBody>
    </cdr:sp>
  </cdr:relSizeAnchor>
  <cdr:relSizeAnchor xmlns:cdr="http://schemas.openxmlformats.org/drawingml/2006/chartDrawing">
    <cdr:from>
      <cdr:x>0.10744</cdr:x>
      <cdr:y>0.16702</cdr:y>
    </cdr:from>
    <cdr:to>
      <cdr:x>0.38031</cdr:x>
      <cdr:y>0.37383</cdr:y>
    </cdr:to>
    <cdr:grpSp>
      <cdr:nvGrpSpPr>
        <cdr:cNvPr id="4" name="Группа 3">
          <a:extLst xmlns:a="http://schemas.openxmlformats.org/drawingml/2006/main">
            <a:ext uri="{FF2B5EF4-FFF2-40B4-BE49-F238E27FC236}">
              <a16:creationId xmlns:a16="http://schemas.microsoft.com/office/drawing/2014/main" id="{200B3F82-5B28-4AB3-88B6-04165874651E}"/>
            </a:ext>
          </a:extLst>
        </cdr:cNvPr>
        <cdr:cNvGrpSpPr/>
      </cdr:nvGrpSpPr>
      <cdr:grpSpPr>
        <a:xfrm xmlns:a="http://schemas.openxmlformats.org/drawingml/2006/main">
          <a:off x="1248162" y="768084"/>
          <a:ext cx="3170010" cy="951068"/>
          <a:chOff x="1152128" y="486708"/>
          <a:chExt cx="2377508" cy="713302"/>
        </a:xfrm>
      </cdr:grpSpPr>
      <cdr:sp macro="" textlink="">
        <cdr:nvSpPr>
          <cdr:cNvPr id="9" name="TextBox 1"/>
          <cdr:cNvSpPr txBox="1"/>
        </cdr:nvSpPr>
        <cdr:spPr>
          <a:xfrm xmlns:a="http://schemas.openxmlformats.org/drawingml/2006/main">
            <a:off x="1152128" y="486708"/>
            <a:ext cx="2377508" cy="283479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Calibri"/>
              </a:defRPr>
            </a:lvl1pPr>
            <a:lvl2pPr marL="457200" indent="0">
              <a:defRPr sz="1100">
                <a:latin typeface="Calibri"/>
              </a:defRPr>
            </a:lvl2pPr>
            <a:lvl3pPr marL="914400" indent="0">
              <a:defRPr sz="1100">
                <a:latin typeface="Calibri"/>
              </a:defRPr>
            </a:lvl3pPr>
            <a:lvl4pPr marL="1371600" indent="0">
              <a:defRPr sz="1100">
                <a:latin typeface="Calibri"/>
              </a:defRPr>
            </a:lvl4pPr>
            <a:lvl5pPr marL="1828800" indent="0">
              <a:defRPr sz="1100">
                <a:latin typeface="Calibri"/>
              </a:defRPr>
            </a:lvl5pPr>
            <a:lvl6pPr marL="2286000" indent="0">
              <a:defRPr sz="1100">
                <a:latin typeface="Calibri"/>
              </a:defRPr>
            </a:lvl6pPr>
            <a:lvl7pPr marL="2743200" indent="0">
              <a:defRPr sz="1100">
                <a:latin typeface="Calibri"/>
              </a:defRPr>
            </a:lvl7pPr>
            <a:lvl8pPr marL="3200400" indent="0">
              <a:defRPr sz="1100">
                <a:latin typeface="Calibri"/>
              </a:defRPr>
            </a:lvl8pPr>
            <a:lvl9pPr marL="3657600" indent="0">
              <a:defRPr sz="1100">
                <a:latin typeface="Calibri"/>
              </a:defRPr>
            </a:lvl9pPr>
          </a:lstStyle>
          <a:p xmlns:a="http://schemas.openxmlformats.org/drawingml/2006/main">
            <a:pPr algn="ctr"/>
            <a:r>
              <a:rPr lang="ru-RU" sz="1800" b="1" dirty="0">
                <a:solidFill>
                  <a:srgbClr val="344646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cdr:txBody>
      </cdr:sp>
      <cdr:sp macro="" textlink="">
        <cdr:nvSpPr>
          <cdr:cNvPr id="12" name="Овал 11"/>
          <cdr:cNvSpPr/>
        </cdr:nvSpPr>
        <cdr:spPr>
          <a:xfrm xmlns:a="http://schemas.openxmlformats.org/drawingml/2006/main">
            <a:off x="1224136" y="774740"/>
            <a:ext cx="664626" cy="425270"/>
          </a:xfrm>
          <a:prstGeom xmlns:a="http://schemas.openxmlformats.org/drawingml/2006/main" prst="ellipse">
            <a:avLst/>
          </a:prstGeom>
          <a:blipFill xmlns:a="http://schemas.openxmlformats.org/drawingml/2006/main" rotWithShape="0">
            <a:blip xmlns:r="http://schemas.openxmlformats.org/officeDocument/2006/relationships" r:embed="rId1"/>
            <a:stretch>
              <a:fillRect/>
            </a:stretch>
          </a:blipFill>
          <a:ln xmlns:a="http://schemas.openxmlformats.org/drawingml/2006/main" w="25400" cap="flat" cmpd="sng" algn="ctr">
            <a:noFill/>
            <a:prstDash val="solid"/>
          </a:ln>
          <a:effectLst xmlns:a="http://schemas.openxmlformats.org/drawingml/2006/main">
            <a:softEdge rad="63500"/>
          </a:effectLst>
        </cdr:spPr>
        <cdr:style>
          <a:lnRef xmlns:a="http://schemas.openxmlformats.org/drawingml/2006/main" idx="2">
            <a:scrgbClr r="0" g="0" b="0"/>
          </a:lnRef>
          <a:fillRef xmlns:a="http://schemas.openxmlformats.org/drawingml/2006/main" idx="1">
            <a:scrgbClr r="0" g="0" b="0"/>
          </a:fillRef>
          <a:effectRef xmlns:a="http://schemas.openxmlformats.org/drawingml/2006/main"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xmlns:a="http://schemas.openxmlformats.org/drawingml/2006/main" idx="minor">
            <a:schemeClr val="lt1">
              <a:hueOff val="0"/>
              <a:satOff val="0"/>
              <a:lumOff val="0"/>
              <a:alphaOff val="0"/>
            </a:schemeClr>
          </a:fontRef>
        </cdr:style>
      </cdr:sp>
    </cdr:grpSp>
  </cdr:relSizeAnchor>
  <cdr:relSizeAnchor xmlns:cdr="http://schemas.openxmlformats.org/drawingml/2006/chartDrawing">
    <cdr:from>
      <cdr:x>0.52893</cdr:x>
      <cdr:y>0.45931</cdr:y>
    </cdr:from>
    <cdr:to>
      <cdr:x>0.61709</cdr:x>
      <cdr:y>0.5194</cdr:y>
    </cdr:to>
    <cdr:pic>
      <cdr:nvPicPr>
        <cdr:cNvPr id="7" name="chart">
          <a:extLst xmlns:a="http://schemas.openxmlformats.org/drawingml/2006/main">
            <a:ext uri="{FF2B5EF4-FFF2-40B4-BE49-F238E27FC236}">
              <a16:creationId xmlns:a16="http://schemas.microsoft.com/office/drawing/2014/main" id="{8B408053-4EF4-47CB-BB7C-DFE0F04C8E6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608512" y="1584176"/>
          <a:ext cx="768163" cy="20728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10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BF1BF-D5D4-492A-90B5-9EFCC990F383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4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10" y="9430094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AD626-D533-4FAC-947D-084BD1361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34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10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37E0C-F133-40D3-A27C-AE18A0D6F15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962"/>
            <a:ext cx="533527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4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10" y="9430094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6328F-ADD1-40E9-9925-2E750EC23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4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6328F-ADD1-40E9-9925-2E750EC235F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96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305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489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232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49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394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314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700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77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78B76E14-9F29-4931-A63B-E9AB93040B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6C0D53D3-577C-423C-90B0-1FB8F5AF22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6328F-ADD1-40E9-9925-2E750EC235F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2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08759B7-BFA5-4450-8D09-57DE92A144F7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E6277-5927-49CD-AB34-965BE0E9FA3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7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D832BE3-38AF-4417-922C-8F843A5F32EC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E6277-5927-49CD-AB34-965BE0E9FA3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543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6328F-ADD1-40E9-9925-2E750EC235F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73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6328F-ADD1-40E9-9925-2E750EC235F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696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163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771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43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1BDE7-6BDA-4A85-BC6D-2021C9AE8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760D1C-15B4-4BB3-B1C6-7E78F7EC8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195E3-FD48-4FC4-9B8F-C0395807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3CC3-4621-41BA-8F1C-6E32B13B1577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F389AC-E3C8-40F8-B681-857EB675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E8A2E-EF7C-44B9-AB13-04781644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3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76288-2ABA-487F-9EF7-4B9C764D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FCDE16-299D-45A4-A2D4-C4E41E51F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EE02-180C-4089-9A00-60186753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9BB3-265F-4597-92F8-496D9656C925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83A3-1B1A-4F02-A184-A7A9B194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23329-10F5-44CB-87E6-A095F84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096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F0656D-1FDC-441B-8DBD-DEEAF95BA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CAA771-1116-44D3-9F15-D8F8D654B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A243C4-254E-4CC0-A6CE-9DDD29CF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57F2-E59E-4588-8A81-FE616649B6B7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23D07D-779D-4297-A8A3-A2BF88EC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C6D45-9651-41D1-A1EB-D2CF5557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1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067D2-19E9-41A3-A96E-926CEA7F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F96F49-CA8B-4226-9051-2F33B3F0D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A878B-281C-48AE-86F5-6C376E3D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E88D-5B36-4CA7-A72A-E56187958881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DED4F-592D-4A69-A611-3AC5209CC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93C9B2-4737-4BFF-81E6-79135D2F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1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E61D-6335-45A8-B70F-2D0E53F2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0A2E2F-B2CC-43CE-934F-7E2E41276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8FD0F-60C1-44BB-8EC6-D6808DE8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6E905-3925-44FC-9983-19B3FA79CB57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D365F8-D384-46A8-A629-E3A2A96E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A9FD6C-F5CA-467E-9F14-5061A0C4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849F8-98E7-46CA-A486-4C7C3BC9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60952-B54C-4A49-916B-16EC43132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248DD3-E674-4C5E-95CD-5189CE4D6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09D261-5026-4F48-92BF-965634D15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F3B8-4960-47A2-8360-3238DC3F304A}" type="datetime1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3D94A8-7C4D-489C-9A97-DB325B8A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60AD7A-5384-4FB5-A151-095FEE6E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7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16DC5-3223-4C58-ACD1-E57CB484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797F73-3060-41F3-AD4C-099118B5D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2E3366-056F-4419-A3D3-6C87B64C4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D2E13B-F65F-4D43-BD43-7F32B3D77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7EFE7D-3638-4E68-AA0D-1A4637968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F85A6D-AEB7-4891-91B2-850C2B1C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5433-5DA5-4BB1-804E-65E607E637AF}" type="datetime1">
              <a:rPr lang="ru-RU" smtClean="0"/>
              <a:t>03.06.2025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82D9FE-1F6F-4D53-8B51-13605510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204AAE-1A0E-4487-A4C4-89A4C70D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05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DB1F3-814E-44AD-B1E0-CED17EA8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1EF2AB-D03C-48F4-AEBB-870633E1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700A-0608-46B2-B3A0-64C7C0EAAE97}" type="datetime1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93C25B-B355-4315-8A68-F55A307E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FAE733-4B8B-40DE-8BC8-042F5998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0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8282C1-7DC2-40A9-9AE2-1D36FC17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377F-CE39-4E14-8761-CC950D7B576F}" type="datetime1">
              <a:rPr lang="ru-RU" smtClean="0"/>
              <a:t>03.06.2025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C20F9F-92DA-4667-BE99-6A9A13CBE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E4A249-61D5-4E03-B423-9B4551D1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6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ED553-0742-4D71-87F8-F652CE4E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5573E4-4A8D-4CCB-8240-8A975D609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FA602D-A6F3-464F-81A1-3E3888FD2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0D50A-1D70-4A75-BCFB-D92FD52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8645E-4523-45EE-AD42-124A37C3E494}" type="datetime1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A59B7B-4F89-4E25-A948-378A70A1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7486B-B3D7-42EB-BBE6-ABE145483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6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CA26F-E570-450E-AE67-1540FDD0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07C33-4912-47C4-B4A4-C2F75D4C8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EB5303-CB13-44F4-85F2-7D65A91D7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0038A-A467-4507-AA3C-E22BBEBE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E86B9-E797-4D7F-9AAB-B90AB80320E0}" type="datetime1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2A4738-C40B-4B24-8316-65616D2D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54AD6-DFE0-4BB4-BE8B-B74A2431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12E5A-77EB-4DC2-B75D-29141B7D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2F3B6-E839-4688-AC6B-27DA8590B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B7D50-40D2-4530-A92E-39DAA6A60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A6C75-9F41-4892-8A33-0DBC9F2F14FC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215C19-EEAF-45A7-AFD6-97F166379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84924-8B1C-45BC-A646-45730CDAB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21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3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6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microsoft.com/office/2007/relationships/diagramDrawing" Target="../diagrams/drawing2.xml"/><Relationship Id="rId5" Type="http://schemas.openxmlformats.org/officeDocument/2006/relationships/image" Target="../media/image18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7.png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chart" Target="../charts/chart5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11" Type="http://schemas.openxmlformats.org/officeDocument/2006/relationships/image" Target="../media/image28.jpeg"/><Relationship Id="rId5" Type="http://schemas.openxmlformats.org/officeDocument/2006/relationships/chart" Target="../charts/chart7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chart" Target="../charts/chart9.xml"/><Relationship Id="rId4" Type="http://schemas.openxmlformats.org/officeDocument/2006/relationships/chart" Target="../charts/chart6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3.png"/><Relationship Id="rId9" Type="http://schemas.microsoft.com/office/2007/relationships/diagramDrawing" Target="../diagrams/drawing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fin@smolensk.ru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DC27E78-3893-49E0-8645-A1C035B74744}"/>
              </a:ext>
            </a:extLst>
          </p:cNvPr>
          <p:cNvSpPr txBox="1"/>
          <p:nvPr/>
        </p:nvSpPr>
        <p:spPr>
          <a:xfrm>
            <a:off x="1429408" y="2247522"/>
            <a:ext cx="9198650" cy="25545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</a:p>
          <a:p>
            <a:pPr algn="ctr"/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областному закону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исполнении областного бюджета </a:t>
            </a:r>
          </a:p>
          <a:p>
            <a:pPr algn="ctr"/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2024 год»</a:t>
            </a:r>
            <a:endParaRPr lang="ru-RU" sz="4000" b="1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242C7322-2E98-43BA-8A86-8E9E366F2E21}"/>
              </a:ext>
            </a:extLst>
          </p:cNvPr>
          <p:cNvSpPr/>
          <p:nvPr/>
        </p:nvSpPr>
        <p:spPr>
          <a:xfrm>
            <a:off x="269990" y="372418"/>
            <a:ext cx="4220337" cy="1450741"/>
          </a:xfrm>
          <a:prstGeom prst="parallelogram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569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D9C232F9-7161-4164-AF7B-A2B103D64F3B}"/>
              </a:ext>
            </a:extLst>
          </p:cNvPr>
          <p:cNvSpPr txBox="1"/>
          <p:nvPr/>
        </p:nvSpPr>
        <p:spPr>
          <a:xfrm>
            <a:off x="677482" y="454919"/>
            <a:ext cx="3405351" cy="12857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85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финансов Смоленской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763110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2107"/>
          </a:xfrm>
        </p:spPr>
        <p:txBody>
          <a:bodyPr>
            <a:noAutofit/>
          </a:bodyPr>
          <a:lstStyle/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областного бюджета, млрд. руб.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73692528"/>
              </p:ext>
            </p:extLst>
          </p:nvPr>
        </p:nvGraphicFramePr>
        <p:xfrm>
          <a:off x="1" y="1124744"/>
          <a:ext cx="6086417" cy="5262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Штриховая стрелка вправо 30"/>
          <p:cNvSpPr/>
          <p:nvPr/>
        </p:nvSpPr>
        <p:spPr>
          <a:xfrm rot="16200000">
            <a:off x="4380637" y="2936118"/>
            <a:ext cx="2010459" cy="1460053"/>
          </a:xfrm>
          <a:prstGeom prst="stripedRightArrow">
            <a:avLst>
              <a:gd name="adj1" fmla="val 65737"/>
              <a:gd name="adj2" fmla="val 47089"/>
            </a:avLst>
          </a:prstGeom>
          <a:solidFill>
            <a:srgbClr val="5C797A"/>
          </a:solidFill>
          <a:ln>
            <a:solidFill>
              <a:srgbClr val="40555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943872" y="3525012"/>
            <a:ext cx="121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  <a:r>
              <a:rPr lang="ru-RU" sz="2400" b="1" dirty="0">
                <a:solidFill>
                  <a:schemeClr val="bg1"/>
                </a:solidFill>
              </a:rPr>
              <a:t>09%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17414721"/>
              </p:ext>
            </p:extLst>
          </p:nvPr>
        </p:nvGraphicFramePr>
        <p:xfrm>
          <a:off x="6192011" y="1508787"/>
          <a:ext cx="58566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133340" y="1425344"/>
            <a:ext cx="278430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</a:t>
            </a:r>
          </a:p>
          <a:p>
            <a:pPr algn="ctr">
              <a:spcBef>
                <a:spcPts val="800"/>
              </a:spcBef>
            </a:pPr>
            <a:r>
              <a:rPr lang="ru-RU" sz="1867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-1,8 млрд. руб. </a:t>
            </a:r>
            <a:r>
              <a:rPr lang="ru-RU" sz="1867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53150" y="2635352"/>
            <a:ext cx="26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22,6</a:t>
            </a:r>
            <a:endParaRPr lang="en-US" sz="2133" b="1" dirty="0">
              <a:solidFill>
                <a:srgbClr val="4055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67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+5,2 млрд. руб. </a:t>
            </a:r>
            <a:r>
              <a:rPr lang="ru-RU" sz="1867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</a:t>
            </a:r>
            <a:endParaRPr lang="ru-RU" sz="1867" b="1" dirty="0">
              <a:solidFill>
                <a:srgbClr val="4055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03979" y="3717033"/>
            <a:ext cx="297633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ru-RU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11,5</a:t>
            </a:r>
          </a:p>
          <a:p>
            <a:pPr algn="ctr">
              <a:spcBef>
                <a:spcPts val="800"/>
              </a:spcBef>
            </a:pPr>
            <a:r>
              <a:rPr lang="ru-RU" sz="1867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+1,0 млрд. руб. </a:t>
            </a:r>
            <a:r>
              <a:rPr lang="ru-RU" sz="1867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</a:t>
            </a:r>
            <a:endParaRPr lang="ru-RU" sz="1867" b="1" dirty="0">
              <a:solidFill>
                <a:srgbClr val="4055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16214" y="644691"/>
            <a:ext cx="3993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b="1" dirty="0">
                <a:ln w="12700">
                  <a:noFill/>
                  <a:prstDash val="solid"/>
                </a:ln>
                <a:solidFill>
                  <a:srgbClr val="40555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налогам</a:t>
            </a:r>
          </a:p>
        </p:txBody>
      </p:sp>
      <p:sp>
        <p:nvSpPr>
          <p:cNvPr id="36" name="Фигура, имеющая форму буквы L 35"/>
          <p:cNvSpPr/>
          <p:nvPr/>
        </p:nvSpPr>
        <p:spPr>
          <a:xfrm rot="8080235">
            <a:off x="7357746" y="934103"/>
            <a:ext cx="487669" cy="511925"/>
          </a:xfrm>
          <a:prstGeom prst="corner">
            <a:avLst>
              <a:gd name="adj1" fmla="val 25959"/>
              <a:gd name="adj2" fmla="val 26241"/>
            </a:avLst>
          </a:prstGeom>
          <a:solidFill>
            <a:srgbClr val="5C797A"/>
          </a:solidFill>
          <a:ln>
            <a:solidFill>
              <a:srgbClr val="40555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5C797A"/>
              </a:solidFill>
            </a:endParaRPr>
          </a:p>
        </p:txBody>
      </p:sp>
      <p:sp>
        <p:nvSpPr>
          <p:cNvPr id="37" name="Фигура, имеющая форму буквы L 36"/>
          <p:cNvSpPr/>
          <p:nvPr/>
        </p:nvSpPr>
        <p:spPr>
          <a:xfrm rot="8080235">
            <a:off x="7497904" y="1171966"/>
            <a:ext cx="242997" cy="263897"/>
          </a:xfrm>
          <a:prstGeom prst="corner">
            <a:avLst>
              <a:gd name="adj1" fmla="val 25959"/>
              <a:gd name="adj2" fmla="val 26241"/>
            </a:avLst>
          </a:prstGeom>
          <a:solidFill>
            <a:srgbClr val="5C797A"/>
          </a:solidFill>
          <a:ln>
            <a:solidFill>
              <a:srgbClr val="40555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8" name="Фигура, имеющая форму буквы L 37"/>
          <p:cNvSpPr/>
          <p:nvPr/>
        </p:nvSpPr>
        <p:spPr>
          <a:xfrm rot="8080235">
            <a:off x="7569762" y="1345718"/>
            <a:ext cx="146420" cy="155639"/>
          </a:xfrm>
          <a:prstGeom prst="corner">
            <a:avLst>
              <a:gd name="adj1" fmla="val 25959"/>
              <a:gd name="adj2" fmla="val 26241"/>
            </a:avLst>
          </a:prstGeom>
          <a:solidFill>
            <a:srgbClr val="5C797A"/>
          </a:solidFill>
          <a:ln>
            <a:solidFill>
              <a:srgbClr val="40555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35C36F-D3BE-4022-9F87-6D28DCA8CAE8}"/>
              </a:ext>
            </a:extLst>
          </p:cNvPr>
          <p:cNvSpPr txBox="1"/>
          <p:nvPr/>
        </p:nvSpPr>
        <p:spPr>
          <a:xfrm>
            <a:off x="5961889" y="5009754"/>
            <a:ext cx="297633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ru-RU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  <a:p>
            <a:pPr algn="ctr">
              <a:spcBef>
                <a:spcPts val="800"/>
              </a:spcBef>
            </a:pPr>
            <a:r>
              <a:rPr lang="ru-RU" sz="1867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+1,5 млрд. руб. </a:t>
            </a:r>
            <a:r>
              <a:rPr lang="ru-RU" sz="1867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</a:t>
            </a:r>
            <a:endParaRPr lang="ru-RU" sz="1867" b="1" dirty="0">
              <a:solidFill>
                <a:srgbClr val="4055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486B7EF7-E21C-4C3C-A43F-49C88A5B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762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-2102"/>
            <a:ext cx="11952651" cy="742804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Неналоговые доходы, млн. руб.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42C8A587-4E0A-46FB-BA43-8AB227725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827415"/>
              </p:ext>
            </p:extLst>
          </p:nvPr>
        </p:nvGraphicFramePr>
        <p:xfrm>
          <a:off x="-144694" y="1796820"/>
          <a:ext cx="11617291" cy="4598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080877"/>
              </p:ext>
            </p:extLst>
          </p:nvPr>
        </p:nvGraphicFramePr>
        <p:xfrm>
          <a:off x="431371" y="836712"/>
          <a:ext cx="8832981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02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7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7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7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620" marT="762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797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700" b="1" u="none" strike="noStrike" dirty="0">
                          <a:ln>
                            <a:solidFill>
                              <a:srgbClr val="1E2B2E"/>
                            </a:solidFill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2024</a:t>
                      </a:r>
                      <a:endParaRPr lang="ru-RU" sz="2700" b="1" i="0" u="none" strike="noStrike" dirty="0">
                        <a:ln>
                          <a:solidFill>
                            <a:srgbClr val="1E2B2E"/>
                          </a:solidFill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8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700" b="0" i="0" u="none" strike="noStrike" dirty="0">
                          <a:ln>
                            <a:solidFill>
                              <a:srgbClr val="1E2B2E"/>
                            </a:solidFill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5 952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8C9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7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7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r>
                        <a:rPr lang="en-US" sz="27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2700" b="0" i="0" u="none" strike="noStrike" dirty="0">
                        <a:solidFill>
                          <a:srgbClr val="12313A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200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C7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700" b="1" u="none" strike="noStrike" dirty="0">
                          <a:ln>
                            <a:solidFill>
                              <a:srgbClr val="1E2B2E"/>
                            </a:solidFill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700" b="1" i="0" u="none" strike="noStrike" dirty="0">
                        <a:ln>
                          <a:solidFill>
                            <a:srgbClr val="1E2B2E"/>
                          </a:solidFill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D6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700" b="0" i="0" u="none" strike="noStrike" dirty="0">
                          <a:ln>
                            <a:solidFill>
                              <a:srgbClr val="1E2B2E"/>
                            </a:solidFill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2 998</a:t>
                      </a:r>
                      <a:endParaRPr lang="ru-RU" sz="2700" b="0" i="0" u="none" strike="noStrike" dirty="0">
                        <a:ln>
                          <a:solidFill>
                            <a:srgbClr val="1E2B2E"/>
                          </a:solidFill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D6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8592278" y="3332990"/>
            <a:ext cx="3001095" cy="84065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344646"/>
                </a:solidFill>
                <a:latin typeface="Times New Roman" pitchFamily="18" charset="0"/>
                <a:cs typeface="Times New Roman" pitchFamily="18" charset="0"/>
              </a:rPr>
              <a:t>Доходы по управлению остатками средств на едином счете</a:t>
            </a:r>
          </a:p>
        </p:txBody>
      </p:sp>
      <p:sp>
        <p:nvSpPr>
          <p:cNvPr id="10" name="Овал 9"/>
          <p:cNvSpPr/>
          <p:nvPr/>
        </p:nvSpPr>
        <p:spPr>
          <a:xfrm>
            <a:off x="9457719" y="2856148"/>
            <a:ext cx="886168" cy="567027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sz="240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347C9C6-87A9-4210-9ABD-7E46B708B529}"/>
              </a:ext>
            </a:extLst>
          </p:cNvPr>
          <p:cNvGrpSpPr/>
          <p:nvPr/>
        </p:nvGrpSpPr>
        <p:grpSpPr>
          <a:xfrm>
            <a:off x="527382" y="3525012"/>
            <a:ext cx="3686125" cy="577097"/>
            <a:chOff x="395536" y="2643758"/>
            <a:chExt cx="2764594" cy="432823"/>
          </a:xfrm>
        </p:grpSpPr>
        <p:sp>
          <p:nvSpPr>
            <p:cNvPr id="20" name="TextBox 1"/>
            <p:cNvSpPr txBox="1"/>
            <p:nvPr/>
          </p:nvSpPr>
          <p:spPr>
            <a:xfrm>
              <a:off x="395536" y="2643758"/>
              <a:ext cx="2764594" cy="33950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b="1" dirty="0">
                  <a:solidFill>
                    <a:srgbClr val="344646"/>
                  </a:solidFill>
                  <a:latin typeface="Times New Roman" pitchFamily="18" charset="0"/>
                  <a:cs typeface="Times New Roman" pitchFamily="18" charset="0"/>
                </a:rPr>
                <a:t>Плата </a:t>
              </a:r>
              <a:endParaRPr lang="en-US" sz="2400" b="1" dirty="0">
                <a:solidFill>
                  <a:srgbClr val="34464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400" b="1" dirty="0">
                  <a:solidFill>
                    <a:srgbClr val="344646"/>
                  </a:solidFill>
                  <a:latin typeface="Times New Roman" pitchFamily="18" charset="0"/>
                  <a:cs typeface="Times New Roman" pitchFamily="18" charset="0"/>
                </a:rPr>
                <a:t>за использование лесов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755576" y="2643758"/>
              <a:ext cx="664626" cy="432823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>
              <a:softEdge rad="6350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2400"/>
            </a:p>
          </p:txBody>
        </p:sp>
      </p:grpSp>
      <p:sp>
        <p:nvSpPr>
          <p:cNvPr id="12" name="Овал 11">
            <a:extLst>
              <a:ext uri="{FF2B5EF4-FFF2-40B4-BE49-F238E27FC236}">
                <a16:creationId xmlns:a16="http://schemas.microsoft.com/office/drawing/2014/main" id="{606D12BC-65FE-48CA-90B4-E26246B9452F}"/>
              </a:ext>
            </a:extLst>
          </p:cNvPr>
          <p:cNvSpPr/>
          <p:nvPr/>
        </p:nvSpPr>
        <p:spPr>
          <a:xfrm>
            <a:off x="2639616" y="1700808"/>
            <a:ext cx="1267213" cy="755667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sz="2400"/>
          </a:p>
        </p:txBody>
      </p:sp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9B7FCA23-0D04-4BF6-8E5A-4E0ED8BC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183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801459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22042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61695" y="784682"/>
            <a:ext cx="1747991" cy="2911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6219" algn="r"/>
            <a:r>
              <a:rPr lang="ru-RU" sz="1292" b="1" spc="5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</a:t>
            </a:r>
            <a:r>
              <a:rPr lang="ru-RU" sz="1292" b="1" spc="-3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292" b="1" spc="5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92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599981" y="1166170"/>
            <a:ext cx="1661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7659994" y="1200549"/>
            <a:ext cx="1661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12</a:t>
            </a:fld>
            <a:endParaRPr lang="ru-RU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597DD200-95F5-430F-B9A6-FCEB3ABCD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529" y="1168939"/>
            <a:ext cx="1661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2024/2023</a:t>
            </a: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4099D297-A990-4034-B3CA-B0F1E0CBF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61901"/>
              </p:ext>
            </p:extLst>
          </p:nvPr>
        </p:nvGraphicFramePr>
        <p:xfrm>
          <a:off x="116378" y="1740131"/>
          <a:ext cx="11887200" cy="354687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268121">
                  <a:extLst>
                    <a:ext uri="{9D8B030D-6E8A-4147-A177-3AD203B41FA5}">
                      <a16:colId xmlns:a16="http://schemas.microsoft.com/office/drawing/2014/main" val="127378987"/>
                    </a:ext>
                  </a:extLst>
                </a:gridCol>
                <a:gridCol w="2223914">
                  <a:extLst>
                    <a:ext uri="{9D8B030D-6E8A-4147-A177-3AD203B41FA5}">
                      <a16:colId xmlns:a16="http://schemas.microsoft.com/office/drawing/2014/main" val="3068792950"/>
                    </a:ext>
                  </a:extLst>
                </a:gridCol>
                <a:gridCol w="2278599">
                  <a:extLst>
                    <a:ext uri="{9D8B030D-6E8A-4147-A177-3AD203B41FA5}">
                      <a16:colId xmlns:a16="http://schemas.microsoft.com/office/drawing/2014/main" val="1864876632"/>
                    </a:ext>
                  </a:extLst>
                </a:gridCol>
                <a:gridCol w="2116566">
                  <a:extLst>
                    <a:ext uri="{9D8B030D-6E8A-4147-A177-3AD203B41FA5}">
                      <a16:colId xmlns:a16="http://schemas.microsoft.com/office/drawing/2014/main" val="1077686180"/>
                    </a:ext>
                  </a:extLst>
                </a:gridCol>
              </a:tblGrid>
              <a:tr h="481675"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5 348,4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4 948,1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502118"/>
                  </a:ext>
                </a:extLst>
              </a:tr>
              <a:tr h="48167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10 774,3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14 647,0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899876"/>
                  </a:ext>
                </a:extLst>
              </a:tr>
              <a:tr h="48167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807545"/>
                  </a:ext>
                </a:extLst>
              </a:tr>
              <a:tr h="48167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</a:t>
                      </a:r>
                      <a:r>
                        <a:rPr lang="ru-RU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тренсферты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2 484,9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796930"/>
                  </a:ext>
                </a:extLst>
              </a:tr>
              <a:tr h="78879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государственный (муниципальных) организаций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71093"/>
                  </a:ext>
                </a:extLst>
              </a:tr>
              <a:tr h="83138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493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55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"/>
            <a:ext cx="11952651" cy="697665"/>
          </a:xfrm>
        </p:spPr>
        <p:txBody>
          <a:bodyPr/>
          <a:lstStyle/>
          <a:p>
            <a:r>
              <a:rPr lang="ru-RU" dirty="0"/>
              <a:t>Расходы областного бюджета, млрд. руб.</a:t>
            </a:r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4CD085D7-E2D0-4148-B872-405F2FAA4FFE}"/>
              </a:ext>
            </a:extLst>
          </p:cNvPr>
          <p:cNvGraphicFramePr>
            <a:graphicFrameLocks noGrp="1"/>
          </p:cNvGraphicFramePr>
          <p:nvPr/>
        </p:nvGraphicFramePr>
        <p:xfrm>
          <a:off x="8976320" y="2084851"/>
          <a:ext cx="3168352" cy="3423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95">
                  <a:extLst>
                    <a:ext uri="{9D8B030D-6E8A-4147-A177-3AD203B41FA5}">
                      <a16:colId xmlns:a16="http://schemas.microsoft.com/office/drawing/2014/main" val="2608974223"/>
                    </a:ext>
                  </a:extLst>
                </a:gridCol>
                <a:gridCol w="2920257">
                  <a:extLst>
                    <a:ext uri="{9D8B030D-6E8A-4147-A177-3AD203B41FA5}">
                      <a16:colId xmlns:a16="http://schemas.microsoft.com/office/drawing/2014/main" val="967129421"/>
                    </a:ext>
                  </a:extLst>
                </a:gridCol>
              </a:tblGrid>
              <a:tr h="665397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 marL="102503" marR="102503" marT="51251" marB="51251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Социальная</a:t>
                      </a:r>
                      <a:r>
                        <a:rPr lang="ru-RU" sz="16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сфера</a:t>
                      </a:r>
                    </a:p>
                    <a:p>
                      <a:r>
                        <a:rPr lang="ru-RU" sz="16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(+7,9 млрд. руб. к 2023 году)</a:t>
                      </a: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2503" marR="102503" marT="51251" marB="512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561643"/>
                  </a:ext>
                </a:extLst>
              </a:tr>
              <a:tr h="1014789">
                <a:tc>
                  <a:txBody>
                    <a:bodyPr/>
                    <a:lstStyle/>
                    <a:p>
                      <a:endParaRPr lang="ru-RU" sz="19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2503" marR="102503" marT="51251" marB="5125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Прочие (ЖКХ, сельское хозяйство и др.)</a:t>
                      </a:r>
                    </a:p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(+2,6 млрд. руб. к 2023 году)</a:t>
                      </a:r>
                    </a:p>
                  </a:txBody>
                  <a:tcPr marL="102503" marR="102503" marT="51251" marB="512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961400"/>
                  </a:ext>
                </a:extLst>
              </a:tr>
              <a:tr h="665397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 marL="102503" marR="102503" marT="51251" marB="51251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Дорожный фонд</a:t>
                      </a:r>
                    </a:p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(-0,6 млрд. руб. к 2023 году)</a:t>
                      </a:r>
                    </a:p>
                  </a:txBody>
                  <a:tcPr marL="102503" marR="102503" marT="51251" marB="512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773833"/>
                  </a:ext>
                </a:extLst>
              </a:tr>
              <a:tr h="1077861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 marL="102503" marR="102503" marT="51251" marB="5125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Финансовая помощь МО (выравнивающие трансферты)</a:t>
                      </a:r>
                    </a:p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(+1,6 млрд. руб. к 2023 году)</a:t>
                      </a:r>
                    </a:p>
                  </a:txBody>
                  <a:tcPr marL="102503" marR="102503" marT="51251" marB="512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37774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215681" y="740702"/>
            <a:ext cx="575715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dirty="0">
                <a:ln>
                  <a:solidFill>
                    <a:srgbClr val="293737"/>
                  </a:solidFill>
                </a:ln>
                <a:solidFill>
                  <a:srgbClr val="5C797A"/>
                </a:solidFill>
                <a:latin typeface="Arial Black" panose="020B0A04020102020204" pitchFamily="34" charset="0"/>
              </a:rPr>
              <a:t>89,6 (+11,5 к 2023 году)</a:t>
            </a:r>
            <a:endParaRPr lang="ru-RU" sz="2400" i="1" dirty="0">
              <a:ln>
                <a:solidFill>
                  <a:srgbClr val="293737"/>
                </a:solidFill>
              </a:ln>
              <a:solidFill>
                <a:srgbClr val="5C797A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903397-E191-4081-912D-4BAF727ED61F}"/>
              </a:ext>
            </a:extLst>
          </p:cNvPr>
          <p:cNvSpPr txBox="1"/>
          <p:nvPr/>
        </p:nvSpPr>
        <p:spPr>
          <a:xfrm>
            <a:off x="2543606" y="2808834"/>
            <a:ext cx="14841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133" dirty="0">
                <a:solidFill>
                  <a:schemeClr val="bg1"/>
                </a:solidFill>
                <a:latin typeface="Arial Black" panose="020B0A04020102020204" pitchFamily="34" charset="0"/>
              </a:rPr>
              <a:t>49 749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F2777AF-DE58-4A58-9AFB-0BAAA2C12D7D}"/>
              </a:ext>
            </a:extLst>
          </p:cNvPr>
          <p:cNvGrpSpPr/>
          <p:nvPr/>
        </p:nvGrpSpPr>
        <p:grpSpPr>
          <a:xfrm>
            <a:off x="1103445" y="1316766"/>
            <a:ext cx="7200000" cy="4800309"/>
            <a:chOff x="827584" y="987574"/>
            <a:chExt cx="5400000" cy="3600232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F719C2B-4DD9-4926-9BF8-4CC1BFDAB14F}"/>
                </a:ext>
              </a:extLst>
            </p:cNvPr>
            <p:cNvSpPr/>
            <p:nvPr/>
          </p:nvSpPr>
          <p:spPr>
            <a:xfrm>
              <a:off x="827584" y="987574"/>
              <a:ext cx="5400000" cy="360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114300" prst="artDeco"/>
              <a:bevelB w="298450" h="2095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BA6C130-6F84-48FD-A613-E1E489F9E5C4}"/>
                </a:ext>
              </a:extLst>
            </p:cNvPr>
            <p:cNvGrpSpPr/>
            <p:nvPr/>
          </p:nvGrpSpPr>
          <p:grpSpPr>
            <a:xfrm>
              <a:off x="1331640" y="1203598"/>
              <a:ext cx="4320000" cy="3384208"/>
              <a:chOff x="1403648" y="1203598"/>
              <a:chExt cx="4320000" cy="3384208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53E9D037-10BF-4EE2-89D2-2594AA07DDF3}"/>
                  </a:ext>
                </a:extLst>
              </p:cNvPr>
              <p:cNvSpPr/>
              <p:nvPr/>
            </p:nvSpPr>
            <p:spPr>
              <a:xfrm>
                <a:off x="1403648" y="1851670"/>
                <a:ext cx="4320000" cy="2700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14300" prst="artDeco"/>
                <a:bevelB w="298450" h="209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0193C771-EEF6-498D-9672-104F6A02468B}"/>
                  </a:ext>
                </a:extLst>
              </p:cNvPr>
              <p:cNvSpPr/>
              <p:nvPr/>
            </p:nvSpPr>
            <p:spPr>
              <a:xfrm>
                <a:off x="1763688" y="2283718"/>
                <a:ext cx="3636000" cy="2304016"/>
              </a:xfrm>
              <a:prstGeom prst="ellipse">
                <a:avLst/>
              </a:prstGeom>
              <a:solidFill>
                <a:srgbClr val="93CDDD"/>
              </a:solidFill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14300" prst="artDeco"/>
                <a:bevelB w="298450" h="209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FDBD8521-5BF5-41E1-B684-AFB3A99F5100}"/>
                  </a:ext>
                </a:extLst>
              </p:cNvPr>
              <p:cNvSpPr/>
              <p:nvPr/>
            </p:nvSpPr>
            <p:spPr>
              <a:xfrm>
                <a:off x="2483768" y="3075806"/>
                <a:ext cx="2160000" cy="1512000"/>
              </a:xfrm>
              <a:prstGeom prst="ellipse">
                <a:avLst/>
              </a:prstGeom>
              <a:solidFill>
                <a:srgbClr val="DBEEF4"/>
              </a:solidFill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14300" prst="artDeco"/>
                <a:bevelB w="298450" h="209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9BC016-09E5-45A0-9BFC-B4F530E43F0C}"/>
                  </a:ext>
                </a:extLst>
              </p:cNvPr>
              <p:cNvSpPr txBox="1"/>
              <p:nvPr/>
            </p:nvSpPr>
            <p:spPr>
              <a:xfrm>
                <a:off x="3131840" y="1203598"/>
                <a:ext cx="736019" cy="37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667" dirty="0">
                    <a:ln>
                      <a:solidFill>
                        <a:srgbClr val="293737"/>
                      </a:solidFill>
                    </a:ln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49,4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5F8100-AD04-463F-8D93-D1C9AE56818C}"/>
                  </a:ext>
                </a:extLst>
              </p:cNvPr>
              <p:cNvSpPr txBox="1"/>
              <p:nvPr/>
            </p:nvSpPr>
            <p:spPr>
              <a:xfrm>
                <a:off x="3131840" y="1923678"/>
                <a:ext cx="736019" cy="37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667" dirty="0">
                    <a:ln>
                      <a:solidFill>
                        <a:srgbClr val="293737"/>
                      </a:solidFill>
                    </a:ln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17,3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C623ED-63E7-476B-AE57-16357E2D88EA}"/>
                  </a:ext>
                </a:extLst>
              </p:cNvPr>
              <p:cNvSpPr txBox="1"/>
              <p:nvPr/>
            </p:nvSpPr>
            <p:spPr>
              <a:xfrm>
                <a:off x="3131840" y="2571750"/>
                <a:ext cx="736019" cy="37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667" dirty="0">
                    <a:ln>
                      <a:solidFill>
                        <a:srgbClr val="293737"/>
                      </a:solidFill>
                    </a:ln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16,8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53F6DD-3977-46E6-A19C-09B7CECCF9DE}"/>
                  </a:ext>
                </a:extLst>
              </p:cNvPr>
              <p:cNvSpPr txBox="1"/>
              <p:nvPr/>
            </p:nvSpPr>
            <p:spPr>
              <a:xfrm>
                <a:off x="3275856" y="3579862"/>
                <a:ext cx="565299" cy="37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667" dirty="0">
                    <a:ln>
                      <a:solidFill>
                        <a:srgbClr val="293737"/>
                      </a:solidFill>
                    </a:ln>
                    <a:solidFill>
                      <a:srgbClr val="5C797A"/>
                    </a:solidFill>
                    <a:latin typeface="Arial Black" panose="020B0A04020102020204" pitchFamily="34" charset="0"/>
                  </a:rPr>
                  <a:t>6,1</a:t>
                </a:r>
              </a:p>
            </p:txBody>
          </p:sp>
        </p:grpSp>
      </p:grpSp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557A8791-9CD8-4B2F-9EC4-CCF3BF24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0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9349" y="-2103"/>
            <a:ext cx="11952651" cy="716931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программы, млрд.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75" y="913494"/>
            <a:ext cx="969707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67" dirty="0">
                <a:ln>
                  <a:solidFill>
                    <a:srgbClr val="1D3D47"/>
                  </a:solidFill>
                </a:ln>
                <a:solidFill>
                  <a:srgbClr val="357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67" dirty="0">
                <a:ln>
                  <a:solidFill>
                    <a:srgbClr val="1D3D47"/>
                  </a:solidFill>
                </a:ln>
                <a:solidFill>
                  <a:srgbClr val="357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667" b="1" dirty="0">
                <a:ln>
                  <a:solidFill>
                    <a:srgbClr val="1D3D47"/>
                  </a:solidFill>
                </a:ln>
                <a:solidFill>
                  <a:srgbClr val="357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67" b="1" dirty="0">
                <a:ln>
                  <a:solidFill>
                    <a:srgbClr val="1D3D47"/>
                  </a:solidFill>
                </a:ln>
                <a:solidFill>
                  <a:srgbClr val="2F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r>
              <a:rPr lang="ru-RU" sz="2667" dirty="0">
                <a:ln>
                  <a:solidFill>
                    <a:srgbClr val="1D3D47"/>
                  </a:solidFill>
                </a:ln>
                <a:solidFill>
                  <a:srgbClr val="357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Всего: </a:t>
            </a:r>
            <a:r>
              <a:rPr lang="en-US" sz="2667" dirty="0">
                <a:ln>
                  <a:solidFill>
                    <a:srgbClr val="1D3D47"/>
                  </a:solidFill>
                </a:ln>
                <a:solidFill>
                  <a:srgbClr val="357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ru-RU" sz="2667" dirty="0">
                <a:ln>
                  <a:solidFill>
                    <a:srgbClr val="1D3D47"/>
                  </a:solidFill>
                </a:ln>
                <a:solidFill>
                  <a:srgbClr val="357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 (+11,1 к 2023 году)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67F5D92-51B2-44CD-B757-1817785A3D00}"/>
              </a:ext>
            </a:extLst>
          </p:cNvPr>
          <p:cNvGrpSpPr/>
          <p:nvPr/>
        </p:nvGrpSpPr>
        <p:grpSpPr>
          <a:xfrm>
            <a:off x="335361" y="2084851"/>
            <a:ext cx="5379876" cy="4249028"/>
            <a:chOff x="251521" y="1516023"/>
            <a:chExt cx="4034907" cy="3186771"/>
          </a:xfrm>
        </p:grpSpPr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1778ED21-964A-4A82-9DA7-8B3B2188ECA5}"/>
                </a:ext>
              </a:extLst>
            </p:cNvPr>
            <p:cNvSpPr/>
            <p:nvPr/>
          </p:nvSpPr>
          <p:spPr>
            <a:xfrm rot="21600000">
              <a:off x="385859" y="1518606"/>
              <a:ext cx="3898113" cy="650849"/>
            </a:xfrm>
            <a:custGeom>
              <a:avLst/>
              <a:gdLst>
                <a:gd name="connsiteX0" fmla="*/ 0 w 3898113"/>
                <a:gd name="connsiteY0" fmla="*/ 108477 h 650847"/>
                <a:gd name="connsiteX1" fmla="*/ 108477 w 3898113"/>
                <a:gd name="connsiteY1" fmla="*/ 0 h 650847"/>
                <a:gd name="connsiteX2" fmla="*/ 3789636 w 3898113"/>
                <a:gd name="connsiteY2" fmla="*/ 0 h 650847"/>
                <a:gd name="connsiteX3" fmla="*/ 3898113 w 3898113"/>
                <a:gd name="connsiteY3" fmla="*/ 108477 h 650847"/>
                <a:gd name="connsiteX4" fmla="*/ 3898113 w 3898113"/>
                <a:gd name="connsiteY4" fmla="*/ 542370 h 650847"/>
                <a:gd name="connsiteX5" fmla="*/ 3789636 w 3898113"/>
                <a:gd name="connsiteY5" fmla="*/ 650847 h 650847"/>
                <a:gd name="connsiteX6" fmla="*/ 108477 w 3898113"/>
                <a:gd name="connsiteY6" fmla="*/ 650847 h 650847"/>
                <a:gd name="connsiteX7" fmla="*/ 0 w 3898113"/>
                <a:gd name="connsiteY7" fmla="*/ 542370 h 650847"/>
                <a:gd name="connsiteX8" fmla="*/ 0 w 3898113"/>
                <a:gd name="connsiteY8" fmla="*/ 108477 h 65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8113" h="650847">
                  <a:moveTo>
                    <a:pt x="3898113" y="542369"/>
                  </a:moveTo>
                  <a:cubicBezTo>
                    <a:pt x="3898113" y="602279"/>
                    <a:pt x="3849546" y="650846"/>
                    <a:pt x="3789636" y="650846"/>
                  </a:cubicBezTo>
                  <a:lnTo>
                    <a:pt x="108477" y="650846"/>
                  </a:lnTo>
                  <a:cubicBezTo>
                    <a:pt x="48567" y="650846"/>
                    <a:pt x="0" y="602279"/>
                    <a:pt x="0" y="542369"/>
                  </a:cubicBezTo>
                  <a:lnTo>
                    <a:pt x="0" y="108478"/>
                  </a:lnTo>
                  <a:cubicBezTo>
                    <a:pt x="0" y="48568"/>
                    <a:pt x="48567" y="1"/>
                    <a:pt x="108477" y="1"/>
                  </a:cubicBezTo>
                  <a:lnTo>
                    <a:pt x="3789636" y="1"/>
                  </a:lnTo>
                  <a:cubicBezTo>
                    <a:pt x="3849546" y="1"/>
                    <a:pt x="3898113" y="48568"/>
                    <a:pt x="3898113" y="108478"/>
                  </a:cubicBezTo>
                  <a:lnTo>
                    <a:pt x="3898113" y="54236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5037" tIns="113484" rIns="175120" bIns="113484" numCol="1" spcCol="1270" anchor="ctr" anchorCtr="0">
              <a:noAutofit/>
            </a:bodyPr>
            <a:lstStyle/>
            <a:p>
              <a:pPr marL="383990" defTabSz="829713">
                <a:lnSpc>
                  <a:spcPct val="90000"/>
                </a:lnSpc>
                <a:spcBef>
                  <a:spcPct val="0"/>
                </a:spcBef>
              </a:pPr>
              <a:r>
                <a:rPr lang="ru-RU" sz="1867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</a:t>
              </a:r>
            </a:p>
            <a:p>
              <a:pPr marL="383990" defTabSz="829713">
                <a:lnSpc>
                  <a:spcPct val="90000"/>
                </a:lnSpc>
                <a:spcBef>
                  <a:spcPct val="0"/>
                </a:spcBef>
              </a:pPr>
              <a:r>
                <a:rPr lang="ru-RU" sz="1867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образования</a:t>
              </a:r>
              <a:endParaRPr lang="ru-RU" sz="186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71A5F771-6E6A-4FA6-8CE3-6537746E6676}"/>
                </a:ext>
              </a:extLst>
            </p:cNvPr>
            <p:cNvSpPr/>
            <p:nvPr/>
          </p:nvSpPr>
          <p:spPr>
            <a:xfrm>
              <a:off x="388315" y="2372908"/>
              <a:ext cx="3898113" cy="650848"/>
            </a:xfrm>
            <a:custGeom>
              <a:avLst/>
              <a:gdLst>
                <a:gd name="connsiteX0" fmla="*/ 0 w 3898113"/>
                <a:gd name="connsiteY0" fmla="*/ 108477 h 650847"/>
                <a:gd name="connsiteX1" fmla="*/ 108477 w 3898113"/>
                <a:gd name="connsiteY1" fmla="*/ 0 h 650847"/>
                <a:gd name="connsiteX2" fmla="*/ 3789636 w 3898113"/>
                <a:gd name="connsiteY2" fmla="*/ 0 h 650847"/>
                <a:gd name="connsiteX3" fmla="*/ 3898113 w 3898113"/>
                <a:gd name="connsiteY3" fmla="*/ 108477 h 650847"/>
                <a:gd name="connsiteX4" fmla="*/ 3898113 w 3898113"/>
                <a:gd name="connsiteY4" fmla="*/ 542370 h 650847"/>
                <a:gd name="connsiteX5" fmla="*/ 3789636 w 3898113"/>
                <a:gd name="connsiteY5" fmla="*/ 650847 h 650847"/>
                <a:gd name="connsiteX6" fmla="*/ 108477 w 3898113"/>
                <a:gd name="connsiteY6" fmla="*/ 650847 h 650847"/>
                <a:gd name="connsiteX7" fmla="*/ 0 w 3898113"/>
                <a:gd name="connsiteY7" fmla="*/ 542370 h 650847"/>
                <a:gd name="connsiteX8" fmla="*/ 0 w 3898113"/>
                <a:gd name="connsiteY8" fmla="*/ 108477 h 65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8113" h="650847">
                  <a:moveTo>
                    <a:pt x="3898113" y="542369"/>
                  </a:moveTo>
                  <a:cubicBezTo>
                    <a:pt x="3898113" y="602279"/>
                    <a:pt x="3849546" y="650846"/>
                    <a:pt x="3789636" y="650846"/>
                  </a:cubicBezTo>
                  <a:lnTo>
                    <a:pt x="108477" y="650846"/>
                  </a:lnTo>
                  <a:cubicBezTo>
                    <a:pt x="48567" y="650846"/>
                    <a:pt x="0" y="602279"/>
                    <a:pt x="0" y="542369"/>
                  </a:cubicBezTo>
                  <a:lnTo>
                    <a:pt x="0" y="108478"/>
                  </a:lnTo>
                  <a:cubicBezTo>
                    <a:pt x="0" y="48568"/>
                    <a:pt x="48567" y="1"/>
                    <a:pt x="108477" y="1"/>
                  </a:cubicBezTo>
                  <a:lnTo>
                    <a:pt x="3789636" y="1"/>
                  </a:lnTo>
                  <a:cubicBezTo>
                    <a:pt x="3849546" y="1"/>
                    <a:pt x="3898113" y="48568"/>
                    <a:pt x="3898113" y="108478"/>
                  </a:cubicBezTo>
                  <a:lnTo>
                    <a:pt x="3898113" y="542369"/>
                  </a:lnTo>
                  <a:close/>
                </a:path>
              </a:pathLst>
            </a:custGeom>
            <a:solidFill>
              <a:srgbClr val="40867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5037" tIns="123644" rIns="194085" bIns="123643" numCol="1" spcCol="1270" anchor="ctr" anchorCtr="0">
              <a:noAutofit/>
            </a:bodyPr>
            <a:lstStyle/>
            <a:p>
              <a:pPr marL="383990" defTabSz="948243">
                <a:lnSpc>
                  <a:spcPct val="90000"/>
                </a:lnSpc>
                <a:spcBef>
                  <a:spcPct val="0"/>
                </a:spcBef>
              </a:pPr>
              <a:r>
                <a:rPr lang="ru-RU" sz="1867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</a:t>
              </a:r>
            </a:p>
            <a:p>
              <a:pPr marL="383990" defTabSz="829713">
                <a:lnSpc>
                  <a:spcPct val="90000"/>
                </a:lnSpc>
                <a:spcBef>
                  <a:spcPct val="0"/>
                </a:spcBef>
              </a:pPr>
              <a:r>
                <a:rPr lang="ru-RU" sz="1867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дорожно-транспортного </a:t>
              </a:r>
            </a:p>
            <a:p>
              <a:pPr marL="383990" defTabSz="829713">
                <a:lnSpc>
                  <a:spcPct val="90000"/>
                </a:lnSpc>
                <a:spcBef>
                  <a:spcPct val="0"/>
                </a:spcBef>
              </a:pPr>
              <a:r>
                <a:rPr lang="ru-RU" sz="1867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комплекса</a:t>
              </a:r>
              <a:endParaRPr lang="ru-RU" sz="186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480CA797-17DE-49E7-B9A2-84EBE5ED6174}"/>
                </a:ext>
              </a:extLst>
            </p:cNvPr>
            <p:cNvSpPr/>
            <p:nvPr/>
          </p:nvSpPr>
          <p:spPr>
            <a:xfrm>
              <a:off x="251521" y="1516023"/>
              <a:ext cx="650847" cy="65084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88AEDD6D-356E-4FD7-8012-9C6B0AC7F8E8}"/>
                </a:ext>
              </a:extLst>
            </p:cNvPr>
            <p:cNvSpPr/>
            <p:nvPr/>
          </p:nvSpPr>
          <p:spPr>
            <a:xfrm rot="21600000">
              <a:off x="385859" y="3208866"/>
              <a:ext cx="3898114" cy="650848"/>
            </a:xfrm>
            <a:custGeom>
              <a:avLst/>
              <a:gdLst>
                <a:gd name="connsiteX0" fmla="*/ 0 w 3898113"/>
                <a:gd name="connsiteY0" fmla="*/ 108477 h 650847"/>
                <a:gd name="connsiteX1" fmla="*/ 108477 w 3898113"/>
                <a:gd name="connsiteY1" fmla="*/ 0 h 650847"/>
                <a:gd name="connsiteX2" fmla="*/ 3789636 w 3898113"/>
                <a:gd name="connsiteY2" fmla="*/ 0 h 650847"/>
                <a:gd name="connsiteX3" fmla="*/ 3898113 w 3898113"/>
                <a:gd name="connsiteY3" fmla="*/ 108477 h 650847"/>
                <a:gd name="connsiteX4" fmla="*/ 3898113 w 3898113"/>
                <a:gd name="connsiteY4" fmla="*/ 542370 h 650847"/>
                <a:gd name="connsiteX5" fmla="*/ 3789636 w 3898113"/>
                <a:gd name="connsiteY5" fmla="*/ 650847 h 650847"/>
                <a:gd name="connsiteX6" fmla="*/ 108477 w 3898113"/>
                <a:gd name="connsiteY6" fmla="*/ 650847 h 650847"/>
                <a:gd name="connsiteX7" fmla="*/ 0 w 3898113"/>
                <a:gd name="connsiteY7" fmla="*/ 542370 h 650847"/>
                <a:gd name="connsiteX8" fmla="*/ 0 w 3898113"/>
                <a:gd name="connsiteY8" fmla="*/ 108477 h 65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8113" h="650847">
                  <a:moveTo>
                    <a:pt x="3898113" y="542369"/>
                  </a:moveTo>
                  <a:cubicBezTo>
                    <a:pt x="3898113" y="602279"/>
                    <a:pt x="3849546" y="650846"/>
                    <a:pt x="3789636" y="650846"/>
                  </a:cubicBezTo>
                  <a:lnTo>
                    <a:pt x="108477" y="650846"/>
                  </a:lnTo>
                  <a:cubicBezTo>
                    <a:pt x="48567" y="650846"/>
                    <a:pt x="0" y="602279"/>
                    <a:pt x="0" y="542369"/>
                  </a:cubicBezTo>
                  <a:lnTo>
                    <a:pt x="0" y="108478"/>
                  </a:lnTo>
                  <a:cubicBezTo>
                    <a:pt x="0" y="48568"/>
                    <a:pt x="48567" y="1"/>
                    <a:pt x="108477" y="1"/>
                  </a:cubicBezTo>
                  <a:lnTo>
                    <a:pt x="3789636" y="1"/>
                  </a:lnTo>
                  <a:cubicBezTo>
                    <a:pt x="3849546" y="1"/>
                    <a:pt x="3898113" y="48568"/>
                    <a:pt x="3898113" y="108478"/>
                  </a:cubicBezTo>
                  <a:lnTo>
                    <a:pt x="3898113" y="542369"/>
                  </a:lnTo>
                  <a:close/>
                </a:path>
              </a:pathLst>
            </a:custGeom>
            <a:solidFill>
              <a:srgbClr val="3760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5037" tIns="123644" rIns="194087" bIns="123643" numCol="1" spcCol="1270" anchor="ctr" anchorCtr="0">
              <a:noAutofit/>
            </a:bodyPr>
            <a:lstStyle/>
            <a:p>
              <a:pPr marL="383990" defTabSz="948243">
                <a:lnSpc>
                  <a:spcPct val="90000"/>
                </a:lnSpc>
                <a:spcBef>
                  <a:spcPct val="0"/>
                </a:spcBef>
              </a:pPr>
              <a:r>
                <a:rPr lang="ru-RU" altLang="ru-RU" sz="21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</a:t>
              </a:r>
            </a:p>
            <a:p>
              <a:pPr marL="383990" defTabSz="948243">
                <a:lnSpc>
                  <a:spcPct val="90000"/>
                </a:lnSpc>
                <a:spcBef>
                  <a:spcPct val="0"/>
                </a:spcBef>
              </a:pPr>
              <a:r>
                <a:rPr lang="ru-RU" altLang="ru-RU" sz="21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здравоохранения </a:t>
              </a:r>
              <a:endParaRPr lang="ru-RU" sz="21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BC84DBA3-0B56-4E58-87C2-5E292F0C65B6}"/>
                </a:ext>
              </a:extLst>
            </p:cNvPr>
            <p:cNvSpPr/>
            <p:nvPr/>
          </p:nvSpPr>
          <p:spPr>
            <a:xfrm>
              <a:off x="251521" y="3206283"/>
              <a:ext cx="650847" cy="65084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C08BB6AE-53C7-456B-A78B-ED5F981CF086}"/>
                </a:ext>
              </a:extLst>
            </p:cNvPr>
            <p:cNvSpPr/>
            <p:nvPr/>
          </p:nvSpPr>
          <p:spPr>
            <a:xfrm rot="21600000">
              <a:off x="385859" y="4051946"/>
              <a:ext cx="3898113" cy="650848"/>
            </a:xfrm>
            <a:custGeom>
              <a:avLst/>
              <a:gdLst>
                <a:gd name="connsiteX0" fmla="*/ 0 w 3898113"/>
                <a:gd name="connsiteY0" fmla="*/ 108477 h 650847"/>
                <a:gd name="connsiteX1" fmla="*/ 108477 w 3898113"/>
                <a:gd name="connsiteY1" fmla="*/ 0 h 650847"/>
                <a:gd name="connsiteX2" fmla="*/ 3789636 w 3898113"/>
                <a:gd name="connsiteY2" fmla="*/ 0 h 650847"/>
                <a:gd name="connsiteX3" fmla="*/ 3898113 w 3898113"/>
                <a:gd name="connsiteY3" fmla="*/ 108477 h 650847"/>
                <a:gd name="connsiteX4" fmla="*/ 3898113 w 3898113"/>
                <a:gd name="connsiteY4" fmla="*/ 542370 h 650847"/>
                <a:gd name="connsiteX5" fmla="*/ 3789636 w 3898113"/>
                <a:gd name="connsiteY5" fmla="*/ 650847 h 650847"/>
                <a:gd name="connsiteX6" fmla="*/ 108477 w 3898113"/>
                <a:gd name="connsiteY6" fmla="*/ 650847 h 650847"/>
                <a:gd name="connsiteX7" fmla="*/ 0 w 3898113"/>
                <a:gd name="connsiteY7" fmla="*/ 542370 h 650847"/>
                <a:gd name="connsiteX8" fmla="*/ 0 w 3898113"/>
                <a:gd name="connsiteY8" fmla="*/ 108477 h 65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8113" h="650847">
                  <a:moveTo>
                    <a:pt x="3898113" y="542369"/>
                  </a:moveTo>
                  <a:cubicBezTo>
                    <a:pt x="3898113" y="602279"/>
                    <a:pt x="3849546" y="650846"/>
                    <a:pt x="3789636" y="650846"/>
                  </a:cubicBezTo>
                  <a:lnTo>
                    <a:pt x="108477" y="650846"/>
                  </a:lnTo>
                  <a:cubicBezTo>
                    <a:pt x="48567" y="650846"/>
                    <a:pt x="0" y="602279"/>
                    <a:pt x="0" y="542369"/>
                  </a:cubicBezTo>
                  <a:lnTo>
                    <a:pt x="0" y="108478"/>
                  </a:lnTo>
                  <a:cubicBezTo>
                    <a:pt x="0" y="48568"/>
                    <a:pt x="48567" y="1"/>
                    <a:pt x="108477" y="1"/>
                  </a:cubicBezTo>
                  <a:lnTo>
                    <a:pt x="3789636" y="1"/>
                  </a:lnTo>
                  <a:cubicBezTo>
                    <a:pt x="3849546" y="1"/>
                    <a:pt x="3898113" y="48568"/>
                    <a:pt x="3898113" y="108478"/>
                  </a:cubicBezTo>
                  <a:lnTo>
                    <a:pt x="3898113" y="542369"/>
                  </a:lnTo>
                  <a:close/>
                </a:path>
              </a:pathLst>
            </a:custGeom>
            <a:solidFill>
              <a:srgbClr val="40867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5037" tIns="123644" rIns="194085" bIns="123643" numCol="1" spcCol="1270" anchor="ctr" anchorCtr="0">
              <a:noAutofit/>
            </a:bodyPr>
            <a:lstStyle/>
            <a:p>
              <a:pPr marL="383990" defTabSz="948243">
                <a:lnSpc>
                  <a:spcPct val="90000"/>
                </a:lnSpc>
                <a:spcBef>
                  <a:spcPct val="0"/>
                </a:spcBef>
              </a:pPr>
              <a:r>
                <a:rPr lang="ru-RU" sz="21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Социальная </a:t>
              </a:r>
            </a:p>
            <a:p>
              <a:pPr marL="383990" defTabSz="948243">
                <a:lnSpc>
                  <a:spcPct val="90000"/>
                </a:lnSpc>
                <a:spcBef>
                  <a:spcPct val="0"/>
                </a:spcBef>
              </a:pPr>
              <a:r>
                <a:rPr lang="ru-RU" sz="21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поддержка граждан</a:t>
              </a:r>
              <a:endParaRPr lang="ru-RU" sz="21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AAC0DCEF-35F5-4578-8D38-1A15823C1DDC}"/>
                </a:ext>
              </a:extLst>
            </p:cNvPr>
            <p:cNvSpPr/>
            <p:nvPr/>
          </p:nvSpPr>
          <p:spPr>
            <a:xfrm>
              <a:off x="251521" y="4051413"/>
              <a:ext cx="650847" cy="65084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BF5F122-5646-4EAD-976F-7B480B5A3295}"/>
                </a:ext>
              </a:extLst>
            </p:cNvPr>
            <p:cNvSpPr/>
            <p:nvPr/>
          </p:nvSpPr>
          <p:spPr>
            <a:xfrm>
              <a:off x="251521" y="2380119"/>
              <a:ext cx="650847" cy="650847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2400" dirty="0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023660" y="2084851"/>
            <a:ext cx="2880321" cy="830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alt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</a:p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(+2,8 млрд.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23"/>
          <p:cNvSpPr>
            <a:spLocks noChangeArrowheads="1"/>
          </p:cNvSpPr>
          <p:nvPr/>
        </p:nvSpPr>
        <p:spPr bwMode="auto">
          <a:xfrm>
            <a:off x="3503712" y="3140968"/>
            <a:ext cx="2496277" cy="9193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(-0,7 млрд.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33435" y="4276984"/>
            <a:ext cx="2688299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(+2,3 млрд.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54283" y="5384725"/>
            <a:ext cx="3456383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(+1,3 млрд.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году)</a:t>
            </a:r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980130461"/>
              </p:ext>
            </p:extLst>
          </p:nvPr>
        </p:nvGraphicFramePr>
        <p:xfrm>
          <a:off x="5979207" y="2020652"/>
          <a:ext cx="6378268" cy="4249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9456374" y="1988840"/>
            <a:ext cx="2571705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(+0,5 млрд.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360363" y="3140968"/>
            <a:ext cx="2694308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(+0,9 млрд. руб.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552385" y="4197085"/>
            <a:ext cx="2512788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(+0,7 млрд. руб. к 2023 году)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64352" y="5349214"/>
            <a:ext cx="3235259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(+0,6 млрд. руб.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году)</a:t>
            </a: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C68E572E-F997-42CE-B7AA-5C32F950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51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6"/>
          <p:cNvSpPr txBox="1"/>
          <p:nvPr/>
        </p:nvSpPr>
        <p:spPr>
          <a:xfrm>
            <a:off x="0" y="28538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DFC0F47-563E-4780-927C-10C4A408F408}"/>
              </a:ext>
            </a:extLst>
          </p:cNvPr>
          <p:cNvSpPr txBox="1"/>
          <p:nvPr/>
        </p:nvSpPr>
        <p:spPr>
          <a:xfrm>
            <a:off x="248575" y="749300"/>
            <a:ext cx="5734975" cy="11650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390" algn="ctr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8 077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969"/>
              </a:lnSpc>
              <a:spcBef>
                <a:spcPts val="1320"/>
              </a:spcBef>
            </a:pPr>
            <a:r>
              <a:rPr sz="9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900" spc="3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</a:t>
            </a:r>
            <a:r>
              <a:rPr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36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900" spc="3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</a:t>
            </a:r>
            <a:r>
              <a:rPr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900" spc="1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лет;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</a:t>
            </a:r>
            <a:r>
              <a:rPr sz="900" spc="1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</a:t>
            </a:r>
            <a:r>
              <a:rPr sz="9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</a:t>
            </a:r>
            <a:r>
              <a:rPr sz="900" spc="43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реализующих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sz="900" spc="43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</a:t>
            </a:r>
            <a:r>
              <a:rPr sz="900" spc="43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полученным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компетенциям;</a:t>
            </a:r>
            <a:r>
              <a:rPr sz="900" spc="2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</a:t>
            </a:r>
            <a:r>
              <a:rPr sz="900" spc="2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сиротам;</a:t>
            </a:r>
            <a:r>
              <a:rPr sz="900" spc="2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вовлеченных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системную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выявлению,</a:t>
            </a:r>
            <a:r>
              <a:rPr sz="9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</a:t>
            </a:r>
            <a:r>
              <a:rPr sz="9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 err="1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EA78A81A-82DB-4946-B5FD-9EBD07A7D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880"/>
              </p:ext>
            </p:extLst>
          </p:nvPr>
        </p:nvGraphicFramePr>
        <p:xfrm>
          <a:off x="248575" y="1996567"/>
          <a:ext cx="5733022" cy="4049127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305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95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endParaRPr sz="1200" kern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9309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081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081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081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747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5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гарантий на получение бесплатного дошкольного, начального общего, основного общего, среднего общего образования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9 480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9 480</a:t>
                      </a: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extLst>
                  <a:ext uri="{0D108BD9-81ED-4DB2-BD59-A6C34878D82A}">
                    <a16:rowId xmlns:a16="http://schemas.microsoft.com/office/drawing/2014/main" val="1997758688"/>
                  </a:ext>
                </a:extLst>
              </a:tr>
              <a:tr h="38756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школы на 1 000 мест в </a:t>
                      </a:r>
                    </a:p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Королевка г. Смоленска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988</a:t>
                      </a: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extLst>
                  <a:ext uri="{0D108BD9-81ED-4DB2-BD59-A6C34878D82A}">
                    <a16:rowId xmlns:a16="http://schemas.microsoft.com/office/drawing/2014/main" val="2487731447"/>
                  </a:ext>
                </a:extLst>
              </a:tr>
              <a:tr h="387566">
                <a:tc>
                  <a:txBody>
                    <a:bodyPr/>
                    <a:lstStyle/>
                    <a:p>
                      <a:pPr marL="9525">
                        <a:lnSpc>
                          <a:spcPts val="1385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</a:t>
                      </a: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910">
                <a:tc>
                  <a:txBody>
                    <a:bodyPr/>
                    <a:lstStyle/>
                    <a:p>
                      <a:pPr marL="9525" marR="0" lvl="0" indent="0" algn="l" defTabSz="914400" rtl="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объекта культурного наследия федерального значения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1947802710"/>
                  </a:ext>
                </a:extLst>
              </a:tr>
              <a:tr h="394910">
                <a:tc>
                  <a:txBody>
                    <a:bodyPr/>
                    <a:lstStyle/>
                    <a:p>
                      <a:pPr marL="9525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бесплатного горячего питания обучающихся начальных классов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</a:t>
                      </a:r>
                    </a:p>
                  </a:txBody>
                  <a:tcPr marL="0" marR="0" marT="11747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05">
                <a:tc>
                  <a:txBody>
                    <a:bodyPr/>
                    <a:lstStyle/>
                    <a:p>
                      <a:pPr marL="9525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школьных систем образования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41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4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4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157">
                <a:tc>
                  <a:txBody>
                    <a:bodyPr/>
                    <a:lstStyle/>
                    <a:p>
                      <a:pPr marL="9525" marR="285750">
                        <a:lnSpc>
                          <a:spcPts val="144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материально-технической базы образовательных учреждений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extLst>
                  <a:ext uri="{0D108BD9-81ED-4DB2-BD59-A6C34878D82A}">
                    <a16:rowId xmlns:a16="http://schemas.microsoft.com/office/drawing/2014/main" val="1206308404"/>
                  </a:ext>
                </a:extLst>
              </a:tr>
              <a:tr h="392157">
                <a:tc>
                  <a:txBody>
                    <a:bodyPr/>
                    <a:lstStyle/>
                    <a:p>
                      <a:pPr marL="9525" marR="285750">
                        <a:lnSpc>
                          <a:spcPts val="144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 обеспечение функционирования детских технопарков «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object 2">
            <a:extLst>
              <a:ext uri="{FF2B5EF4-FFF2-40B4-BE49-F238E27FC236}">
                <a16:creationId xmlns:a16="http://schemas.microsoft.com/office/drawing/2014/main" id="{DAD50EA3-C945-4382-99A9-7236EAB23967}"/>
              </a:ext>
            </a:extLst>
          </p:cNvPr>
          <p:cNvSpPr txBox="1"/>
          <p:nvPr/>
        </p:nvSpPr>
        <p:spPr>
          <a:xfrm>
            <a:off x="6267635" y="660995"/>
            <a:ext cx="5848034" cy="11060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660" algn="ctr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–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6 892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5240" algn="just">
              <a:lnSpc>
                <a:spcPct val="100000"/>
              </a:lnSpc>
              <a:spcBef>
                <a:spcPts val="1240"/>
              </a:spcBef>
            </a:pPr>
            <a:r>
              <a:rPr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sz="900" b="1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доли</a:t>
            </a:r>
            <a:r>
              <a:rPr sz="900" spc="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</a:t>
            </a:r>
            <a:r>
              <a:rPr sz="900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sz="900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регионального,</a:t>
            </a:r>
            <a:r>
              <a:rPr sz="900" spc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межмуниципального</a:t>
            </a:r>
            <a:r>
              <a:rPr sz="9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</a:t>
            </a:r>
            <a:r>
              <a:rPr sz="9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значения,</a:t>
            </a:r>
            <a:r>
              <a:rPr sz="9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соответствующих</a:t>
            </a:r>
            <a:r>
              <a:rPr sz="9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нормативным</a:t>
            </a:r>
            <a:r>
              <a:rPr sz="900" spc="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требованиям;</a:t>
            </a:r>
            <a:r>
              <a:rPr sz="900" spc="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sz="900" spc="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sz="9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транспортного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r>
              <a:rPr sz="9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sz="9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пригородном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межмуниципальном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сообщении;</a:t>
            </a:r>
            <a:r>
              <a:rPr sz="9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</a:t>
            </a:r>
            <a:r>
              <a:rPr sz="900" spc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подвижного</a:t>
            </a:r>
            <a:r>
              <a:rPr sz="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состава</a:t>
            </a:r>
            <a:r>
              <a:rPr sz="9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пассажирского</a:t>
            </a:r>
            <a:r>
              <a:rPr sz="9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  <a:r>
              <a:rPr sz="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29E1BF6B-15E9-4B4B-B7ED-D18608A32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663728"/>
              </p:ext>
            </p:extLst>
          </p:nvPr>
        </p:nvGraphicFramePr>
        <p:xfrm>
          <a:off x="6258757" y="1979720"/>
          <a:ext cx="5840718" cy="406597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682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6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517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41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41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41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633">
                <a:tc>
                  <a:txBody>
                    <a:bodyPr/>
                    <a:lstStyle/>
                    <a:p>
                      <a:pPr marL="8890" marR="1905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Приведение в нормативное </a:t>
                      </a:r>
                      <a:r>
                        <a:rPr sz="12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состояние</a:t>
                      </a:r>
                      <a:r>
                        <a:rPr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атомобильных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дорог и искусственных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сооружений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38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390">
                <a:tc>
                  <a:txBody>
                    <a:bodyPr/>
                    <a:lstStyle/>
                    <a:p>
                      <a:pPr marL="8890" marR="1905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Проектирование, строительство, реконструкция, капительный ремонт и ремонт автомобильных дорог общего пользования местного значения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38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2 281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extLst>
                  <a:ext uri="{0D108BD9-81ED-4DB2-BD59-A6C34878D82A}">
                    <a16:rowId xmlns:a16="http://schemas.microsoft.com/office/drawing/2014/main" val="1658634081"/>
                  </a:ext>
                </a:extLst>
              </a:tr>
              <a:tr h="437273">
                <a:tc>
                  <a:txBody>
                    <a:bodyPr/>
                    <a:lstStyle/>
                    <a:p>
                      <a:pPr marL="8890" marR="635" algn="l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дорожной техники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7468415"/>
                  </a:ext>
                </a:extLst>
              </a:tr>
              <a:tr h="437273">
                <a:tc>
                  <a:txBody>
                    <a:bodyPr/>
                    <a:lstStyle/>
                    <a:p>
                      <a:pPr marL="8890" marR="635" algn="l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железобетонного моста через р. Стометь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877961"/>
                  </a:ext>
                </a:extLst>
              </a:tr>
              <a:tr h="670193">
                <a:tc>
                  <a:txBody>
                    <a:bodyPr/>
                    <a:lstStyle/>
                    <a:p>
                      <a:pPr marL="8890" marR="635" algn="l">
                        <a:lnSpc>
                          <a:spcPct val="100000"/>
                        </a:lnSpc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едополученных</a:t>
                      </a:r>
                      <a:r>
                        <a:rPr lang="ru-RU" sz="1200" spc="2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</a:t>
                      </a:r>
                      <a:r>
                        <a:rPr sz="1200" spc="2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spc="2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результате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государственного</a:t>
                      </a:r>
                      <a:r>
                        <a:rPr sz="1200" spc="2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регулирования</a:t>
                      </a:r>
                      <a:r>
                        <a:rPr sz="1200" spc="2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70">
                <a:tc>
                  <a:txBody>
                    <a:bodyPr/>
                    <a:lstStyle/>
                    <a:p>
                      <a:pPr marL="8890" marR="1270" algn="l">
                        <a:lnSpc>
                          <a:spcPct val="100000"/>
                        </a:lnSpc>
                        <a:tabLst>
                          <a:tab pos="1077595" algn="l"/>
                          <a:tab pos="2322830" algn="l"/>
                          <a:tab pos="3331845" algn="l"/>
                        </a:tabLst>
                      </a:pP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Обновление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пассажирского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транспорта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2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</a:t>
                      </a: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пользования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208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208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208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C6EBD54-B1F6-4A1C-AB75-B990F768B4AD}"/>
              </a:ext>
            </a:extLst>
          </p:cNvPr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sp>
        <p:nvSpPr>
          <p:cNvPr id="18" name="Номер слайда 2">
            <a:extLst>
              <a:ext uri="{FF2B5EF4-FFF2-40B4-BE49-F238E27FC236}">
                <a16:creationId xmlns:a16="http://schemas.microsoft.com/office/drawing/2014/main" id="{79B4497F-6E2E-4E12-BECC-92927816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133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1">
            <a:extLst>
              <a:ext uri="{FF2B5EF4-FFF2-40B4-BE49-F238E27FC236}">
                <a16:creationId xmlns:a16="http://schemas.microsoft.com/office/drawing/2014/main" id="{EF0CC329-7212-41D8-9763-7AEAC9CB1963}"/>
              </a:ext>
            </a:extLst>
          </p:cNvPr>
          <p:cNvSpPr txBox="1">
            <a:spLocks/>
          </p:cNvSpPr>
          <p:nvPr/>
        </p:nvSpPr>
        <p:spPr>
          <a:xfrm>
            <a:off x="8233795" y="6621944"/>
            <a:ext cx="303784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9" name="object 16"/>
          <p:cNvSpPr txBox="1"/>
          <p:nvPr/>
        </p:nvSpPr>
        <p:spPr>
          <a:xfrm>
            <a:off x="0" y="10692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</a:t>
            </a: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23430D47-9A2B-4E09-9D20-4691D26ED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54541"/>
              </p:ext>
            </p:extLst>
          </p:nvPr>
        </p:nvGraphicFramePr>
        <p:xfrm>
          <a:off x="278580" y="1733423"/>
          <a:ext cx="5507355" cy="448982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316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04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29259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06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06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06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30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273">
                <a:tc>
                  <a:txBody>
                    <a:bodyPr/>
                    <a:lstStyle/>
                    <a:p>
                      <a:pPr marL="10160" marR="1905">
                        <a:lnSpc>
                          <a:spcPct val="100000"/>
                        </a:lnSpc>
                        <a:tabLst>
                          <a:tab pos="1221740" algn="l"/>
                          <a:tab pos="2398395" algn="l"/>
                        </a:tabLst>
                      </a:pPr>
                      <a:r>
                        <a:rPr sz="11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Обязательное</a:t>
                      </a:r>
                      <a:r>
                        <a:rPr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sz="11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медицинское</a:t>
                      </a:r>
                      <a:r>
                        <a:rPr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ru-RU" sz="11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страхование неработающего</a:t>
                      </a:r>
                      <a:r>
                        <a:rPr lang="ru-RU" sz="1100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4 824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09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09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09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446">
                <a:tc>
                  <a:txBody>
                    <a:bodyPr/>
                    <a:lstStyle/>
                    <a:p>
                      <a:pPr marL="10160" marR="1270">
                        <a:lnSpc>
                          <a:spcPct val="100000"/>
                        </a:lnSpc>
                        <a:spcBef>
                          <a:spcPts val="260"/>
                        </a:spcBef>
                        <a:tabLst>
                          <a:tab pos="1084580" algn="l"/>
                          <a:tab pos="2371090" algn="l"/>
                        </a:tabLst>
                      </a:pPr>
                      <a:r>
                        <a:rPr lang="ru-RU" sz="1100" kern="1200" spc="-1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Лекарственное обеспечение отдельных категорий граждан</a:t>
                      </a:r>
                      <a:endParaRPr sz="1100" kern="1200" spc="-1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3302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2 625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16839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624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16839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1683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273">
                <a:tc>
                  <a:txBody>
                    <a:bodyPr/>
                    <a:lstStyle/>
                    <a:p>
                      <a:pPr marL="10160" marR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tabLst>
                          <a:tab pos="1084580" algn="l"/>
                          <a:tab pos="2371090" algn="l"/>
                        </a:tabLst>
                      </a:pPr>
                      <a:r>
                        <a:rPr lang="ru-RU" sz="1100" kern="1200" spc="-1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 оснащение оборудованием онкологического диспансера </a:t>
                      </a:r>
                      <a:endParaRPr sz="1100" kern="1200" spc="-1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1 865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8509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1 777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8509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8509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008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быстровозводимой модульной конструкции для психиатрической больницы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1 197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0414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1 197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0414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0414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624">
                <a:tc>
                  <a:txBody>
                    <a:bodyPr/>
                    <a:lstStyle/>
                    <a:p>
                      <a:pPr marL="1016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медицинского оборудования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783">
                <a:tc>
                  <a:txBody>
                    <a:bodyPr/>
                    <a:lstStyle/>
                    <a:p>
                      <a:pPr marL="10160" marR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Текущие и капитальные ремонты зданий и сооружений областных государственных учреждений здравоохранения 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431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271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431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271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9271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783">
                <a:tc>
                  <a:txBody>
                    <a:bodyPr/>
                    <a:lstStyle/>
                    <a:p>
                      <a:pPr marL="10160" marR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здания ОГБУЗ «Поликлиника № 6»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193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271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122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271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2710" marB="0" anchor="ctr"/>
                </a:tc>
                <a:extLst>
                  <a:ext uri="{0D108BD9-81ED-4DB2-BD59-A6C34878D82A}">
                    <a16:rowId xmlns:a16="http://schemas.microsoft.com/office/drawing/2014/main" val="3891317393"/>
                  </a:ext>
                </a:extLst>
              </a:tr>
              <a:tr h="319419">
                <a:tc>
                  <a:txBody>
                    <a:bodyPr/>
                    <a:lstStyle/>
                    <a:p>
                      <a:pPr marL="10160" marR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Модернизация первичного звена здравоохранения</a:t>
                      </a: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181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extLst>
                  <a:ext uri="{0D108BD9-81ED-4DB2-BD59-A6C34878D82A}">
                    <a16:rowId xmlns:a16="http://schemas.microsoft.com/office/drawing/2014/main" val="1261538138"/>
                  </a:ext>
                </a:extLst>
              </a:tr>
              <a:tr h="792317">
                <a:tc>
                  <a:txBody>
                    <a:bodyPr/>
                    <a:lstStyle/>
                    <a:p>
                      <a:pPr marL="10160" marR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жилых помещений для медицинских работников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extLst>
                  <a:ext uri="{0D108BD9-81ED-4DB2-BD59-A6C34878D82A}">
                    <a16:rowId xmlns:a16="http://schemas.microsoft.com/office/drawing/2014/main" val="745393879"/>
                  </a:ext>
                </a:extLst>
              </a:tr>
            </a:tbl>
          </a:graphicData>
        </a:graphic>
      </p:graphicFrame>
      <p:sp>
        <p:nvSpPr>
          <p:cNvPr id="10" name="object 8">
            <a:extLst>
              <a:ext uri="{FF2B5EF4-FFF2-40B4-BE49-F238E27FC236}">
                <a16:creationId xmlns:a16="http://schemas.microsoft.com/office/drawing/2014/main" id="{9341AF70-1A44-419B-BC20-FAB4957A1F02}"/>
              </a:ext>
            </a:extLst>
          </p:cNvPr>
          <p:cNvSpPr txBox="1"/>
          <p:nvPr/>
        </p:nvSpPr>
        <p:spPr>
          <a:xfrm>
            <a:off x="269092" y="867945"/>
            <a:ext cx="5628640" cy="842538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</a:t>
            </a:r>
            <a:r>
              <a:rPr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200" b="1" spc="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–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16 388 млн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marR="5080" algn="just">
              <a:lnSpc>
                <a:spcPct val="100000"/>
              </a:lnSpc>
              <a:spcBef>
                <a:spcPts val="810"/>
              </a:spcBef>
            </a:pPr>
            <a:r>
              <a:rPr sz="10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000" spc="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sz="10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sz="10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услуг,</a:t>
            </a:r>
            <a:r>
              <a:rPr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объемы,</a:t>
            </a:r>
            <a:r>
              <a:rPr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  <a:r>
              <a:rPr sz="1000" spc="22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</a:t>
            </a:r>
            <a:r>
              <a:rPr sz="1000" spc="2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r>
              <a:rPr sz="1000" spc="22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соответствовать</a:t>
            </a:r>
            <a:r>
              <a:rPr sz="1000" spc="2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</a:t>
            </a:r>
            <a:r>
              <a:rPr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заболеваемости</a:t>
            </a:r>
            <a:r>
              <a:rPr sz="1000" spc="2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потребностям</a:t>
            </a:r>
            <a:r>
              <a:rPr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</a:t>
            </a:r>
            <a:r>
              <a:rPr sz="10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передовым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достижениям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</a:t>
            </a:r>
            <a:r>
              <a:rPr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4C5969DC-637E-4BD6-9090-D23616B9D519}"/>
              </a:ext>
            </a:extLst>
          </p:cNvPr>
          <p:cNvSpPr txBox="1"/>
          <p:nvPr/>
        </p:nvSpPr>
        <p:spPr>
          <a:xfrm>
            <a:off x="6017900" y="824094"/>
            <a:ext cx="5988050" cy="9868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ts val="969"/>
              </a:lnSpc>
              <a:spcBef>
                <a:spcPts val="229"/>
              </a:spcBef>
            </a:pP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ru-RU"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</a:t>
            </a:r>
            <a:r>
              <a:rPr lang="ru-RU" sz="1200" b="1" spc="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</a:t>
            </a:r>
            <a:r>
              <a:rPr lang="ru-RU" sz="1200" b="1" spc="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200" b="1" spc="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</a:p>
          <a:p>
            <a:pPr marL="12700" marR="5080" algn="ctr">
              <a:lnSpc>
                <a:spcPts val="969"/>
              </a:lnSpc>
              <a:spcBef>
                <a:spcPts val="229"/>
              </a:spcBef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(факт–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11 102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lang="ru-RU"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969"/>
              </a:lnSpc>
              <a:spcBef>
                <a:spcPts val="229"/>
              </a:spcBef>
            </a:pPr>
            <a:r>
              <a:rPr lang="ru-RU" sz="9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900" spc="3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lang="ru-RU" sz="900" spc="3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</a:t>
            </a:r>
            <a:r>
              <a:rPr lang="ru-RU" sz="900" spc="3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семей,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мерами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поддержки;</a:t>
            </a:r>
            <a:r>
              <a:rPr lang="ru-RU"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lang="ru-RU" sz="9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доступности, повышение</a:t>
            </a:r>
            <a:r>
              <a:rPr lang="ru-RU" sz="9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</a:t>
            </a:r>
            <a:r>
              <a:rPr lang="ru-RU" sz="9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lang="ru-RU" sz="900" spc="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 населения;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</a:t>
            </a:r>
            <a:r>
              <a:rPr lang="ru-RU"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</a:t>
            </a:r>
            <a:r>
              <a:rPr lang="ru-RU" sz="900" spc="3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оплаты 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коммунальных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услуг;</a:t>
            </a:r>
            <a:r>
              <a:rPr lang="ru-RU" sz="900" spc="3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900" spc="3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отдыху</a:t>
            </a:r>
            <a:r>
              <a:rPr lang="ru-RU" sz="900" spc="3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оздоровлению</a:t>
            </a:r>
            <a:r>
              <a:rPr lang="ru-RU" sz="900" spc="3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  <a:r>
              <a:rPr lang="ru-RU"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</a:t>
            </a:r>
            <a:r>
              <a:rPr lang="ru-RU"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</a:t>
            </a:r>
            <a:r>
              <a:rPr lang="ru-RU"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ru-RU" sz="900" spc="-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маломобильных</a:t>
            </a:r>
            <a:r>
              <a:rPr lang="ru-RU" sz="900" spc="-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sz="900" spc="-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969"/>
              </a:lnSpc>
              <a:spcBef>
                <a:spcPts val="229"/>
              </a:spcBef>
            </a:pP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8693D254-5AD8-40E4-B49B-E411FE4A4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399678"/>
              </p:ext>
            </p:extLst>
          </p:nvPr>
        </p:nvGraphicFramePr>
        <p:xfrm>
          <a:off x="6008135" y="1741678"/>
          <a:ext cx="6069330" cy="447383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91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5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2169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38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38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38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048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11">
                <a:tc>
                  <a:txBody>
                    <a:bodyPr/>
                    <a:lstStyle/>
                    <a:p>
                      <a:pPr marL="8890">
                        <a:lnSpc>
                          <a:spcPts val="1385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ежемесячного пособия в связи с рождением и воспитанием ребенка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1 506</a:t>
                      </a:r>
                    </a:p>
                  </a:txBody>
                  <a:tcPr marL="0" marR="0" marT="1225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1 506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2555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25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153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труда, ветеранов военной службы и тружеников тыла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1 202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339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оплату жилищно-коммунальных услуг отдельным категориям граждан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1 044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1 037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483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многодетных семей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по отдыху и оздоровлению детей, включая создание современной инфраструктуры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ru-RU" sz="11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557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557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557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982">
                <a:tc>
                  <a:txBody>
                    <a:bodyPr/>
                    <a:lstStyle/>
                    <a:p>
                      <a:pPr marL="8890" marR="0" lvl="0" indent="0" algn="l" defTabSz="914400" rtl="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областного материнского (семейного) капитала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на рождение третьего ребенка или последующих детей до достижения ребенком возраста 3-х лет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extLst>
                  <a:ext uri="{0D108BD9-81ED-4DB2-BD59-A6C34878D82A}">
                    <a16:rowId xmlns:a16="http://schemas.microsoft.com/office/drawing/2014/main" val="1685462042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государственно социальной помощи на основании социального контракта отдельным категориям граждан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extLst>
                  <a:ext uri="{0D108BD9-81ED-4DB2-BD59-A6C34878D82A}">
                    <a16:rowId xmlns:a16="http://schemas.microsoft.com/office/drawing/2014/main" val="32084215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Текущие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ремонты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сооружений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областных</a:t>
                      </a:r>
                      <a:r>
                        <a:rPr lang="ru-RU" sz="12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829AAAE-BC09-4660-A51A-4A5C676DD321}"/>
              </a:ext>
            </a:extLst>
          </p:cNvPr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1EBDB80D-9D27-49AA-BA57-8694E1FE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764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6"/>
          <p:cNvSpPr txBox="1"/>
          <p:nvPr/>
        </p:nvSpPr>
        <p:spPr>
          <a:xfrm>
            <a:off x="3" y="10692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graphicFrame>
        <p:nvGraphicFramePr>
          <p:cNvPr id="17" name="object 4">
            <a:extLst>
              <a:ext uri="{FF2B5EF4-FFF2-40B4-BE49-F238E27FC236}">
                <a16:creationId xmlns:a16="http://schemas.microsoft.com/office/drawing/2014/main" id="{FA5D24A3-5229-40DA-AE4D-413001A05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812835"/>
              </p:ext>
            </p:extLst>
          </p:nvPr>
        </p:nvGraphicFramePr>
        <p:xfrm>
          <a:off x="6054571" y="1733192"/>
          <a:ext cx="6065648" cy="404025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562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9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0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642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0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0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3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3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3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500" baseline="-55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sz="1500" spc="-15" baseline="-55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207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объекта культурного наследия федерального значения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1371916943"/>
                  </a:ext>
                </a:extLst>
              </a:tr>
              <a:tr h="307316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туризма</a:t>
                      </a: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3530964162"/>
                  </a:ext>
                </a:extLst>
              </a:tr>
              <a:tr h="649955">
                <a:tc>
                  <a:txBody>
                    <a:bodyPr/>
                    <a:lstStyle/>
                    <a:p>
                      <a:pPr marL="10160">
                        <a:lnSpc>
                          <a:spcPts val="1385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материально-технической базы учреждений культуры, включая учреждения дополнительного образования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300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Текущие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ремонты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сооружений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областных</a:t>
                      </a:r>
                      <a:r>
                        <a:rPr lang="ru-RU" sz="12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16">
                <a:tc>
                  <a:txBody>
                    <a:bodyPr/>
                    <a:lstStyle/>
                    <a:p>
                      <a:pPr marL="10160">
                        <a:lnSpc>
                          <a:spcPts val="1385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школы креативных индустрий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283">
                <a:tc>
                  <a:txBody>
                    <a:bodyPr/>
                    <a:lstStyle/>
                    <a:p>
                      <a:pPr marL="1016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оснащение региональных и муниципальных музеев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399">
                <a:tc>
                  <a:txBody>
                    <a:bodyPr/>
                    <a:lstStyle/>
                    <a:p>
                      <a:pPr marL="1016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театрально-концертного и культурно-досугового обслуживания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774">
                <a:tc>
                  <a:txBody>
                    <a:bodyPr/>
                    <a:lstStyle/>
                    <a:p>
                      <a:pPr marL="10160" marR="125730" lvl="0" indent="0" algn="l" defTabSz="9144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региональных театров</a:t>
                      </a:r>
                    </a:p>
                    <a:p>
                      <a:pPr marL="10160" marR="125730">
                        <a:lnSpc>
                          <a:spcPts val="1440"/>
                        </a:lnSpc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object 8">
            <a:extLst>
              <a:ext uri="{FF2B5EF4-FFF2-40B4-BE49-F238E27FC236}">
                <a16:creationId xmlns:a16="http://schemas.microsoft.com/office/drawing/2014/main" id="{68578E05-7135-4C21-8341-C7EA3DD55D7A}"/>
              </a:ext>
            </a:extLst>
          </p:cNvPr>
          <p:cNvSpPr txBox="1"/>
          <p:nvPr/>
        </p:nvSpPr>
        <p:spPr>
          <a:xfrm>
            <a:off x="6063448" y="824093"/>
            <a:ext cx="5998957" cy="75533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664845">
              <a:lnSpc>
                <a:spcPct val="100000"/>
              </a:lnSpc>
              <a:spcBef>
                <a:spcPts val="325"/>
              </a:spcBef>
            </a:pP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200" b="1" spc="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2 458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969"/>
              </a:lnSpc>
            </a:pPr>
            <a:r>
              <a:rPr sz="900" b="1" dirty="0" err="1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sz="900" spc="1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sz="9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культуры;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вовлеченности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sz="9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sz="900" spc="1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r>
              <a:rPr sz="9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sz="9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(создание</a:t>
            </a:r>
            <a:r>
              <a:rPr sz="9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sz="9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sz="9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</a:t>
            </a:r>
            <a:r>
              <a:rPr sz="9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потенциала,</a:t>
            </a:r>
            <a:r>
              <a:rPr sz="9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sz="9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9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sz="900" spc="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нравственных</a:t>
            </a:r>
            <a:r>
              <a:rPr sz="900" spc="8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культурных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ценностей);</a:t>
            </a:r>
            <a:r>
              <a:rPr sz="900" spc="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культуры;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</a:t>
            </a:r>
            <a:r>
              <a:rPr sz="900" spc="8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  <a:r>
              <a:rPr sz="900" spc="-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sz="900" spc="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музеев,</a:t>
            </a:r>
            <a:r>
              <a:rPr sz="900" spc="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</a:t>
            </a:r>
            <a:r>
              <a:rPr sz="9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искусств,</a:t>
            </a:r>
            <a:r>
              <a:rPr sz="900" spc="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книжных</a:t>
            </a:r>
            <a:r>
              <a:rPr sz="900" spc="-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фондов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68F68934-D1B4-4328-B493-22F203866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632229"/>
              </p:ext>
            </p:extLst>
          </p:nvPr>
        </p:nvGraphicFramePr>
        <p:xfrm>
          <a:off x="150921" y="1731146"/>
          <a:ext cx="5521988" cy="404431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20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0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73709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65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65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65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823">
                <a:tc>
                  <a:txBody>
                    <a:bodyPr/>
                    <a:lstStyle/>
                    <a:p>
                      <a:pPr marL="86360" marR="854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 коммунальной инфраструктуры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065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0650" marB="0" anchor="ctr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0650" marB="0" anchor="ctr"/>
                </a:tc>
                <a:extLst>
                  <a:ext uri="{0D108BD9-81ED-4DB2-BD59-A6C34878D82A}">
                    <a16:rowId xmlns:a16="http://schemas.microsoft.com/office/drawing/2014/main" val="2115731546"/>
                  </a:ext>
                </a:extLst>
              </a:tr>
              <a:tr h="748885">
                <a:tc>
                  <a:txBody>
                    <a:bodyPr/>
                    <a:lstStyle/>
                    <a:p>
                      <a:pPr marL="86360" marR="504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и возмещение затрат организациям в сфере теплоснабжения, водоснабжения, водоотведения, газоснабжения</a:t>
                      </a:r>
                    </a:p>
                  </a:txBody>
                  <a:tcPr marL="0" marR="0" marT="603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27">
                <a:tc>
                  <a:txBody>
                    <a:bodyPr/>
                    <a:lstStyle/>
                    <a:p>
                      <a:pPr marL="86360" marR="504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</a:t>
                      </a:r>
                      <a:r>
                        <a:rPr lang="ru-RU"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аварийного жилищного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</a:t>
                      </a: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</a:t>
                      </a:r>
                      <a:r>
                        <a:rPr lang="ru-RU"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проживания населения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03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218">
                <a:tc>
                  <a:txBody>
                    <a:bodyPr/>
                    <a:lstStyle/>
                    <a:p>
                      <a:pPr marL="86360" marR="5524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</a:t>
                      </a:r>
                      <a:r>
                        <a:rPr lang="ru-RU" sz="1200" spc="2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регионального</a:t>
                      </a:r>
                      <a:r>
                        <a:rPr lang="ru-RU"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</a:t>
                      </a:r>
                      <a:r>
                        <a:rPr lang="ru-RU"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ремонта</a:t>
                      </a:r>
                      <a:r>
                        <a:rPr lang="ru-RU"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</a:t>
                      </a: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765">
                <a:tc>
                  <a:txBody>
                    <a:bodyPr/>
                    <a:lstStyle/>
                    <a:p>
                      <a:pPr marL="86360" marR="50482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объектов теплоснабжения, водоснабжения и водоотведения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032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8">
            <a:extLst>
              <a:ext uri="{FF2B5EF4-FFF2-40B4-BE49-F238E27FC236}">
                <a16:creationId xmlns:a16="http://schemas.microsoft.com/office/drawing/2014/main" id="{0249C443-87F1-4A1B-BAAF-8A40191AE679}"/>
              </a:ext>
            </a:extLst>
          </p:cNvPr>
          <p:cNvSpPr txBox="1"/>
          <p:nvPr/>
        </p:nvSpPr>
        <p:spPr>
          <a:xfrm>
            <a:off x="150380" y="799021"/>
            <a:ext cx="5554980" cy="893193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9525" marR="88900" indent="-1183005" algn="ctr">
              <a:lnSpc>
                <a:spcPts val="1600"/>
              </a:lnSpc>
              <a:spcBef>
                <a:spcPts val="200"/>
              </a:spcBef>
            </a:pPr>
            <a:r>
              <a:rPr sz="1200" b="1" spc="-1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sz="1200" b="1" spc="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качественными</a:t>
            </a:r>
            <a:r>
              <a:rPr sz="1200" b="1" spc="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услугами</a:t>
            </a:r>
            <a:r>
              <a:rPr sz="1200" b="1" spc="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жилищно-коммунального</a:t>
            </a:r>
            <a:r>
              <a:rPr sz="1200" b="1" spc="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</a:t>
            </a:r>
            <a:endParaRPr lang="ru-RU" sz="1200" b="1" spc="3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9525" marR="88900" indent="-1183005" algn="ctr">
              <a:lnSpc>
                <a:spcPts val="1600"/>
              </a:lnSpc>
              <a:spcBef>
                <a:spcPts val="200"/>
              </a:spcBef>
            </a:pPr>
            <a:r>
              <a:rPr sz="1200" b="1" spc="-1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3 431 </a:t>
            </a: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915"/>
              </a:lnSpc>
            </a:pPr>
            <a:r>
              <a:rPr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sz="900" b="1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900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sz="900" spc="4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</a:t>
            </a:r>
            <a:r>
              <a:rPr sz="900" spc="4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</a:t>
            </a:r>
            <a:r>
              <a:rPr sz="900" spc="4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коммунальных</a:t>
            </a:r>
            <a:r>
              <a:rPr sz="900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sz="900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населению;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9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условий</a:t>
            </a:r>
            <a:r>
              <a:rPr sz="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проживания населения;</a:t>
            </a:r>
            <a:r>
              <a:rPr sz="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сокращения непригодного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проживания</a:t>
            </a:r>
            <a:r>
              <a:rPr sz="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038BE21F-505D-4A15-B7EC-E37A323D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839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6"/>
          <p:cNvSpPr txBox="1"/>
          <p:nvPr/>
        </p:nvSpPr>
        <p:spPr>
          <a:xfrm>
            <a:off x="-2954" y="10692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</a:t>
            </a:r>
            <a:r>
              <a:rPr lang="ru-RU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5D7166BB-B9EB-4097-9C2E-E2EC6EA2010A}"/>
              </a:ext>
            </a:extLst>
          </p:cNvPr>
          <p:cNvSpPr txBox="1"/>
          <p:nvPr/>
        </p:nvSpPr>
        <p:spPr>
          <a:xfrm>
            <a:off x="3" y="10692"/>
            <a:ext cx="12191999" cy="337149"/>
          </a:xfrm>
          <a:prstGeom prst="rect">
            <a:avLst/>
          </a:prstGeom>
        </p:spPr>
        <p:txBody>
          <a:bodyPr vert="horz" wrap="square" lIns="0" tIns="16007" rIns="0" bIns="0" rtlCol="0">
            <a:spAutoFit/>
          </a:bodyPr>
          <a:lstStyle/>
          <a:p>
            <a:pPr marL="72000" algn="just" defTabSz="839876">
              <a:lnSpc>
                <a:spcPct val="70000"/>
              </a:lnSpc>
            </a:pPr>
            <a:endParaRPr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055AAB25-5359-4080-B255-E305F762E62B}"/>
              </a:ext>
            </a:extLst>
          </p:cNvPr>
          <p:cNvSpPr txBox="1"/>
          <p:nvPr/>
        </p:nvSpPr>
        <p:spPr>
          <a:xfrm>
            <a:off x="6139728" y="760594"/>
            <a:ext cx="5864860" cy="118045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 algn="ctr">
              <a:spcBef>
                <a:spcPts val="434"/>
              </a:spcBef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b="1" spc="-1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spcBef>
                <a:spcPts val="434"/>
              </a:spcBef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1 362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lang="ru-RU"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434"/>
              </a:spcBef>
            </a:pPr>
            <a:r>
              <a:rPr lang="ru-RU" sz="10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увеличение</a:t>
            </a:r>
            <a:r>
              <a:rPr lang="ru-RU" sz="1000" spc="25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</a:t>
            </a:r>
            <a:r>
              <a:rPr lang="ru-RU" sz="1000" spc="2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</a:t>
            </a:r>
            <a:r>
              <a:rPr lang="ru-RU" sz="1000" spc="2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</a:t>
            </a:r>
            <a:r>
              <a:rPr lang="ru-RU" sz="1000" spc="25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</a:t>
            </a:r>
            <a:r>
              <a:rPr lang="ru-RU" sz="1000" spc="2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</a:t>
            </a:r>
            <a:r>
              <a:rPr lang="ru-RU" sz="1000" spc="2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культурой</a:t>
            </a:r>
            <a:r>
              <a:rPr lang="ru-RU" sz="1000" spc="2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000" spc="2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спортом;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lang="ru-RU" sz="10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</a:t>
            </a:r>
            <a:r>
              <a:rPr lang="ru-RU" sz="10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</a:t>
            </a:r>
            <a:r>
              <a:rPr lang="ru-RU" sz="10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000" spc="3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</a:t>
            </a:r>
            <a:r>
              <a:rPr lang="ru-RU" sz="10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включенных</a:t>
            </a:r>
            <a:r>
              <a:rPr lang="ru-RU" sz="10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000" spc="3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r>
              <a:rPr lang="ru-RU" sz="10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сборных</a:t>
            </a:r>
            <a:r>
              <a:rPr lang="ru-RU" sz="10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России;</a:t>
            </a:r>
            <a:r>
              <a:rPr lang="ru-RU" sz="10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10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0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</a:t>
            </a:r>
            <a:r>
              <a:rPr lang="ru-RU" sz="10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lang="ru-RU" sz="10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</a:t>
            </a:r>
            <a:r>
              <a:rPr lang="ru-RU" sz="10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инфраструктуры;</a:t>
            </a:r>
            <a:r>
              <a:rPr lang="ru-RU" sz="10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</a:t>
            </a:r>
            <a:r>
              <a:rPr lang="ru-RU" sz="10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оборудования</a:t>
            </a:r>
            <a:r>
              <a:rPr lang="ru-RU" sz="10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000" spc="-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инвентаря</a:t>
            </a:r>
            <a:r>
              <a:rPr lang="ru-RU" sz="10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0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приведения</a:t>
            </a:r>
            <a:r>
              <a:rPr lang="ru-RU" sz="1000" spc="-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ru-RU" sz="1000" spc="1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0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нормативное</a:t>
            </a:r>
            <a:r>
              <a:rPr lang="ru-RU" sz="1000" spc="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2AFCF4AF-1833-4A17-9303-B29B6D6A4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549666"/>
              </p:ext>
            </p:extLst>
          </p:nvPr>
        </p:nvGraphicFramePr>
        <p:xfrm>
          <a:off x="6132418" y="2036266"/>
          <a:ext cx="5899784" cy="408666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43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06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5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159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159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159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2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marL="9525" algn="l">
                        <a:lnSpc>
                          <a:spcPts val="1390"/>
                        </a:lnSpc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12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"умных"</a:t>
                      </a:r>
                      <a:r>
                        <a:rPr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спортивных</a:t>
                      </a:r>
                      <a:r>
                        <a:rPr sz="12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площадок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включая закупку и монтаж оборудования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13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13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1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968">
                <a:tc>
                  <a:txBody>
                    <a:bodyPr/>
                    <a:lstStyle/>
                    <a:p>
                      <a:pPr marL="9525" marR="635" algn="l">
                        <a:lnSpc>
                          <a:spcPct val="100000"/>
                        </a:lnSpc>
                        <a:spcBef>
                          <a:spcPts val="790"/>
                        </a:spcBef>
                        <a:tabLst>
                          <a:tab pos="1239520" algn="l"/>
                          <a:tab pos="1934210" algn="l"/>
                          <a:tab pos="2941955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спортивных объектов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03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829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790"/>
                        </a:spcBef>
                        <a:tabLst>
                          <a:tab pos="900430" algn="l"/>
                          <a:tab pos="1858010" algn="l"/>
                          <a:tab pos="2492375" algn="l"/>
                          <a:tab pos="2863850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материально-технической базы учреждений спорта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03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097">
                <a:tc>
                  <a:txBody>
                    <a:bodyPr/>
                    <a:lstStyle/>
                    <a:p>
                      <a:pPr marL="9525" marR="1270" algn="l">
                        <a:lnSpc>
                          <a:spcPct val="100000"/>
                        </a:lnSpc>
                        <a:tabLst>
                          <a:tab pos="1174115" algn="l"/>
                          <a:tab pos="2218055" algn="l"/>
                          <a:tab pos="3344545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модульных спортивных объектов </a:t>
                      </a:r>
                    </a:p>
                    <a:p>
                      <a:pPr marL="9525" marR="1270" algn="l">
                        <a:lnSpc>
                          <a:spcPct val="100000"/>
                        </a:lnSpc>
                        <a:tabLst>
                          <a:tab pos="1174115" algn="l"/>
                          <a:tab pos="2218055" algn="l"/>
                          <a:tab pos="3344545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(ФОК в г. Ельне и в с. Угра)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168">
                <a:tc>
                  <a:txBody>
                    <a:bodyPr/>
                    <a:lstStyle/>
                    <a:p>
                      <a:pPr marL="9525" marR="1270" algn="l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979805" algn="l"/>
                          <a:tab pos="2531745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подготовки и участия сборных команд Смоленской области в спортивных мероприятиях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735">
                <a:tc>
                  <a:txBody>
                    <a:bodyPr/>
                    <a:lstStyle/>
                    <a:p>
                      <a:pPr marL="8890" algn="l">
                        <a:lnSpc>
                          <a:spcPts val="1390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Текущие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ремонты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 algn="l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сооружений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областных</a:t>
                      </a:r>
                      <a:r>
                        <a:rPr lang="ru-RU" sz="12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2696537039"/>
                  </a:ext>
                </a:extLst>
              </a:tr>
              <a:tr h="367874">
                <a:tc>
                  <a:txBody>
                    <a:bodyPr/>
                    <a:lstStyle/>
                    <a:p>
                      <a:pPr marL="9525" marR="1270" algn="l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979805" algn="l"/>
                          <a:tab pos="2531745" algn="l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спортивного сооружения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3246271677"/>
                  </a:ext>
                </a:extLst>
              </a:tr>
              <a:tr h="404097">
                <a:tc>
                  <a:txBody>
                    <a:bodyPr/>
                    <a:lstStyle/>
                    <a:p>
                      <a:pPr marL="9525" marR="1270" algn="l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979805" algn="l"/>
                          <a:tab pos="2531745" algn="l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и установка оборудования для объектов спорта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758400066"/>
                  </a:ext>
                </a:extLst>
              </a:tr>
            </a:tbl>
          </a:graphicData>
        </a:graphic>
      </p:graphicFrame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0E61E803-D2FB-42AA-8022-18B451167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45869"/>
              </p:ext>
            </p:extLst>
          </p:nvPr>
        </p:nvGraphicFramePr>
        <p:xfrm>
          <a:off x="89021" y="2033843"/>
          <a:ext cx="5791200" cy="407098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429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9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2420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366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366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366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3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8883">
                <a:tc>
                  <a:txBody>
                    <a:bodyPr/>
                    <a:lstStyle/>
                    <a:p>
                      <a:pPr marL="86360" marR="57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сельскохозяйственным товаропроизводителям (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племенного молодняка,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поголовья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молочных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коров</a:t>
                      </a:r>
                      <a:r>
                        <a:rPr lang="ru-RU"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приобретение с/х промышленной техники, на производство зерновых культур и др.)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16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778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778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778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246">
                <a:tc>
                  <a:txBody>
                    <a:bodyPr/>
                    <a:lstStyle/>
                    <a:p>
                      <a:pPr marL="86360" marR="592455">
                        <a:lnSpc>
                          <a:spcPts val="144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Комплексное развитие сельских территорий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295">
                <a:tc>
                  <a:txBody>
                    <a:bodyPr/>
                    <a:lstStyle/>
                    <a:p>
                      <a:pPr marL="86360" marR="592455">
                        <a:lnSpc>
                          <a:spcPts val="1440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тетных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направлений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АПК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малых 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749">
                <a:tc>
                  <a:txBody>
                    <a:bodyPr/>
                    <a:lstStyle/>
                    <a:p>
                      <a:pPr marL="86360" marR="59563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12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поддержки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фермеров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сельской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кооперации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749">
                <a:tc>
                  <a:txBody>
                    <a:bodyPr/>
                    <a:lstStyle/>
                    <a:p>
                      <a:pPr marL="86360" marR="59563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центра сельскохозяйственного консультирования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extLst>
                  <a:ext uri="{0D108BD9-81ED-4DB2-BD59-A6C34878D82A}">
                    <a16:rowId xmlns:a16="http://schemas.microsoft.com/office/drawing/2014/main" val="2597800822"/>
                  </a:ext>
                </a:extLst>
              </a:tr>
            </a:tbl>
          </a:graphicData>
        </a:graphic>
      </p:graphicFrame>
      <p:sp>
        <p:nvSpPr>
          <p:cNvPr id="13" name="object 8">
            <a:extLst>
              <a:ext uri="{FF2B5EF4-FFF2-40B4-BE49-F238E27FC236}">
                <a16:creationId xmlns:a16="http://schemas.microsoft.com/office/drawing/2014/main" id="{F25826AC-35AB-4725-8563-EB11B750B7EA}"/>
              </a:ext>
            </a:extLst>
          </p:cNvPr>
          <p:cNvSpPr txBox="1"/>
          <p:nvPr/>
        </p:nvSpPr>
        <p:spPr>
          <a:xfrm>
            <a:off x="90009" y="915015"/>
            <a:ext cx="5816600" cy="990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8790" marR="131445" indent="-434340" algn="ctr">
              <a:spcBef>
                <a:spcPts val="1120"/>
              </a:spcBef>
            </a:pP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и</a:t>
            </a:r>
            <a:r>
              <a:rPr sz="1200" b="1" spc="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рынков</a:t>
            </a:r>
            <a:r>
              <a:rPr sz="1200" b="1" spc="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сельскохозяйственной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сырья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899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969"/>
              </a:lnSpc>
              <a:spcBef>
                <a:spcPts val="250"/>
              </a:spcBef>
            </a:pPr>
            <a:r>
              <a:rPr sz="9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900" spc="48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48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</a:t>
            </a:r>
            <a:r>
              <a:rPr sz="900" spc="4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</a:t>
            </a:r>
            <a:r>
              <a:rPr sz="900" spc="48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48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sz="900" spc="4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sz="900" spc="4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</a:t>
            </a:r>
            <a:r>
              <a:rPr sz="900" spc="48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хозяйства,</a:t>
            </a:r>
            <a:r>
              <a:rPr sz="900" spc="4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900" spc="48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конкурентоспособности</a:t>
            </a:r>
            <a:r>
              <a:rPr sz="9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9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агропродовольственном</a:t>
            </a:r>
            <a:r>
              <a:rPr sz="9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рынке;</a:t>
            </a:r>
            <a:r>
              <a:rPr sz="9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3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</a:t>
            </a:r>
            <a:r>
              <a:rPr sz="9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r>
              <a:rPr sz="9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агропромышленного</a:t>
            </a:r>
            <a:r>
              <a:rPr sz="900" spc="-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  <a:r>
              <a:rPr sz="900" spc="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sz="9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комплексного</a:t>
            </a:r>
            <a:r>
              <a:rPr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900" spc="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</a:t>
            </a:r>
            <a:r>
              <a:rPr sz="9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4C2309B-7F18-4334-83A2-6F59DD130604}"/>
              </a:ext>
            </a:extLst>
          </p:cNvPr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C7C41495-8749-4D8C-A0C8-D0A51776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991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6">
            <a:extLst>
              <a:ext uri="{FF2B5EF4-FFF2-40B4-BE49-F238E27FC236}">
                <a16:creationId xmlns:a16="http://schemas.microsoft.com/office/drawing/2014/main" id="{A051E8E9-D37F-4003-9740-F3577AC2AC91}"/>
              </a:ext>
            </a:extLst>
          </p:cNvPr>
          <p:cNvSpPr txBox="1"/>
          <p:nvPr/>
        </p:nvSpPr>
        <p:spPr>
          <a:xfrm>
            <a:off x="0" y="28538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5626B29B-E6C4-4DDD-8FB2-D33E7BE185AF}"/>
              </a:ext>
            </a:extLst>
          </p:cNvPr>
          <p:cNvSpPr txBox="1"/>
          <p:nvPr/>
        </p:nvSpPr>
        <p:spPr>
          <a:xfrm>
            <a:off x="233583" y="825559"/>
            <a:ext cx="5555615" cy="101951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 algn="ctr">
              <a:spcBef>
                <a:spcPts val="1040"/>
              </a:spcBef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занятости населения Смоленской области (факт – 484 млн. рублей)</a:t>
            </a:r>
          </a:p>
          <a:p>
            <a:pPr marL="12700" marR="5080" algn="just">
              <a:lnSpc>
                <a:spcPct val="100000"/>
              </a:lnSpc>
              <a:spcBef>
                <a:spcPts val="1040"/>
              </a:spcBef>
            </a:pPr>
            <a:r>
              <a:rPr lang="ru-RU" sz="10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000" b="1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</a:t>
            </a:r>
            <a:r>
              <a:rPr lang="ru-RU"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напряженности</a:t>
            </a:r>
            <a:r>
              <a:rPr lang="ru-RU"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0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регулируемом</a:t>
            </a:r>
            <a:r>
              <a:rPr lang="ru-RU" sz="1000" spc="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рынке</a:t>
            </a:r>
            <a:r>
              <a:rPr lang="ru-RU"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ru-RU" sz="10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0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</a:t>
            </a:r>
            <a:r>
              <a:rPr lang="ru-RU" sz="10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000" spc="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0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0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трудовых</a:t>
            </a:r>
            <a:r>
              <a:rPr lang="ru-RU" sz="10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ресурсах;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социальной защиты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1000" spc="2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безработицы;</a:t>
            </a:r>
            <a:r>
              <a:rPr lang="ru-RU" sz="1000" spc="2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</a:t>
            </a:r>
            <a:r>
              <a:rPr lang="ru-RU" sz="1000" spc="22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</a:t>
            </a:r>
            <a:r>
              <a:rPr lang="ru-RU" sz="1000" spc="22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добровольному</a:t>
            </a:r>
            <a:r>
              <a:rPr lang="ru-RU"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переселению</a:t>
            </a:r>
            <a:r>
              <a:rPr lang="ru-RU" sz="1000" spc="2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соотечественников,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</a:t>
            </a:r>
            <a:r>
              <a:rPr lang="ru-RU" sz="10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1000" spc="-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рубежом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C3668778-EC20-48B5-859C-2BA4A7DFE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79113"/>
              </p:ext>
            </p:extLst>
          </p:nvPr>
        </p:nvGraphicFramePr>
        <p:xfrm>
          <a:off x="212372" y="1962655"/>
          <a:ext cx="5771177" cy="425171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241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50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099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76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76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76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862">
                <a:tc>
                  <a:txBody>
                    <a:bodyPr/>
                    <a:lstStyle/>
                    <a:p>
                      <a:pPr marL="10160">
                        <a:lnSpc>
                          <a:spcPts val="1610"/>
                        </a:lnSpc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</a:t>
                      </a:r>
                      <a:r>
                        <a:rPr sz="140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безработным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гражданам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218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3843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217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384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43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749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Текущие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</a:t>
                      </a:r>
                      <a:r>
                        <a:rPr lang="ru-RU" sz="14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ремонты</a:t>
                      </a:r>
                      <a:r>
                        <a:rPr lang="ru-RU"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ru-RU" sz="14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сооружений</a:t>
                      </a:r>
                      <a:r>
                        <a:rPr lang="ru-RU" sz="14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областных</a:t>
                      </a:r>
                      <a:r>
                        <a:rPr lang="ru-RU" sz="14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</a:t>
                      </a:r>
                      <a:r>
                        <a:rPr lang="ru-RU"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719">
                <a:tc>
                  <a:txBody>
                    <a:bodyPr/>
                    <a:lstStyle/>
                    <a:p>
                      <a:pPr marL="1016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поддержка безработных граждан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3645820"/>
                  </a:ext>
                </a:extLst>
              </a:tr>
              <a:tr h="741167">
                <a:tc>
                  <a:txBody>
                    <a:bodyPr/>
                    <a:lstStyle/>
                    <a:p>
                      <a:pPr marL="1016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и сопровождение информационных систем в сфере занятости населения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3840263"/>
                  </a:ext>
                </a:extLst>
              </a:tr>
              <a:tr h="741167">
                <a:tc>
                  <a:txBody>
                    <a:bodyPr/>
                    <a:lstStyle/>
                    <a:p>
                      <a:pPr marL="1016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профессионального обучения и дополнительного профессионального образования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8034701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5B411F-2654-4C6C-A9A5-5619B35CE4D2}"/>
              </a:ext>
            </a:extLst>
          </p:cNvPr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A83D2438-DE92-421F-B130-1205DD1C4E78}"/>
              </a:ext>
            </a:extLst>
          </p:cNvPr>
          <p:cNvSpPr txBox="1"/>
          <p:nvPr/>
        </p:nvSpPr>
        <p:spPr>
          <a:xfrm>
            <a:off x="6267634" y="850814"/>
            <a:ext cx="5826457" cy="990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ts val="1019"/>
              </a:lnSpc>
            </a:pP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b="1" spc="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</a:t>
            </a:r>
            <a:r>
              <a:rPr lang="ru-RU"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200" b="1" spc="204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353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en-US" sz="1200" b="1" spc="-1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1019"/>
              </a:lnSpc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019"/>
              </a:lnSpc>
            </a:pPr>
            <a:r>
              <a:rPr sz="1000" b="1" dirty="0" err="1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10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000" b="1" spc="4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000" spc="4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4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</a:t>
            </a:r>
            <a:r>
              <a:rPr sz="1000" spc="4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sz="1000" spc="4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</a:t>
            </a:r>
            <a:r>
              <a:rPr sz="1000" spc="4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sz="1000" spc="40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sz="1000" spc="4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715" algn="just">
              <a:lnSpc>
                <a:spcPct val="100000"/>
              </a:lnSpc>
            </a:pP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000" spc="8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</a:t>
            </a:r>
            <a:r>
              <a:rPr sz="1000" spc="7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sz="1000" spc="6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sz="1000" spc="6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6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</a:t>
            </a:r>
            <a:r>
              <a:rPr sz="1000" spc="1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</a:t>
            </a:r>
            <a:r>
              <a:rPr sz="1000" spc="15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sz="1000" spc="15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000" spc="1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</a:t>
            </a:r>
            <a:r>
              <a:rPr sz="1000" spc="1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практику;</a:t>
            </a:r>
            <a:r>
              <a:rPr sz="1000" spc="15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000" spc="1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добровольческой</a:t>
            </a:r>
            <a:r>
              <a:rPr sz="1000" spc="1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(волонтерской) активности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молодежи</a:t>
            </a:r>
            <a:r>
              <a:rPr sz="10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r>
              <a:rPr sz="10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</a:t>
            </a:r>
            <a:r>
              <a:rPr sz="1000" spc="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7">
            <a:extLst>
              <a:ext uri="{FF2B5EF4-FFF2-40B4-BE49-F238E27FC236}">
                <a16:creationId xmlns:a16="http://schemas.microsoft.com/office/drawing/2014/main" id="{5E206378-FA68-47B6-818F-51FC38726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425011"/>
              </p:ext>
            </p:extLst>
          </p:nvPr>
        </p:nvGraphicFramePr>
        <p:xfrm>
          <a:off x="6259902" y="1975940"/>
          <a:ext cx="5848349" cy="425618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85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659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63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63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63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429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163">
                <a:tc>
                  <a:txBody>
                    <a:bodyPr/>
                    <a:lstStyle/>
                    <a:p>
                      <a:pPr marL="889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поддержки молодежи (программа «Регион для молодых», поддержка и развитие способностей и талантов у детей и молодежи)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609">
                <a:tc>
                  <a:txBody>
                    <a:bodyPr/>
                    <a:lstStyle/>
                    <a:p>
                      <a:pPr marL="889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Ремонт, реставрация и благоустройство воинских захоронений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0" marR="0" marT="118110" marB="0" anchor="ctr"/>
                </a:tc>
                <a:extLst>
                  <a:ext uri="{0D108BD9-81ED-4DB2-BD59-A6C34878D82A}">
                    <a16:rowId xmlns:a16="http://schemas.microsoft.com/office/drawing/2014/main" val="9956124"/>
                  </a:ext>
                </a:extLst>
              </a:tr>
              <a:tr h="512769">
                <a:tc>
                  <a:txBody>
                    <a:bodyPr/>
                    <a:lstStyle/>
                    <a:p>
                      <a:pPr marL="889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федеральной целевой программы «Увековечение погибших при защите Отечества»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16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16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16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5523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гражданского и патриотического воспитания 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extLst>
                  <a:ext uri="{0D108BD9-81ED-4DB2-BD59-A6C34878D82A}">
                    <a16:rowId xmlns:a16="http://schemas.microsoft.com/office/drawing/2014/main" val="1889545696"/>
                  </a:ext>
                </a:extLst>
              </a:tr>
              <a:tr h="517782"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популяризация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добровольчества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(волонтерства)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782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поискового движения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extLst>
                  <a:ext uri="{0D108BD9-81ED-4DB2-BD59-A6C34878D82A}">
                    <a16:rowId xmlns:a16="http://schemas.microsoft.com/office/drawing/2014/main" val="2538375755"/>
                  </a:ext>
                </a:extLst>
              </a:tr>
            </a:tbl>
          </a:graphicData>
        </a:graphic>
      </p:graphicFrame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ABC88A62-5D8C-4D07-8AE4-D772A7E5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28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 txBox="1"/>
          <p:nvPr/>
        </p:nvSpPr>
        <p:spPr>
          <a:xfrm>
            <a:off x="7369730" y="3820329"/>
            <a:ext cx="4614296" cy="1477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47" spc="12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</a:p>
          <a:p>
            <a:pPr algn="r"/>
            <a:r>
              <a:rPr lang="ru-RU" sz="1292" spc="12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документ является обобщенной и адаптированной для граждан версией проекта областного закона Смоленской области «Об исполнении областного бюджета за 2024 год».</a:t>
            </a:r>
          </a:p>
          <a:p>
            <a:pPr algn="r"/>
            <a:r>
              <a:rPr lang="ru-RU" sz="1292" spc="12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292" spc="12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материалов документа ссылка на Министерство финансов Смоленской области обязательна</a:t>
            </a:r>
            <a:r>
              <a:rPr lang="ru-RU" sz="1292" spc="12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292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347311" y="316255"/>
            <a:ext cx="3033368" cy="12954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45103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>
              <a:spcBef>
                <a:spcPts val="355"/>
              </a:spcBef>
            </a:pPr>
            <a:r>
              <a:rPr lang="ru-RU" sz="8122" b="1" dirty="0">
                <a:solidFill>
                  <a:srgbClr val="A8A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sz="8122" dirty="0">
              <a:solidFill>
                <a:srgbClr val="A8AE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2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CA9BE9-7D4E-4018-A80B-F57561440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72" y="203983"/>
            <a:ext cx="6134100" cy="5667375"/>
          </a:xfrm>
          <a:prstGeom prst="rect">
            <a:avLst/>
          </a:prstGeom>
          <a:effectLst>
            <a:outerShdw blurRad="50800" dist="38100" dir="18900000" sx="104000" sy="104000" algn="bl" rotWithShape="0">
              <a:prstClr val="black">
                <a:alpha val="1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CC08-B5C3-4BE1-8947-75EF4F51F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01" y="3429000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4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0736-FFB6-4089-B008-51F8FDAE9A72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39713" y="-1588"/>
            <a:ext cx="11952287" cy="668338"/>
          </a:xfrm>
        </p:spPr>
        <p:txBody>
          <a:bodyPr>
            <a:noAutofit/>
          </a:bodyPr>
          <a:lstStyle/>
          <a:p>
            <a:pPr algn="ctr" defTabSz="839876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Национальные проекты, 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9138" y="686593"/>
            <a:ext cx="9697077" cy="53348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1219140"/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F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ВСЕГО:</a:t>
            </a:r>
            <a:r>
              <a:rPr lang="ru-RU" sz="2700" dirty="0">
                <a:ln>
                  <a:solidFill>
                    <a:sysClr val="windowText" lastClr="000000"/>
                  </a:solidFill>
                </a:ln>
                <a:solidFill>
                  <a:srgbClr val="2F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14 743 </a:t>
            </a:r>
            <a:endParaRPr lang="ru-RU" sz="27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18167393"/>
              </p:ext>
            </p:extLst>
          </p:nvPr>
        </p:nvGraphicFramePr>
        <p:xfrm>
          <a:off x="10019891" y="1366367"/>
          <a:ext cx="2016224" cy="163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713291492"/>
              </p:ext>
            </p:extLst>
          </p:nvPr>
        </p:nvGraphicFramePr>
        <p:xfrm>
          <a:off x="7357951" y="1507568"/>
          <a:ext cx="2016224" cy="163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551901599"/>
              </p:ext>
            </p:extLst>
          </p:nvPr>
        </p:nvGraphicFramePr>
        <p:xfrm>
          <a:off x="1323672" y="4670731"/>
          <a:ext cx="2016224" cy="163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2E699CA-2402-4A44-843A-7E0BC4C918FD}"/>
              </a:ext>
            </a:extLst>
          </p:cNvPr>
          <p:cNvGrpSpPr/>
          <p:nvPr/>
        </p:nvGrpSpPr>
        <p:grpSpPr>
          <a:xfrm>
            <a:off x="808873" y="1251751"/>
            <a:ext cx="10052333" cy="4521025"/>
            <a:chOff x="675708" y="721635"/>
            <a:chExt cx="8214301" cy="3683458"/>
          </a:xfrm>
        </p:grpSpPr>
        <p:graphicFrame>
          <p:nvGraphicFramePr>
            <p:cNvPr id="36" name="Диаграмма 35"/>
            <p:cNvGraphicFramePr/>
            <p:nvPr>
              <p:extLst>
                <p:ext uri="{D42A27DB-BD31-4B8C-83A1-F6EECF244321}">
                  <p14:modId xmlns:p14="http://schemas.microsoft.com/office/powerpoint/2010/main" val="1581973407"/>
                </p:ext>
              </p:extLst>
            </p:nvPr>
          </p:nvGraphicFramePr>
          <p:xfrm>
            <a:off x="4175787" y="1424652"/>
            <a:ext cx="2016224" cy="16321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0930D11C-DBFF-4ACD-BDD2-3371FD53F3F2}"/>
                </a:ext>
              </a:extLst>
            </p:cNvPr>
            <p:cNvGrpSpPr/>
            <p:nvPr/>
          </p:nvGrpSpPr>
          <p:grpSpPr>
            <a:xfrm>
              <a:off x="675708" y="1517457"/>
              <a:ext cx="1497567" cy="1440000"/>
              <a:chOff x="1459566" y="3444896"/>
              <a:chExt cx="1497567" cy="1440000"/>
            </a:xfrm>
          </p:grpSpPr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817B30C9-D8C6-40CF-8494-7D6B2BC9E876}"/>
                  </a:ext>
                </a:extLst>
              </p:cNvPr>
              <p:cNvGrpSpPr/>
              <p:nvPr/>
            </p:nvGrpSpPr>
            <p:grpSpPr>
              <a:xfrm rot="2261607">
                <a:off x="1683573" y="3627096"/>
                <a:ext cx="1273560" cy="1045167"/>
                <a:chOff x="4699792" y="1102673"/>
                <a:chExt cx="1279105" cy="1045167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BC9A038-8D6C-4EE7-BA3E-35DCD645DF44}"/>
                    </a:ext>
                  </a:extLst>
                </p:cNvPr>
                <p:cNvSpPr txBox="1"/>
                <p:nvPr/>
              </p:nvSpPr>
              <p:spPr>
                <a:xfrm rot="19338393">
                  <a:off x="4754761" y="1508408"/>
                  <a:ext cx="1224136" cy="639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9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Жилье и городская среда</a:t>
                  </a:r>
                </a:p>
                <a:p>
                  <a:pPr algn="ctr"/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1 124 </a:t>
                  </a:r>
                </a:p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0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914 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 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210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ru-RU" sz="12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FCD16E43-9741-4A7A-882A-0806EA9B9C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9338393">
                  <a:off x="4699792" y="1102673"/>
                  <a:ext cx="596362" cy="608658"/>
                </a:xfrm>
                <a:prstGeom prst="rect">
                  <a:avLst/>
                </a:prstGeom>
              </p:spPr>
            </p:pic>
          </p:grpSp>
          <p:sp>
            <p:nvSpPr>
              <p:cNvPr id="69" name="Шестиугольник 68">
                <a:extLst>
                  <a:ext uri="{FF2B5EF4-FFF2-40B4-BE49-F238E27FC236}">
                    <a16:creationId xmlns:a16="http://schemas.microsoft.com/office/drawing/2014/main" id="{DF821C1B-1383-4A51-87C9-04A05C0EC168}"/>
                  </a:ext>
                </a:extLst>
              </p:cNvPr>
              <p:cNvSpPr/>
              <p:nvPr/>
            </p:nvSpPr>
            <p:spPr>
              <a:xfrm>
                <a:off x="1459566" y="3444896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DA918C82-CE25-4C2E-AD1E-F938D81AB1BD}"/>
                </a:ext>
              </a:extLst>
            </p:cNvPr>
            <p:cNvGrpSpPr/>
            <p:nvPr/>
          </p:nvGrpSpPr>
          <p:grpSpPr>
            <a:xfrm>
              <a:off x="5185326" y="1464120"/>
              <a:ext cx="1456319" cy="1440000"/>
              <a:chOff x="4272030" y="2184601"/>
              <a:chExt cx="1456319" cy="1440000"/>
            </a:xfrm>
          </p:grpSpPr>
          <p:grpSp>
            <p:nvGrpSpPr>
              <p:cNvPr id="73" name="Группа 72">
                <a:extLst>
                  <a:ext uri="{FF2B5EF4-FFF2-40B4-BE49-F238E27FC236}">
                    <a16:creationId xmlns:a16="http://schemas.microsoft.com/office/drawing/2014/main" id="{CE0DC249-8C05-42EF-A2A3-2B14BD8C9BC2}"/>
                  </a:ext>
                </a:extLst>
              </p:cNvPr>
              <p:cNvGrpSpPr/>
              <p:nvPr/>
            </p:nvGrpSpPr>
            <p:grpSpPr>
              <a:xfrm>
                <a:off x="4272030" y="2200830"/>
                <a:ext cx="1452703" cy="1210912"/>
                <a:chOff x="3526641" y="2047881"/>
                <a:chExt cx="1452703" cy="1210912"/>
              </a:xfrm>
            </p:grpSpPr>
            <p:pic>
              <p:nvPicPr>
                <p:cNvPr id="75" name="Рисунок 74" descr="Picture background">
                  <a:extLst>
                    <a:ext uri="{FF2B5EF4-FFF2-40B4-BE49-F238E27FC236}">
                      <a16:creationId xmlns:a16="http://schemas.microsoft.com/office/drawing/2014/main" id="{CDEDDAF7-25C5-42BF-83FC-9B160F3BB38E}"/>
                    </a:ext>
                  </a:extLst>
                </p:cNvPr>
                <p:cNvPicPr/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27" r="66136" b="5962"/>
                <a:stretch/>
              </p:blipFill>
              <p:spPr bwMode="auto">
                <a:xfrm>
                  <a:off x="3949980" y="2047881"/>
                  <a:ext cx="576000" cy="5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6" name="Прямоугольник 75">
                  <a:extLst>
                    <a:ext uri="{FF2B5EF4-FFF2-40B4-BE49-F238E27FC236}">
                      <a16:creationId xmlns:a16="http://schemas.microsoft.com/office/drawing/2014/main" id="{3E602AB2-552D-4E91-A50C-170987D2C95E}"/>
                    </a:ext>
                  </a:extLst>
                </p:cNvPr>
                <p:cNvSpPr/>
                <p:nvPr/>
              </p:nvSpPr>
              <p:spPr>
                <a:xfrm>
                  <a:off x="3526641" y="2506520"/>
                  <a:ext cx="1452703" cy="7522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9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Малое и среднее </a:t>
                  </a:r>
                </a:p>
                <a:p>
                  <a:pPr algn="ctr"/>
                  <a:r>
                    <a:rPr lang="ru-RU" sz="9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предпринимательство</a:t>
                  </a:r>
                </a:p>
                <a:p>
                  <a:pPr algn="ctr"/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212</a:t>
                  </a:r>
                </a:p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0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111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 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101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ru-RU" sz="12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Шестиугольник 73">
                <a:extLst>
                  <a:ext uri="{FF2B5EF4-FFF2-40B4-BE49-F238E27FC236}">
                    <a16:creationId xmlns:a16="http://schemas.microsoft.com/office/drawing/2014/main" id="{A1BF731F-95DF-43B4-9C50-C9F0688D1D3B}"/>
                  </a:ext>
                </a:extLst>
              </p:cNvPr>
              <p:cNvSpPr/>
              <p:nvPr/>
            </p:nvSpPr>
            <p:spPr>
              <a:xfrm>
                <a:off x="4288349" y="2184601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8DE03F4D-451B-466B-876A-EA5EEB001AF0}"/>
                </a:ext>
              </a:extLst>
            </p:cNvPr>
            <p:cNvGrpSpPr/>
            <p:nvPr/>
          </p:nvGrpSpPr>
          <p:grpSpPr>
            <a:xfrm>
              <a:off x="2951687" y="2965093"/>
              <a:ext cx="1440000" cy="1440000"/>
              <a:chOff x="5177999" y="1064299"/>
              <a:chExt cx="1440000" cy="1440000"/>
            </a:xfrm>
          </p:grpSpPr>
          <p:grpSp>
            <p:nvGrpSpPr>
              <p:cNvPr id="78" name="Группа 77">
                <a:extLst>
                  <a:ext uri="{FF2B5EF4-FFF2-40B4-BE49-F238E27FC236}">
                    <a16:creationId xmlns:a16="http://schemas.microsoft.com/office/drawing/2014/main" id="{326E2785-DACD-4415-AE44-5BE9DA759E49}"/>
                  </a:ext>
                </a:extLst>
              </p:cNvPr>
              <p:cNvGrpSpPr/>
              <p:nvPr/>
            </p:nvGrpSpPr>
            <p:grpSpPr>
              <a:xfrm>
                <a:off x="5218969" y="1074808"/>
                <a:ext cx="1399030" cy="1273474"/>
                <a:chOff x="1826618" y="3046850"/>
                <a:chExt cx="1546229" cy="1468836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77543C2A-68FA-4465-932F-A659744DD30C}"/>
                    </a:ext>
                  </a:extLst>
                </p:cNvPr>
                <p:cNvSpPr txBox="1"/>
                <p:nvPr/>
              </p:nvSpPr>
              <p:spPr>
                <a:xfrm>
                  <a:off x="1826618" y="3619086"/>
                  <a:ext cx="1546229" cy="896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Производительность труда</a:t>
                  </a:r>
                  <a:r>
                    <a:rPr lang="en-US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endParaRPr lang="ru-RU" sz="10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26</a:t>
                  </a:r>
                </a:p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0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 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en-US" sz="12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81" name="Рисунок 80">
                  <a:extLst>
                    <a:ext uri="{FF2B5EF4-FFF2-40B4-BE49-F238E27FC236}">
                      <a16:creationId xmlns:a16="http://schemas.microsoft.com/office/drawing/2014/main" id="{9B65F28C-E562-415C-B189-6C6B3BAEDD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08648" y="3046850"/>
                  <a:ext cx="582170" cy="582169"/>
                </a:xfrm>
                <a:prstGeom prst="rect">
                  <a:avLst/>
                </a:prstGeom>
              </p:spPr>
            </p:pic>
          </p:grpSp>
          <p:sp>
            <p:nvSpPr>
              <p:cNvPr id="79" name="Шестиугольник 78">
                <a:extLst>
                  <a:ext uri="{FF2B5EF4-FFF2-40B4-BE49-F238E27FC236}">
                    <a16:creationId xmlns:a16="http://schemas.microsoft.com/office/drawing/2014/main" id="{6FF82C40-4DF5-4ABA-8E2F-D721CD587274}"/>
                  </a:ext>
                </a:extLst>
              </p:cNvPr>
              <p:cNvSpPr/>
              <p:nvPr/>
            </p:nvSpPr>
            <p:spPr>
              <a:xfrm>
                <a:off x="5177999" y="1064299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D849714E-AF52-4139-B338-E98118262E3C}"/>
                </a:ext>
              </a:extLst>
            </p:cNvPr>
            <p:cNvGrpSpPr/>
            <p:nvPr/>
          </p:nvGrpSpPr>
          <p:grpSpPr>
            <a:xfrm>
              <a:off x="4077191" y="2219809"/>
              <a:ext cx="1440000" cy="1440000"/>
              <a:chOff x="4189997" y="3395005"/>
              <a:chExt cx="1440000" cy="1440000"/>
            </a:xfrm>
          </p:grpSpPr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DAC14777-50DA-4A02-8DF9-FD2D6DB2638C}"/>
                  </a:ext>
                </a:extLst>
              </p:cNvPr>
              <p:cNvGrpSpPr/>
              <p:nvPr/>
            </p:nvGrpSpPr>
            <p:grpSpPr>
              <a:xfrm rot="19637306">
                <a:off x="4506971" y="3467809"/>
                <a:ext cx="819382" cy="978180"/>
                <a:chOff x="304634" y="2408936"/>
                <a:chExt cx="831714" cy="975636"/>
              </a:xfrm>
            </p:grpSpPr>
            <p:pic>
              <p:nvPicPr>
                <p:cNvPr id="85" name="Рисунок 84">
                  <a:extLst>
                    <a:ext uri="{FF2B5EF4-FFF2-40B4-BE49-F238E27FC236}">
                      <a16:creationId xmlns:a16="http://schemas.microsoft.com/office/drawing/2014/main" id="{36708AB6-594B-41A4-84DD-125667E37E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962694">
                  <a:off x="559107" y="2408936"/>
                  <a:ext cx="577241" cy="540000"/>
                </a:xfrm>
                <a:prstGeom prst="rect">
                  <a:avLst/>
                </a:prstGeom>
              </p:spPr>
            </p:pic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2FE68B3D-AD7A-4561-AD4C-56609B94E54F}"/>
                    </a:ext>
                  </a:extLst>
                </p:cNvPr>
                <p:cNvSpPr/>
                <p:nvPr/>
              </p:nvSpPr>
              <p:spPr>
                <a:xfrm rot="1962694">
                  <a:off x="304634" y="2884361"/>
                  <a:ext cx="618536" cy="5002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Экология</a:t>
                  </a:r>
                </a:p>
                <a:p>
                  <a:pPr algn="ctr"/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78</a:t>
                  </a:r>
                </a:p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0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74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 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p:grpSp>
          <p:sp>
            <p:nvSpPr>
              <p:cNvPr id="84" name="Шестиугольник 83">
                <a:extLst>
                  <a:ext uri="{FF2B5EF4-FFF2-40B4-BE49-F238E27FC236}">
                    <a16:creationId xmlns:a16="http://schemas.microsoft.com/office/drawing/2014/main" id="{E27FA46F-0156-49DB-96FF-E2230FAF71A1}"/>
                  </a:ext>
                </a:extLst>
              </p:cNvPr>
              <p:cNvSpPr/>
              <p:nvPr/>
            </p:nvSpPr>
            <p:spPr>
              <a:xfrm>
                <a:off x="4189997" y="3395005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29786ACC-1292-411C-82F6-F693AAE5158F}"/>
                </a:ext>
              </a:extLst>
            </p:cNvPr>
            <p:cNvGrpSpPr/>
            <p:nvPr/>
          </p:nvGrpSpPr>
          <p:grpSpPr>
            <a:xfrm>
              <a:off x="5203959" y="2963131"/>
              <a:ext cx="1440000" cy="1440000"/>
              <a:chOff x="7405213" y="2006859"/>
              <a:chExt cx="1440000" cy="1440000"/>
            </a:xfrm>
          </p:grpSpPr>
          <p:grpSp>
            <p:nvGrpSpPr>
              <p:cNvPr id="88" name="Группа 87">
                <a:extLst>
                  <a:ext uri="{FF2B5EF4-FFF2-40B4-BE49-F238E27FC236}">
                    <a16:creationId xmlns:a16="http://schemas.microsoft.com/office/drawing/2014/main" id="{A30B62A8-096B-4DFE-A356-C0E38952F200}"/>
                  </a:ext>
                </a:extLst>
              </p:cNvPr>
              <p:cNvGrpSpPr/>
              <p:nvPr/>
            </p:nvGrpSpPr>
            <p:grpSpPr>
              <a:xfrm>
                <a:off x="7510314" y="2032417"/>
                <a:ext cx="1234870" cy="1238524"/>
                <a:chOff x="2622895" y="914544"/>
                <a:chExt cx="1234870" cy="1238524"/>
              </a:xfrm>
            </p:grpSpPr>
            <p:pic>
              <p:nvPicPr>
                <p:cNvPr id="90" name="Рисунок 89">
                  <a:extLst>
                    <a:ext uri="{FF2B5EF4-FFF2-40B4-BE49-F238E27FC236}">
                      <a16:creationId xmlns:a16="http://schemas.microsoft.com/office/drawing/2014/main" id="{61F5E628-EFE9-4B44-AE70-DF1AC8C314CD}"/>
                    </a:ext>
                  </a:extLst>
                </p:cNvPr>
                <p:cNvPicPr/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738" r="2894"/>
                <a:stretch/>
              </p:blipFill>
              <p:spPr bwMode="auto">
                <a:xfrm>
                  <a:off x="2888044" y="914544"/>
                  <a:ext cx="699168" cy="5922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1" name="Прямоугольник 90">
                  <a:extLst>
                    <a:ext uri="{FF2B5EF4-FFF2-40B4-BE49-F238E27FC236}">
                      <a16:creationId xmlns:a16="http://schemas.microsoft.com/office/drawing/2014/main" id="{7C5FBAAF-BD4F-4522-84B8-260F93BCB48D}"/>
                    </a:ext>
                  </a:extLst>
                </p:cNvPr>
                <p:cNvSpPr/>
                <p:nvPr/>
              </p:nvSpPr>
              <p:spPr>
                <a:xfrm>
                  <a:off x="2622895" y="1445931"/>
                  <a:ext cx="1234870" cy="70713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ru-RU" sz="9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Беспилотные </a:t>
                  </a:r>
                  <a:br>
                    <a:rPr lang="ru-RU" sz="9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ru-RU" sz="9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авиационные системы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2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2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  <a:r>
                    <a:rPr lang="ru-RU" sz="12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>
                    <a:lnSpc>
                      <a:spcPct val="90000"/>
                    </a:lnSpc>
                  </a:pPr>
                  <a:endParaRPr lang="ru-RU" sz="12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9" name="Шестиугольник 88">
                <a:extLst>
                  <a:ext uri="{FF2B5EF4-FFF2-40B4-BE49-F238E27FC236}">
                    <a16:creationId xmlns:a16="http://schemas.microsoft.com/office/drawing/2014/main" id="{306E98F7-05C9-4D3C-92BD-5FDA6BB71828}"/>
                  </a:ext>
                </a:extLst>
              </p:cNvPr>
              <p:cNvSpPr/>
              <p:nvPr/>
            </p:nvSpPr>
            <p:spPr>
              <a:xfrm>
                <a:off x="7405213" y="2006859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E8084D90-2674-43B2-815D-4F4253CF5EB3}"/>
                </a:ext>
              </a:extLst>
            </p:cNvPr>
            <p:cNvGrpSpPr/>
            <p:nvPr/>
          </p:nvGrpSpPr>
          <p:grpSpPr>
            <a:xfrm>
              <a:off x="6320795" y="727521"/>
              <a:ext cx="1440000" cy="1440000"/>
              <a:chOff x="2588079" y="2884319"/>
              <a:chExt cx="1440000" cy="1440000"/>
            </a:xfrm>
          </p:grpSpPr>
          <p:grpSp>
            <p:nvGrpSpPr>
              <p:cNvPr id="93" name="Группа 92">
                <a:extLst>
                  <a:ext uri="{FF2B5EF4-FFF2-40B4-BE49-F238E27FC236}">
                    <a16:creationId xmlns:a16="http://schemas.microsoft.com/office/drawing/2014/main" id="{9EA78E1B-5FCA-46A5-99F6-BD8B09E6E041}"/>
                  </a:ext>
                </a:extLst>
              </p:cNvPr>
              <p:cNvGrpSpPr/>
              <p:nvPr/>
            </p:nvGrpSpPr>
            <p:grpSpPr>
              <a:xfrm rot="161903">
                <a:off x="2739836" y="2899536"/>
                <a:ext cx="1097708" cy="1234775"/>
                <a:chOff x="6082492" y="3337372"/>
                <a:chExt cx="1097708" cy="1234775"/>
              </a:xfrm>
            </p:grpSpPr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5E113980-3219-4392-8D4A-73F91FAD307D}"/>
                    </a:ext>
                  </a:extLst>
                </p:cNvPr>
                <p:cNvSpPr txBox="1"/>
                <p:nvPr/>
              </p:nvSpPr>
              <p:spPr>
                <a:xfrm rot="21438097">
                  <a:off x="6082492" y="3920177"/>
                  <a:ext cx="1097708" cy="6519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Образование</a:t>
                  </a:r>
                </a:p>
                <a:p>
                  <a:pPr algn="ctr"/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1 807</a:t>
                  </a:r>
                </a:p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0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738 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 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1 069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ru-RU" sz="12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96" name="Рисунок 95">
                  <a:extLst>
                    <a:ext uri="{FF2B5EF4-FFF2-40B4-BE49-F238E27FC236}">
                      <a16:creationId xmlns:a16="http://schemas.microsoft.com/office/drawing/2014/main" id="{4795ECB6-53C3-4042-AD2D-6AAEC765D1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21438097">
                  <a:off x="6300192" y="3337372"/>
                  <a:ext cx="652642" cy="626272"/>
                </a:xfrm>
                <a:prstGeom prst="rect">
                  <a:avLst/>
                </a:prstGeom>
              </p:spPr>
            </p:pic>
          </p:grpSp>
          <p:sp>
            <p:nvSpPr>
              <p:cNvPr id="94" name="Шестиугольник 93">
                <a:extLst>
                  <a:ext uri="{FF2B5EF4-FFF2-40B4-BE49-F238E27FC236}">
                    <a16:creationId xmlns:a16="http://schemas.microsoft.com/office/drawing/2014/main" id="{DC80C2B4-AAE0-4DD0-8552-4C66BD536D33}"/>
                  </a:ext>
                </a:extLst>
              </p:cNvPr>
              <p:cNvSpPr/>
              <p:nvPr/>
            </p:nvSpPr>
            <p:spPr>
              <a:xfrm>
                <a:off x="2588079" y="2884319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4D76FC07-F13C-485E-ADD3-AC77837979E7}"/>
                </a:ext>
              </a:extLst>
            </p:cNvPr>
            <p:cNvGrpSpPr/>
            <p:nvPr/>
          </p:nvGrpSpPr>
          <p:grpSpPr>
            <a:xfrm>
              <a:off x="7450009" y="1476680"/>
              <a:ext cx="1440000" cy="1440000"/>
              <a:chOff x="5824788" y="2193485"/>
              <a:chExt cx="1440000" cy="1440000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42C88177-B94C-4CB9-85C1-68C50BD2FB36}"/>
                  </a:ext>
                </a:extLst>
              </p:cNvPr>
              <p:cNvPicPr/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0" t="22378" r="4176" b="1"/>
              <a:stretch/>
            </p:blipFill>
            <p:spPr bwMode="auto">
              <a:xfrm>
                <a:off x="6219144" y="2217809"/>
                <a:ext cx="648000" cy="6264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9" name="Прямоугольник 98">
                <a:extLst>
                  <a:ext uri="{FF2B5EF4-FFF2-40B4-BE49-F238E27FC236}">
                    <a16:creationId xmlns:a16="http://schemas.microsoft.com/office/drawing/2014/main" id="{9AD8383E-916B-47DC-9A99-7C875B7B94F5}"/>
                  </a:ext>
                </a:extLst>
              </p:cNvPr>
              <p:cNvSpPr/>
              <p:nvPr/>
            </p:nvSpPr>
            <p:spPr>
              <a:xfrm>
                <a:off x="6085223" y="2771473"/>
                <a:ext cx="1040322" cy="601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9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Туризм и индустрия </a:t>
                </a:r>
                <a:br>
                  <a:rPr lang="ru-RU" sz="9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9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гостеприимства</a:t>
                </a:r>
              </a:p>
              <a:p>
                <a:pPr algn="ctr"/>
                <a:r>
                  <a:rPr lang="ru-RU" sz="14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130</a:t>
                </a:r>
              </a:p>
              <a:p>
                <a:pPr algn="ctr"/>
                <a:r>
                  <a:rPr lang="ru-RU" sz="10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10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126 </a:t>
                </a:r>
                <a:r>
                  <a:rPr lang="ru-RU" sz="10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ru-RU" sz="1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10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00" name="Шестиугольник 99">
                <a:extLst>
                  <a:ext uri="{FF2B5EF4-FFF2-40B4-BE49-F238E27FC236}">
                    <a16:creationId xmlns:a16="http://schemas.microsoft.com/office/drawing/2014/main" id="{87282638-5DFA-49A0-B568-636DDAEA8B68}"/>
                  </a:ext>
                </a:extLst>
              </p:cNvPr>
              <p:cNvSpPr/>
              <p:nvPr/>
            </p:nvSpPr>
            <p:spPr>
              <a:xfrm>
                <a:off x="5824788" y="2193485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D21F8FE7-589A-4A9D-BD7D-A93390CC2A0E}"/>
                </a:ext>
              </a:extLst>
            </p:cNvPr>
            <p:cNvGrpSpPr/>
            <p:nvPr/>
          </p:nvGrpSpPr>
          <p:grpSpPr>
            <a:xfrm>
              <a:off x="4068815" y="721635"/>
              <a:ext cx="1515392" cy="1440000"/>
              <a:chOff x="2628075" y="2647485"/>
              <a:chExt cx="1515392" cy="1440000"/>
            </a:xfrm>
          </p:grpSpPr>
          <p:grpSp>
            <p:nvGrpSpPr>
              <p:cNvPr id="102" name="Группа 101">
                <a:extLst>
                  <a:ext uri="{FF2B5EF4-FFF2-40B4-BE49-F238E27FC236}">
                    <a16:creationId xmlns:a16="http://schemas.microsoft.com/office/drawing/2014/main" id="{1486FEBA-E23B-4D11-BAA2-37971C53F86C}"/>
                  </a:ext>
                </a:extLst>
              </p:cNvPr>
              <p:cNvGrpSpPr/>
              <p:nvPr/>
            </p:nvGrpSpPr>
            <p:grpSpPr>
              <a:xfrm rot="2210770">
                <a:off x="2793571" y="2827375"/>
                <a:ext cx="1349896" cy="1026091"/>
                <a:chOff x="2472559" y="952764"/>
                <a:chExt cx="1349896" cy="1026091"/>
              </a:xfrm>
            </p:grpSpPr>
            <p:pic>
              <p:nvPicPr>
                <p:cNvPr id="104" name="Рисунок 103">
                  <a:extLst>
                    <a:ext uri="{FF2B5EF4-FFF2-40B4-BE49-F238E27FC236}">
                      <a16:creationId xmlns:a16="http://schemas.microsoft.com/office/drawing/2014/main" id="{B8F14484-7CCE-4D70-8EED-350DC74A95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rot="19389230">
                  <a:off x="2511768" y="952764"/>
                  <a:ext cx="582704" cy="570690"/>
                </a:xfrm>
                <a:prstGeom prst="rect">
                  <a:avLst/>
                </a:prstGeom>
              </p:spPr>
            </p:pic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6C359790-BCD8-475B-9EA7-1A8896EBFA77}"/>
                    </a:ext>
                  </a:extLst>
                </p:cNvPr>
                <p:cNvSpPr txBox="1"/>
                <p:nvPr/>
              </p:nvSpPr>
              <p:spPr>
                <a:xfrm rot="19389230">
                  <a:off x="2472559" y="1326885"/>
                  <a:ext cx="1349896" cy="6519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Здравоохранение</a:t>
                  </a:r>
                </a:p>
                <a:p>
                  <a:pPr algn="ctr"/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2 504</a:t>
                  </a:r>
                </a:p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0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1 664 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 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840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ru-RU" sz="12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3" name="Шестиугольник 102">
                <a:extLst>
                  <a:ext uri="{FF2B5EF4-FFF2-40B4-BE49-F238E27FC236}">
                    <a16:creationId xmlns:a16="http://schemas.microsoft.com/office/drawing/2014/main" id="{36CE6D8E-E074-4282-8A42-6E5BB4D44679}"/>
                  </a:ext>
                </a:extLst>
              </p:cNvPr>
              <p:cNvSpPr/>
              <p:nvPr/>
            </p:nvSpPr>
            <p:spPr>
              <a:xfrm>
                <a:off x="2628075" y="2647485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848E7680-71B6-4A3B-866E-F5BAB85F4DEF}"/>
                </a:ext>
              </a:extLst>
            </p:cNvPr>
            <p:cNvGrpSpPr/>
            <p:nvPr/>
          </p:nvGrpSpPr>
          <p:grpSpPr>
            <a:xfrm>
              <a:off x="2948471" y="1470722"/>
              <a:ext cx="1440000" cy="1440000"/>
              <a:chOff x="731394" y="3647946"/>
              <a:chExt cx="1440000" cy="1440000"/>
            </a:xfrm>
          </p:grpSpPr>
          <p:grpSp>
            <p:nvGrpSpPr>
              <p:cNvPr id="107" name="Группа 106">
                <a:extLst>
                  <a:ext uri="{FF2B5EF4-FFF2-40B4-BE49-F238E27FC236}">
                    <a16:creationId xmlns:a16="http://schemas.microsoft.com/office/drawing/2014/main" id="{FAC0A43E-6670-4A93-92BF-2EB5CA46BA0D}"/>
                  </a:ext>
                </a:extLst>
              </p:cNvPr>
              <p:cNvGrpSpPr/>
              <p:nvPr/>
            </p:nvGrpSpPr>
            <p:grpSpPr>
              <a:xfrm>
                <a:off x="1082655" y="3671817"/>
                <a:ext cx="739046" cy="1032190"/>
                <a:chOff x="2604513" y="2422020"/>
                <a:chExt cx="739046" cy="1032190"/>
              </a:xfrm>
            </p:grpSpPr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663B94CD-E8E9-441A-A801-86394C4553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62753" y="2422020"/>
                  <a:ext cx="561230" cy="527890"/>
                </a:xfrm>
                <a:prstGeom prst="rect">
                  <a:avLst/>
                </a:prstGeom>
              </p:spPr>
            </p:pic>
            <p:sp>
              <p:nvSpPr>
                <p:cNvPr id="110" name="Прямоугольник 109">
                  <a:extLst>
                    <a:ext uri="{FF2B5EF4-FFF2-40B4-BE49-F238E27FC236}">
                      <a16:creationId xmlns:a16="http://schemas.microsoft.com/office/drawing/2014/main" id="{0E5625B4-3AD9-4299-87A5-826C015B30B5}"/>
                    </a:ext>
                  </a:extLst>
                </p:cNvPr>
                <p:cNvSpPr/>
                <p:nvPr/>
              </p:nvSpPr>
              <p:spPr>
                <a:xfrm>
                  <a:off x="2604513" y="2952695"/>
                  <a:ext cx="739046" cy="5015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Демография</a:t>
                  </a:r>
                </a:p>
                <a:p>
                  <a:pPr algn="ctr"/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286</a:t>
                  </a:r>
                </a:p>
                <a:p>
                  <a:pPr algn="ctr"/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0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229 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57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p:grpSp>
          <p:sp>
            <p:nvSpPr>
              <p:cNvPr id="108" name="Шестиугольник 107">
                <a:extLst>
                  <a:ext uri="{FF2B5EF4-FFF2-40B4-BE49-F238E27FC236}">
                    <a16:creationId xmlns:a16="http://schemas.microsoft.com/office/drawing/2014/main" id="{418150B2-DABC-4667-A738-9FB3F790D301}"/>
                  </a:ext>
                </a:extLst>
              </p:cNvPr>
              <p:cNvSpPr/>
              <p:nvPr/>
            </p:nvSpPr>
            <p:spPr>
              <a:xfrm>
                <a:off x="731394" y="3647946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ACB5DACA-231F-417A-B568-7020E52B9966}"/>
                </a:ext>
              </a:extLst>
            </p:cNvPr>
            <p:cNvGrpSpPr/>
            <p:nvPr/>
          </p:nvGrpSpPr>
          <p:grpSpPr>
            <a:xfrm>
              <a:off x="1817456" y="2232780"/>
              <a:ext cx="1440000" cy="1440000"/>
              <a:chOff x="4432009" y="1675760"/>
              <a:chExt cx="1440000" cy="1440000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8BAB962-FD7D-4D2C-8339-71EE8ADE1C68}"/>
                  </a:ext>
                </a:extLst>
              </p:cNvPr>
              <p:cNvSpPr txBox="1"/>
              <p:nvPr/>
            </p:nvSpPr>
            <p:spPr>
              <a:xfrm>
                <a:off x="4592295" y="2207831"/>
                <a:ext cx="1101600" cy="65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Культура</a:t>
                </a:r>
              </a:p>
              <a:p>
                <a:pPr algn="ctr"/>
                <a:r>
                  <a:rPr lang="ru-RU" sz="14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</a:t>
                </a:r>
              </a:p>
              <a:p>
                <a:pPr algn="ctr"/>
                <a:r>
                  <a:rPr lang="ru-RU" sz="10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10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77</a:t>
                </a:r>
                <a:r>
                  <a:rPr lang="ru-RU" sz="1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0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ru-RU" sz="1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ru-RU" sz="10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endParaRPr lang="ru-RU" sz="1200" b="1" dirty="0">
                  <a:solidFill>
                    <a:srgbClr val="3949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3" name="Рисунок 112">
                <a:extLst>
                  <a:ext uri="{FF2B5EF4-FFF2-40B4-BE49-F238E27FC236}">
                    <a16:creationId xmlns:a16="http://schemas.microsoft.com/office/drawing/2014/main" id="{5CFBB6EE-B9F9-4680-BF28-066E11EBE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9713" y="1699519"/>
                <a:ext cx="611253" cy="581966"/>
              </a:xfrm>
              <a:prstGeom prst="rect">
                <a:avLst/>
              </a:prstGeom>
            </p:spPr>
          </p:pic>
          <p:sp>
            <p:nvSpPr>
              <p:cNvPr id="114" name="Шестиугольник 113">
                <a:extLst>
                  <a:ext uri="{FF2B5EF4-FFF2-40B4-BE49-F238E27FC236}">
                    <a16:creationId xmlns:a16="http://schemas.microsoft.com/office/drawing/2014/main" id="{D228B382-A5A6-44CC-9008-2E54DA5E0E03}"/>
                  </a:ext>
                </a:extLst>
              </p:cNvPr>
              <p:cNvSpPr/>
              <p:nvPr/>
            </p:nvSpPr>
            <p:spPr>
              <a:xfrm>
                <a:off x="4432009" y="1675760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22B1504D-66E0-49FB-A4D2-C5A1CC40F6BB}"/>
                </a:ext>
              </a:extLst>
            </p:cNvPr>
            <p:cNvGrpSpPr/>
            <p:nvPr/>
          </p:nvGrpSpPr>
          <p:grpSpPr>
            <a:xfrm>
              <a:off x="1801298" y="741824"/>
              <a:ext cx="1440000" cy="1449642"/>
              <a:chOff x="843091" y="1555003"/>
              <a:chExt cx="1440000" cy="1449642"/>
            </a:xfrm>
          </p:grpSpPr>
          <p:grpSp>
            <p:nvGrpSpPr>
              <p:cNvPr id="116" name="Группа 115">
                <a:extLst>
                  <a:ext uri="{FF2B5EF4-FFF2-40B4-BE49-F238E27FC236}">
                    <a16:creationId xmlns:a16="http://schemas.microsoft.com/office/drawing/2014/main" id="{96297B8D-DE8B-4913-A2AD-57391B723834}"/>
                  </a:ext>
                </a:extLst>
              </p:cNvPr>
              <p:cNvGrpSpPr/>
              <p:nvPr/>
            </p:nvGrpSpPr>
            <p:grpSpPr>
              <a:xfrm>
                <a:off x="941217" y="1555003"/>
                <a:ext cx="1215682" cy="1089889"/>
                <a:chOff x="111327" y="808304"/>
                <a:chExt cx="1256738" cy="1089889"/>
              </a:xfrm>
            </p:grpSpPr>
            <p:pic>
              <p:nvPicPr>
                <p:cNvPr id="118" name="Рисунок 117" descr="Picture background">
                  <a:extLst>
                    <a:ext uri="{FF2B5EF4-FFF2-40B4-BE49-F238E27FC236}">
                      <a16:creationId xmlns:a16="http://schemas.microsoft.com/office/drawing/2014/main" id="{E9D21C46-C2AF-45E6-9300-C8D747B0E713}"/>
                    </a:ext>
                  </a:extLst>
                </p:cNvPr>
                <p:cNvPicPr/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8193" b="69542"/>
                <a:stretch/>
              </p:blipFill>
              <p:spPr bwMode="auto">
                <a:xfrm>
                  <a:off x="495190" y="808304"/>
                  <a:ext cx="506211" cy="480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19" name="Прямоугольник 118">
                  <a:extLst>
                    <a:ext uri="{FF2B5EF4-FFF2-40B4-BE49-F238E27FC236}">
                      <a16:creationId xmlns:a16="http://schemas.microsoft.com/office/drawing/2014/main" id="{4EE76A70-561D-4206-85BC-930A852BB305}"/>
                    </a:ext>
                  </a:extLst>
                </p:cNvPr>
                <p:cNvSpPr/>
                <p:nvPr/>
              </p:nvSpPr>
              <p:spPr>
                <a:xfrm>
                  <a:off x="111327" y="1247477"/>
                  <a:ext cx="1256738" cy="6507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ru-RU" sz="9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Безопасные и качественные автомобильные дороги</a:t>
                  </a:r>
                  <a:endParaRPr lang="ru-RU" sz="14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8 441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0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3 850 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 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4 591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p:grpSp>
          <p:sp>
            <p:nvSpPr>
              <p:cNvPr id="117" name="Шестиугольник 116">
                <a:extLst>
                  <a:ext uri="{FF2B5EF4-FFF2-40B4-BE49-F238E27FC236}">
                    <a16:creationId xmlns:a16="http://schemas.microsoft.com/office/drawing/2014/main" id="{7471A769-B7A1-4D41-A959-71214E11A07E}"/>
                  </a:ext>
                </a:extLst>
              </p:cNvPr>
              <p:cNvSpPr/>
              <p:nvPr/>
            </p:nvSpPr>
            <p:spPr>
              <a:xfrm>
                <a:off x="843091" y="1564645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0" name="Группа 119">
              <a:extLst>
                <a:ext uri="{FF2B5EF4-FFF2-40B4-BE49-F238E27FC236}">
                  <a16:creationId xmlns:a16="http://schemas.microsoft.com/office/drawing/2014/main" id="{E839E27B-F3DF-4519-A182-1B2AB6524AE4}"/>
                </a:ext>
              </a:extLst>
            </p:cNvPr>
            <p:cNvGrpSpPr/>
            <p:nvPr/>
          </p:nvGrpSpPr>
          <p:grpSpPr>
            <a:xfrm>
              <a:off x="6322978" y="2218762"/>
              <a:ext cx="1440000" cy="1440000"/>
              <a:chOff x="5634597" y="2823944"/>
              <a:chExt cx="1440000" cy="1440000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C29BD77-A7D9-42A8-A9F0-B64B21132DC2}"/>
                  </a:ext>
                </a:extLst>
              </p:cNvPr>
              <p:cNvGrpSpPr/>
              <p:nvPr/>
            </p:nvGrpSpPr>
            <p:grpSpPr>
              <a:xfrm>
                <a:off x="5801403" y="2844264"/>
                <a:ext cx="1096344" cy="1062866"/>
                <a:chOff x="4611574" y="3673620"/>
                <a:chExt cx="1096344" cy="1044729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5AF1D71C-9651-4316-968A-8D5749574374}"/>
                    </a:ext>
                  </a:extLst>
                </p:cNvPr>
                <p:cNvSpPr txBox="1"/>
                <p:nvPr/>
              </p:nvSpPr>
              <p:spPr>
                <a:xfrm>
                  <a:off x="4611574" y="4156377"/>
                  <a:ext cx="1096344" cy="561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Цифровая экономика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43</a:t>
                  </a:r>
                  <a:r>
                    <a:rPr lang="en-US" sz="14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ru-RU" sz="1400" b="1" dirty="0">
                    <a:solidFill>
                      <a:srgbClr val="39495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ru-RU" sz="1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43</a:t>
                  </a:r>
                  <a:r>
                    <a:rPr lang="ru-RU" sz="1000" b="1" dirty="0">
                      <a:solidFill>
                        <a:srgbClr val="39495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pic>
              <p:nvPicPr>
                <p:cNvPr id="124" name="Рисунок 123">
                  <a:extLst>
                    <a:ext uri="{FF2B5EF4-FFF2-40B4-BE49-F238E27FC236}">
                      <a16:creationId xmlns:a16="http://schemas.microsoft.com/office/drawing/2014/main" id="{77FDB1AF-F784-45FD-8A21-775455FF9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17266" y="3673620"/>
                  <a:ext cx="484959" cy="459962"/>
                </a:xfrm>
                <a:prstGeom prst="rect">
                  <a:avLst/>
                </a:prstGeom>
              </p:spPr>
            </p:pic>
          </p:grpSp>
          <p:sp>
            <p:nvSpPr>
              <p:cNvPr id="122" name="Шестиугольник 121">
                <a:extLst>
                  <a:ext uri="{FF2B5EF4-FFF2-40B4-BE49-F238E27FC236}">
                    <a16:creationId xmlns:a16="http://schemas.microsoft.com/office/drawing/2014/main" id="{BCC1BDBB-6847-46C4-A6A7-8578EC8EBDF0}"/>
                  </a:ext>
                </a:extLst>
              </p:cNvPr>
              <p:cNvSpPr/>
              <p:nvPr/>
            </p:nvSpPr>
            <p:spPr>
              <a:xfrm>
                <a:off x="5634597" y="2823944"/>
                <a:ext cx="1440000" cy="144000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125" name="Диаграмма 124">
            <a:extLst>
              <a:ext uri="{FF2B5EF4-FFF2-40B4-BE49-F238E27FC236}">
                <a16:creationId xmlns:a16="http://schemas.microsoft.com/office/drawing/2014/main" id="{B6738D1A-A1E4-420D-B543-5AE812ACCB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4084408"/>
              </p:ext>
            </p:extLst>
          </p:nvPr>
        </p:nvGraphicFramePr>
        <p:xfrm>
          <a:off x="2951229" y="6012263"/>
          <a:ext cx="6096000" cy="230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  <p:extLst>
      <p:ext uri="{BB962C8B-B14F-4D97-AF65-F5344CB8AC3E}">
        <p14:creationId xmlns:p14="http://schemas.microsoft.com/office/powerpoint/2010/main" val="343193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27B6EB-BDB2-49FB-9A92-A18984E5D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8021"/>
            <a:ext cx="2312350" cy="172135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0736-FFB6-4089-B008-51F8FDAE9A7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9713" y="142875"/>
            <a:ext cx="11952287" cy="574675"/>
          </a:xfrm>
        </p:spPr>
        <p:txBody>
          <a:bodyPr>
            <a:normAutofit fontScale="90000"/>
          </a:bodyPr>
          <a:lstStyle/>
          <a:p>
            <a:pPr algn="ctr" defTabSz="839876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Меры социальной поддержки, млн. руб.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147199230"/>
              </p:ext>
            </p:extLst>
          </p:nvPr>
        </p:nvGraphicFramePr>
        <p:xfrm>
          <a:off x="4624288" y="780189"/>
          <a:ext cx="7424373" cy="238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673698"/>
              </p:ext>
            </p:extLst>
          </p:nvPr>
        </p:nvGraphicFramePr>
        <p:xfrm>
          <a:off x="2032000" y="936577"/>
          <a:ext cx="4693925" cy="220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9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>
                          <a:solidFill>
                            <a:srgbClr val="3A584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2100" b="1" baseline="0" dirty="0">
                          <a:solidFill>
                            <a:srgbClr val="3A584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федерального бюджета</a:t>
                      </a:r>
                      <a:endParaRPr lang="ru-RU" sz="2100" b="1" dirty="0">
                        <a:solidFill>
                          <a:srgbClr val="3A584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288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9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168">
                <a:tc>
                  <a:txBody>
                    <a:bodyPr/>
                    <a:lstStyle/>
                    <a:p>
                      <a:pPr algn="r"/>
                      <a:endParaRPr lang="ru-RU" sz="2100" b="1" dirty="0">
                        <a:solidFill>
                          <a:srgbClr val="5A8C3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>
                          <a:solidFill>
                            <a:srgbClr val="4E5D3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областного бюджета</a:t>
                      </a:r>
                    </a:p>
                  </a:txBody>
                  <a:tcPr marL="121920" marR="288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44F24278-584A-4424-89E4-D74BAFC908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3039028"/>
              </p:ext>
            </p:extLst>
          </p:nvPr>
        </p:nvGraphicFramePr>
        <p:xfrm>
          <a:off x="6135458" y="3275860"/>
          <a:ext cx="6056541" cy="269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Таблица 4">
            <a:extLst>
              <a:ext uri="{FF2B5EF4-FFF2-40B4-BE49-F238E27FC236}">
                <a16:creationId xmlns:a16="http://schemas.microsoft.com/office/drawing/2014/main" id="{3A7869DF-2EC3-4515-8B9B-4AE264AE8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982054"/>
              </p:ext>
            </p:extLst>
          </p:nvPr>
        </p:nvGraphicFramePr>
        <p:xfrm>
          <a:off x="-690500" y="3422261"/>
          <a:ext cx="6929144" cy="25194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29144">
                  <a:extLst>
                    <a:ext uri="{9D8B030D-6E8A-4147-A177-3AD203B41FA5}">
                      <a16:colId xmlns:a16="http://schemas.microsoft.com/office/drawing/2014/main" val="3227156049"/>
                    </a:ext>
                  </a:extLst>
                </a:gridCol>
              </a:tblGrid>
              <a:tr h="417400"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4086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1600" kern="1200" dirty="0">
                          <a:solidFill>
                            <a:srgbClr val="40867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600" dirty="0">
                          <a:solidFill>
                            <a:srgbClr val="4086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спечение населения лекарствами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232924"/>
                  </a:ext>
                </a:extLst>
              </a:tr>
              <a:tr h="417400"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rgbClr val="3366A3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Выплаты семьям с детьми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099685"/>
                  </a:ext>
                </a:extLst>
              </a:tr>
              <a:tr h="417400"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rgbClr val="468F79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Выплаты участникам СВО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346124"/>
                  </a:ext>
                </a:extLst>
              </a:tr>
              <a:tr h="417400"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rgbClr val="7AB755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Выплаты ветеранам труда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26000"/>
                  </a:ext>
                </a:extLst>
              </a:tr>
              <a:tr h="308762"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rgbClr val="4A8EF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Оплата жилищно-коммунальных услуг гражданам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599624"/>
                  </a:ext>
                </a:extLst>
              </a:tr>
              <a:tr h="514603"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Выплаты молодым специалистам и студентам-</a:t>
                      </a:r>
                      <a:r>
                        <a:rPr lang="ru-RU" sz="1600" kern="12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целевикам</a:t>
                      </a:r>
                      <a:endParaRPr lang="ru-RU" sz="1600" kern="12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67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916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" y="112091"/>
            <a:ext cx="121920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инвестиции в объекты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 строительства за 2024 год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824C4-B015-4AE8-AF91-0FEE60C20A77}"/>
              </a:ext>
            </a:extLst>
          </p:cNvPr>
          <p:cNvSpPr txBox="1"/>
          <p:nvPr/>
        </p:nvSpPr>
        <p:spPr>
          <a:xfrm>
            <a:off x="2874690" y="917476"/>
            <a:ext cx="6336704" cy="54483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n>
                  <a:solidFill>
                    <a:srgbClr val="0B233B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2 804 </a:t>
            </a:r>
            <a:r>
              <a:rPr lang="ru-RU" sz="2600" dirty="0">
                <a:ln>
                  <a:solidFill>
                    <a:srgbClr val="0B233B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из них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AC44376-57CB-4CAF-9CF9-95C81D9433BC}"/>
              </a:ext>
            </a:extLst>
          </p:cNvPr>
          <p:cNvGrpSpPr/>
          <p:nvPr/>
        </p:nvGrpSpPr>
        <p:grpSpPr>
          <a:xfrm>
            <a:off x="806252" y="1735856"/>
            <a:ext cx="4348575" cy="3695250"/>
            <a:chOff x="311216" y="680918"/>
            <a:chExt cx="3171498" cy="3516085"/>
          </a:xfrm>
        </p:grpSpPr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3DBACE6E-B92A-43E2-8395-CA9A4BA9438F}"/>
                </a:ext>
              </a:extLst>
            </p:cNvPr>
            <p:cNvSpPr/>
            <p:nvPr/>
          </p:nvSpPr>
          <p:spPr>
            <a:xfrm>
              <a:off x="635251" y="3657003"/>
              <a:ext cx="2847463" cy="540000"/>
            </a:xfrm>
            <a:custGeom>
              <a:avLst/>
              <a:gdLst>
                <a:gd name="connsiteX0" fmla="*/ 0 w 2564181"/>
                <a:gd name="connsiteY0" fmla="*/ 0 h 714837"/>
                <a:gd name="connsiteX1" fmla="*/ 2445039 w 2564181"/>
                <a:gd name="connsiteY1" fmla="*/ 0 h 714837"/>
                <a:gd name="connsiteX2" fmla="*/ 2564181 w 2564181"/>
                <a:gd name="connsiteY2" fmla="*/ 119142 h 714837"/>
                <a:gd name="connsiteX3" fmla="*/ 2564181 w 2564181"/>
                <a:gd name="connsiteY3" fmla="*/ 714837 h 714837"/>
                <a:gd name="connsiteX4" fmla="*/ 2564181 w 2564181"/>
                <a:gd name="connsiteY4" fmla="*/ 714837 h 714837"/>
                <a:gd name="connsiteX5" fmla="*/ 119142 w 2564181"/>
                <a:gd name="connsiteY5" fmla="*/ 714837 h 714837"/>
                <a:gd name="connsiteX6" fmla="*/ 0 w 2564181"/>
                <a:gd name="connsiteY6" fmla="*/ 595695 h 714837"/>
                <a:gd name="connsiteX7" fmla="*/ 0 w 2564181"/>
                <a:gd name="connsiteY7" fmla="*/ 0 h 71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4181" h="714837">
                  <a:moveTo>
                    <a:pt x="0" y="0"/>
                  </a:moveTo>
                  <a:lnTo>
                    <a:pt x="2445039" y="0"/>
                  </a:lnTo>
                  <a:lnTo>
                    <a:pt x="2564181" y="119142"/>
                  </a:lnTo>
                  <a:lnTo>
                    <a:pt x="2564181" y="714837"/>
                  </a:lnTo>
                  <a:lnTo>
                    <a:pt x="2564181" y="714837"/>
                  </a:lnTo>
                  <a:lnTo>
                    <a:pt x="119142" y="714837"/>
                  </a:lnTo>
                  <a:lnTo>
                    <a:pt x="0" y="595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EFCD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269" tIns="113792" rIns="113792" bIns="113792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поликлиника № 6</a:t>
              </a:r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87C07607-8777-4B0A-8360-6D0D1AFBF808}"/>
                </a:ext>
              </a:extLst>
            </p:cNvPr>
            <p:cNvSpPr/>
            <p:nvPr/>
          </p:nvSpPr>
          <p:spPr>
            <a:xfrm>
              <a:off x="624722" y="3075806"/>
              <a:ext cx="2847463" cy="576000"/>
            </a:xfrm>
            <a:custGeom>
              <a:avLst/>
              <a:gdLst>
                <a:gd name="connsiteX0" fmla="*/ 0 w 2564181"/>
                <a:gd name="connsiteY0" fmla="*/ 0 h 714837"/>
                <a:gd name="connsiteX1" fmla="*/ 2445039 w 2564181"/>
                <a:gd name="connsiteY1" fmla="*/ 0 h 714837"/>
                <a:gd name="connsiteX2" fmla="*/ 2564181 w 2564181"/>
                <a:gd name="connsiteY2" fmla="*/ 119142 h 714837"/>
                <a:gd name="connsiteX3" fmla="*/ 2564181 w 2564181"/>
                <a:gd name="connsiteY3" fmla="*/ 714837 h 714837"/>
                <a:gd name="connsiteX4" fmla="*/ 2564181 w 2564181"/>
                <a:gd name="connsiteY4" fmla="*/ 714837 h 714837"/>
                <a:gd name="connsiteX5" fmla="*/ 119142 w 2564181"/>
                <a:gd name="connsiteY5" fmla="*/ 714837 h 714837"/>
                <a:gd name="connsiteX6" fmla="*/ 0 w 2564181"/>
                <a:gd name="connsiteY6" fmla="*/ 595695 h 714837"/>
                <a:gd name="connsiteX7" fmla="*/ 0 w 2564181"/>
                <a:gd name="connsiteY7" fmla="*/ 0 h 71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4181" h="714837">
                  <a:moveTo>
                    <a:pt x="0" y="0"/>
                  </a:moveTo>
                  <a:lnTo>
                    <a:pt x="2445039" y="0"/>
                  </a:lnTo>
                  <a:lnTo>
                    <a:pt x="2564181" y="119142"/>
                  </a:lnTo>
                  <a:lnTo>
                    <a:pt x="2564181" y="714837"/>
                  </a:lnTo>
                  <a:lnTo>
                    <a:pt x="2564181" y="714837"/>
                  </a:lnTo>
                  <a:lnTo>
                    <a:pt x="119142" y="714837"/>
                  </a:lnTo>
                  <a:lnTo>
                    <a:pt x="0" y="595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1A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269" tIns="113792" rIns="113792" bIns="113792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онкологический диспансер</a:t>
              </a: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55E0370F-0110-4D21-A054-FBEC54DA04BC}"/>
                </a:ext>
              </a:extLst>
            </p:cNvPr>
            <p:cNvSpPr/>
            <p:nvPr/>
          </p:nvSpPr>
          <p:spPr>
            <a:xfrm>
              <a:off x="618643" y="2584041"/>
              <a:ext cx="2847463" cy="540000"/>
            </a:xfrm>
            <a:custGeom>
              <a:avLst/>
              <a:gdLst>
                <a:gd name="connsiteX0" fmla="*/ 0 w 2564181"/>
                <a:gd name="connsiteY0" fmla="*/ 0 h 714837"/>
                <a:gd name="connsiteX1" fmla="*/ 2445039 w 2564181"/>
                <a:gd name="connsiteY1" fmla="*/ 0 h 714837"/>
                <a:gd name="connsiteX2" fmla="*/ 2564181 w 2564181"/>
                <a:gd name="connsiteY2" fmla="*/ 119142 h 714837"/>
                <a:gd name="connsiteX3" fmla="*/ 2564181 w 2564181"/>
                <a:gd name="connsiteY3" fmla="*/ 714837 h 714837"/>
                <a:gd name="connsiteX4" fmla="*/ 2564181 w 2564181"/>
                <a:gd name="connsiteY4" fmla="*/ 714837 h 714837"/>
                <a:gd name="connsiteX5" fmla="*/ 119142 w 2564181"/>
                <a:gd name="connsiteY5" fmla="*/ 714837 h 714837"/>
                <a:gd name="connsiteX6" fmla="*/ 0 w 2564181"/>
                <a:gd name="connsiteY6" fmla="*/ 595695 h 714837"/>
                <a:gd name="connsiteX7" fmla="*/ 0 w 2564181"/>
                <a:gd name="connsiteY7" fmla="*/ 0 h 71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4181" h="714837">
                  <a:moveTo>
                    <a:pt x="0" y="0"/>
                  </a:moveTo>
                  <a:lnTo>
                    <a:pt x="2445039" y="0"/>
                  </a:lnTo>
                  <a:lnTo>
                    <a:pt x="2564181" y="119142"/>
                  </a:lnTo>
                  <a:lnTo>
                    <a:pt x="2564181" y="714837"/>
                  </a:lnTo>
                  <a:lnTo>
                    <a:pt x="2564181" y="714837"/>
                  </a:lnTo>
                  <a:lnTo>
                    <a:pt x="119142" y="714837"/>
                  </a:lnTo>
                  <a:lnTo>
                    <a:pt x="0" y="595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EFCD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269" tIns="113792" rIns="113792" bIns="113792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поликлиника в </a:t>
              </a:r>
              <a:r>
                <a:rPr lang="ru-RU" sz="1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мкр</a:t>
              </a: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Королевка</a:t>
              </a: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93D33854-3857-4B88-93E0-A3B512E66CE0}"/>
                </a:ext>
              </a:extLst>
            </p:cNvPr>
            <p:cNvSpPr/>
            <p:nvPr/>
          </p:nvSpPr>
          <p:spPr>
            <a:xfrm>
              <a:off x="613865" y="2070216"/>
              <a:ext cx="2847463" cy="540000"/>
            </a:xfrm>
            <a:custGeom>
              <a:avLst/>
              <a:gdLst>
                <a:gd name="connsiteX0" fmla="*/ 0 w 2564181"/>
                <a:gd name="connsiteY0" fmla="*/ 0 h 714837"/>
                <a:gd name="connsiteX1" fmla="*/ 2445039 w 2564181"/>
                <a:gd name="connsiteY1" fmla="*/ 0 h 714837"/>
                <a:gd name="connsiteX2" fmla="*/ 2564181 w 2564181"/>
                <a:gd name="connsiteY2" fmla="*/ 119142 h 714837"/>
                <a:gd name="connsiteX3" fmla="*/ 2564181 w 2564181"/>
                <a:gd name="connsiteY3" fmla="*/ 714837 h 714837"/>
                <a:gd name="connsiteX4" fmla="*/ 2564181 w 2564181"/>
                <a:gd name="connsiteY4" fmla="*/ 714837 h 714837"/>
                <a:gd name="connsiteX5" fmla="*/ 119142 w 2564181"/>
                <a:gd name="connsiteY5" fmla="*/ 714837 h 714837"/>
                <a:gd name="connsiteX6" fmla="*/ 0 w 2564181"/>
                <a:gd name="connsiteY6" fmla="*/ 595695 h 714837"/>
                <a:gd name="connsiteX7" fmla="*/ 0 w 2564181"/>
                <a:gd name="connsiteY7" fmla="*/ 0 h 71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4181" h="714837">
                  <a:moveTo>
                    <a:pt x="0" y="0"/>
                  </a:moveTo>
                  <a:lnTo>
                    <a:pt x="2445039" y="0"/>
                  </a:lnTo>
                  <a:lnTo>
                    <a:pt x="2564181" y="119142"/>
                  </a:lnTo>
                  <a:lnTo>
                    <a:pt x="2564181" y="714837"/>
                  </a:lnTo>
                  <a:lnTo>
                    <a:pt x="2564181" y="714837"/>
                  </a:lnTo>
                  <a:lnTo>
                    <a:pt x="119142" y="714837"/>
                  </a:lnTo>
                  <a:lnTo>
                    <a:pt x="0" y="595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1A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269" tIns="113792" rIns="113792" bIns="113792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областная детская клиническая больница </a:t>
              </a: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C06752D3-4F17-48A3-A474-B9957BDA8437}"/>
                </a:ext>
              </a:extLst>
            </p:cNvPr>
            <p:cNvSpPr/>
            <p:nvPr/>
          </p:nvSpPr>
          <p:spPr>
            <a:xfrm>
              <a:off x="613866" y="1400099"/>
              <a:ext cx="2863114" cy="677527"/>
            </a:xfrm>
            <a:custGeom>
              <a:avLst/>
              <a:gdLst>
                <a:gd name="connsiteX0" fmla="*/ 112923 w 2564181"/>
                <a:gd name="connsiteY0" fmla="*/ 0 h 677527"/>
                <a:gd name="connsiteX1" fmla="*/ 2451258 w 2564181"/>
                <a:gd name="connsiteY1" fmla="*/ 0 h 677527"/>
                <a:gd name="connsiteX2" fmla="*/ 2564181 w 2564181"/>
                <a:gd name="connsiteY2" fmla="*/ 112923 h 677527"/>
                <a:gd name="connsiteX3" fmla="*/ 2564181 w 2564181"/>
                <a:gd name="connsiteY3" fmla="*/ 677527 h 677527"/>
                <a:gd name="connsiteX4" fmla="*/ 2564181 w 2564181"/>
                <a:gd name="connsiteY4" fmla="*/ 677527 h 677527"/>
                <a:gd name="connsiteX5" fmla="*/ 0 w 2564181"/>
                <a:gd name="connsiteY5" fmla="*/ 677527 h 677527"/>
                <a:gd name="connsiteX6" fmla="*/ 0 w 2564181"/>
                <a:gd name="connsiteY6" fmla="*/ 677527 h 677527"/>
                <a:gd name="connsiteX7" fmla="*/ 0 w 2564181"/>
                <a:gd name="connsiteY7" fmla="*/ 112923 h 677527"/>
                <a:gd name="connsiteX8" fmla="*/ 112923 w 2564181"/>
                <a:gd name="connsiteY8" fmla="*/ 0 h 67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181" h="677527">
                  <a:moveTo>
                    <a:pt x="112923" y="0"/>
                  </a:moveTo>
                  <a:lnTo>
                    <a:pt x="2451258" y="0"/>
                  </a:lnTo>
                  <a:lnTo>
                    <a:pt x="2564181" y="112923"/>
                  </a:lnTo>
                  <a:lnTo>
                    <a:pt x="2564181" y="677527"/>
                  </a:lnTo>
                  <a:lnTo>
                    <a:pt x="2564181" y="677527"/>
                  </a:lnTo>
                  <a:lnTo>
                    <a:pt x="0" y="677527"/>
                  </a:lnTo>
                  <a:lnTo>
                    <a:pt x="0" y="677527"/>
                  </a:lnTo>
                  <a:lnTo>
                    <a:pt x="0" y="112923"/>
                  </a:lnTo>
                  <a:lnTo>
                    <a:pt x="112923" y="0"/>
                  </a:lnTo>
                  <a:close/>
                </a:path>
              </a:pathLst>
            </a:custGeom>
            <a:solidFill>
              <a:srgbClr val="4C844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6731" tIns="184478" rIns="184478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sz="1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Объекты здравоохранения</a:t>
              </a: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9E4B6ABB-3C9B-4E79-BDA2-C970797F058F}"/>
                </a:ext>
              </a:extLst>
            </p:cNvPr>
            <p:cNvSpPr/>
            <p:nvPr/>
          </p:nvSpPr>
          <p:spPr>
            <a:xfrm>
              <a:off x="311216" y="680918"/>
              <a:ext cx="1050219" cy="1027636"/>
            </a:xfrm>
            <a:custGeom>
              <a:avLst/>
              <a:gdLst>
                <a:gd name="connsiteX0" fmla="*/ 0 w 1093589"/>
                <a:gd name="connsiteY0" fmla="*/ 484683 h 969365"/>
                <a:gd name="connsiteX1" fmla="*/ 546795 w 1093589"/>
                <a:gd name="connsiteY1" fmla="*/ 0 h 969365"/>
                <a:gd name="connsiteX2" fmla="*/ 1093590 w 1093589"/>
                <a:gd name="connsiteY2" fmla="*/ 484683 h 969365"/>
                <a:gd name="connsiteX3" fmla="*/ 546795 w 1093589"/>
                <a:gd name="connsiteY3" fmla="*/ 969366 h 969365"/>
                <a:gd name="connsiteX4" fmla="*/ 0 w 1093589"/>
                <a:gd name="connsiteY4" fmla="*/ 484683 h 96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589" h="969365">
                  <a:moveTo>
                    <a:pt x="0" y="484683"/>
                  </a:moveTo>
                  <a:cubicBezTo>
                    <a:pt x="0" y="217000"/>
                    <a:pt x="244808" y="0"/>
                    <a:pt x="546795" y="0"/>
                  </a:cubicBezTo>
                  <a:cubicBezTo>
                    <a:pt x="848782" y="0"/>
                    <a:pt x="1093590" y="217000"/>
                    <a:pt x="1093590" y="484683"/>
                  </a:cubicBezTo>
                  <a:cubicBezTo>
                    <a:pt x="1093590" y="752366"/>
                    <a:pt x="848782" y="969366"/>
                    <a:pt x="546795" y="969366"/>
                  </a:cubicBezTo>
                  <a:cubicBezTo>
                    <a:pt x="244808" y="969366"/>
                    <a:pt x="0" y="752366"/>
                    <a:pt x="0" y="484683"/>
                  </a:cubicBezTo>
                  <a:close/>
                </a:path>
              </a:pathLst>
            </a:custGeom>
            <a:solidFill>
              <a:srgbClr val="6CA62C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52" tIns="141960" rIns="160152" bIns="1419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1 651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AE032F6-A7A0-4951-869B-2DBC2FD83DAC}"/>
              </a:ext>
            </a:extLst>
          </p:cNvPr>
          <p:cNvGrpSpPr/>
          <p:nvPr/>
        </p:nvGrpSpPr>
        <p:grpSpPr>
          <a:xfrm>
            <a:off x="6532239" y="1760239"/>
            <a:ext cx="4320000" cy="3466650"/>
            <a:chOff x="3552594" y="1037381"/>
            <a:chExt cx="3004307" cy="319659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FDC4921D-ADB6-4D38-A278-A3EF7814A234}"/>
                </a:ext>
              </a:extLst>
            </p:cNvPr>
            <p:cNvSpPr/>
            <p:nvPr/>
          </p:nvSpPr>
          <p:spPr>
            <a:xfrm>
              <a:off x="3763262" y="2415858"/>
              <a:ext cx="2771909" cy="663910"/>
            </a:xfrm>
            <a:custGeom>
              <a:avLst/>
              <a:gdLst>
                <a:gd name="connsiteX0" fmla="*/ 0 w 2679529"/>
                <a:gd name="connsiteY0" fmla="*/ 0 h 967978"/>
                <a:gd name="connsiteX1" fmla="*/ 2518196 w 2679529"/>
                <a:gd name="connsiteY1" fmla="*/ 0 h 967978"/>
                <a:gd name="connsiteX2" fmla="*/ 2679529 w 2679529"/>
                <a:gd name="connsiteY2" fmla="*/ 161333 h 967978"/>
                <a:gd name="connsiteX3" fmla="*/ 2679529 w 2679529"/>
                <a:gd name="connsiteY3" fmla="*/ 967978 h 967978"/>
                <a:gd name="connsiteX4" fmla="*/ 2679529 w 2679529"/>
                <a:gd name="connsiteY4" fmla="*/ 967978 h 967978"/>
                <a:gd name="connsiteX5" fmla="*/ 161333 w 2679529"/>
                <a:gd name="connsiteY5" fmla="*/ 967978 h 967978"/>
                <a:gd name="connsiteX6" fmla="*/ 0 w 2679529"/>
                <a:gd name="connsiteY6" fmla="*/ 806645 h 967978"/>
                <a:gd name="connsiteX7" fmla="*/ 0 w 2679529"/>
                <a:gd name="connsiteY7" fmla="*/ 0 h 96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529" h="967978">
                  <a:moveTo>
                    <a:pt x="0" y="0"/>
                  </a:moveTo>
                  <a:lnTo>
                    <a:pt x="2518196" y="0"/>
                  </a:lnTo>
                  <a:lnTo>
                    <a:pt x="2679529" y="161333"/>
                  </a:lnTo>
                  <a:lnTo>
                    <a:pt x="2679529" y="967978"/>
                  </a:lnTo>
                  <a:lnTo>
                    <a:pt x="2679529" y="967978"/>
                  </a:lnTo>
                  <a:lnTo>
                    <a:pt x="161333" y="967978"/>
                  </a:lnTo>
                  <a:lnTo>
                    <a:pt x="0" y="806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C7CE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9391" tIns="194458" rIns="194458" bIns="194458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детские сады: мкр. Краснинское шоссе г.Смоленска, </a:t>
              </a:r>
              <a:r>
                <a:rPr lang="ru-RU" sz="1400" kern="12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п.Миловидово</a:t>
              </a:r>
              <a:r>
                <a:rPr lang="ru-RU" sz="1400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37397557-172A-483E-A784-A2899A5749DD}"/>
                </a:ext>
              </a:extLst>
            </p:cNvPr>
            <p:cNvSpPr/>
            <p:nvPr/>
          </p:nvSpPr>
          <p:spPr>
            <a:xfrm>
              <a:off x="3770403" y="1758779"/>
              <a:ext cx="2786498" cy="676800"/>
            </a:xfrm>
            <a:custGeom>
              <a:avLst/>
              <a:gdLst>
                <a:gd name="connsiteX0" fmla="*/ 102785 w 2679529"/>
                <a:gd name="connsiteY0" fmla="*/ 0 h 616698"/>
                <a:gd name="connsiteX1" fmla="*/ 2576744 w 2679529"/>
                <a:gd name="connsiteY1" fmla="*/ 0 h 616698"/>
                <a:gd name="connsiteX2" fmla="*/ 2679529 w 2679529"/>
                <a:gd name="connsiteY2" fmla="*/ 102785 h 616698"/>
                <a:gd name="connsiteX3" fmla="*/ 2679529 w 2679529"/>
                <a:gd name="connsiteY3" fmla="*/ 616698 h 616698"/>
                <a:gd name="connsiteX4" fmla="*/ 2679529 w 2679529"/>
                <a:gd name="connsiteY4" fmla="*/ 616698 h 616698"/>
                <a:gd name="connsiteX5" fmla="*/ 0 w 2679529"/>
                <a:gd name="connsiteY5" fmla="*/ 616698 h 616698"/>
                <a:gd name="connsiteX6" fmla="*/ 0 w 2679529"/>
                <a:gd name="connsiteY6" fmla="*/ 616698 h 616698"/>
                <a:gd name="connsiteX7" fmla="*/ 0 w 2679529"/>
                <a:gd name="connsiteY7" fmla="*/ 102785 h 616698"/>
                <a:gd name="connsiteX8" fmla="*/ 102785 w 2679529"/>
                <a:gd name="connsiteY8" fmla="*/ 0 h 61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529" h="616698">
                  <a:moveTo>
                    <a:pt x="102785" y="0"/>
                  </a:moveTo>
                  <a:lnTo>
                    <a:pt x="2576744" y="0"/>
                  </a:lnTo>
                  <a:lnTo>
                    <a:pt x="2679529" y="102785"/>
                  </a:lnTo>
                  <a:lnTo>
                    <a:pt x="2679529" y="616698"/>
                  </a:lnTo>
                  <a:lnTo>
                    <a:pt x="2679529" y="616698"/>
                  </a:lnTo>
                  <a:lnTo>
                    <a:pt x="0" y="616698"/>
                  </a:lnTo>
                  <a:lnTo>
                    <a:pt x="0" y="616698"/>
                  </a:lnTo>
                  <a:lnTo>
                    <a:pt x="0" y="102785"/>
                  </a:lnTo>
                  <a:lnTo>
                    <a:pt x="102785" y="0"/>
                  </a:lnTo>
                  <a:close/>
                </a:path>
              </a:pathLst>
            </a:custGeom>
            <a:solidFill>
              <a:srgbClr val="35656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8725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sz="1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Объекты образования</a:t>
              </a: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BAB77533-F51D-483B-B786-487EAC4640E8}"/>
                </a:ext>
              </a:extLst>
            </p:cNvPr>
            <p:cNvSpPr/>
            <p:nvPr/>
          </p:nvSpPr>
          <p:spPr>
            <a:xfrm>
              <a:off x="3552594" y="1037381"/>
              <a:ext cx="1001436" cy="995865"/>
            </a:xfrm>
            <a:custGeom>
              <a:avLst/>
              <a:gdLst>
                <a:gd name="connsiteX0" fmla="*/ 0 w 1093589"/>
                <a:gd name="connsiteY0" fmla="*/ 484683 h 969365"/>
                <a:gd name="connsiteX1" fmla="*/ 546795 w 1093589"/>
                <a:gd name="connsiteY1" fmla="*/ 0 h 969365"/>
                <a:gd name="connsiteX2" fmla="*/ 1093590 w 1093589"/>
                <a:gd name="connsiteY2" fmla="*/ 484683 h 969365"/>
                <a:gd name="connsiteX3" fmla="*/ 546795 w 1093589"/>
                <a:gd name="connsiteY3" fmla="*/ 969366 h 969365"/>
                <a:gd name="connsiteX4" fmla="*/ 0 w 1093589"/>
                <a:gd name="connsiteY4" fmla="*/ 484683 h 96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589" h="969365">
                  <a:moveTo>
                    <a:pt x="0" y="484683"/>
                  </a:moveTo>
                  <a:cubicBezTo>
                    <a:pt x="0" y="217000"/>
                    <a:pt x="244808" y="0"/>
                    <a:pt x="546795" y="0"/>
                  </a:cubicBezTo>
                  <a:cubicBezTo>
                    <a:pt x="848782" y="0"/>
                    <a:pt x="1093590" y="217000"/>
                    <a:pt x="1093590" y="484683"/>
                  </a:cubicBezTo>
                  <a:cubicBezTo>
                    <a:pt x="1093590" y="752366"/>
                    <a:pt x="848782" y="969366"/>
                    <a:pt x="546795" y="969366"/>
                  </a:cubicBezTo>
                  <a:cubicBezTo>
                    <a:pt x="244808" y="969366"/>
                    <a:pt x="0" y="752366"/>
                    <a:pt x="0" y="484683"/>
                  </a:cubicBezTo>
                  <a:close/>
                </a:path>
              </a:pathLst>
            </a:custGeom>
            <a:solidFill>
              <a:srgbClr val="2C829A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52" tIns="141960" rIns="160152" bIns="1419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1 119</a:t>
              </a: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7D1E4A6-9693-49F8-AA2A-F2C45A3767A3}"/>
                </a:ext>
              </a:extLst>
            </p:cNvPr>
            <p:cNvSpPr/>
            <p:nvPr/>
          </p:nvSpPr>
          <p:spPr>
            <a:xfrm>
              <a:off x="3763925" y="3060408"/>
              <a:ext cx="2771909" cy="576000"/>
            </a:xfrm>
            <a:custGeom>
              <a:avLst/>
              <a:gdLst>
                <a:gd name="connsiteX0" fmla="*/ 0 w 2679529"/>
                <a:gd name="connsiteY0" fmla="*/ 0 h 616698"/>
                <a:gd name="connsiteX1" fmla="*/ 2576744 w 2679529"/>
                <a:gd name="connsiteY1" fmla="*/ 0 h 616698"/>
                <a:gd name="connsiteX2" fmla="*/ 2679529 w 2679529"/>
                <a:gd name="connsiteY2" fmla="*/ 102785 h 616698"/>
                <a:gd name="connsiteX3" fmla="*/ 2679529 w 2679529"/>
                <a:gd name="connsiteY3" fmla="*/ 616698 h 616698"/>
                <a:gd name="connsiteX4" fmla="*/ 2679529 w 2679529"/>
                <a:gd name="connsiteY4" fmla="*/ 616698 h 616698"/>
                <a:gd name="connsiteX5" fmla="*/ 102785 w 2679529"/>
                <a:gd name="connsiteY5" fmla="*/ 616698 h 616698"/>
                <a:gd name="connsiteX6" fmla="*/ 0 w 2679529"/>
                <a:gd name="connsiteY6" fmla="*/ 513913 h 616698"/>
                <a:gd name="connsiteX7" fmla="*/ 0 w 2679529"/>
                <a:gd name="connsiteY7" fmla="*/ 0 h 61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529" h="616698">
                  <a:moveTo>
                    <a:pt x="0" y="0"/>
                  </a:moveTo>
                  <a:lnTo>
                    <a:pt x="2576744" y="0"/>
                  </a:lnTo>
                  <a:lnTo>
                    <a:pt x="2679529" y="102785"/>
                  </a:lnTo>
                  <a:lnTo>
                    <a:pt x="2679529" y="616698"/>
                  </a:lnTo>
                  <a:lnTo>
                    <a:pt x="2679529" y="616698"/>
                  </a:lnTo>
                  <a:lnTo>
                    <a:pt x="102785" y="616698"/>
                  </a:lnTo>
                  <a:lnTo>
                    <a:pt x="0" y="513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BE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8725" tIns="113792" rIns="113792" bIns="113792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 «Орлёнок» </a:t>
              </a:r>
              <a:endParaRPr lang="ru-RU" sz="160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F2324595-29CD-4FDD-8C52-CFA8AD46FF96}"/>
                </a:ext>
              </a:extLst>
            </p:cNvPr>
            <p:cNvSpPr/>
            <p:nvPr/>
          </p:nvSpPr>
          <p:spPr>
            <a:xfrm>
              <a:off x="3773288" y="3621971"/>
              <a:ext cx="2771910" cy="612000"/>
            </a:xfrm>
            <a:custGeom>
              <a:avLst/>
              <a:gdLst>
                <a:gd name="connsiteX0" fmla="*/ 0 w 2679529"/>
                <a:gd name="connsiteY0" fmla="*/ 0 h 967978"/>
                <a:gd name="connsiteX1" fmla="*/ 2518196 w 2679529"/>
                <a:gd name="connsiteY1" fmla="*/ 0 h 967978"/>
                <a:gd name="connsiteX2" fmla="*/ 2679529 w 2679529"/>
                <a:gd name="connsiteY2" fmla="*/ 161333 h 967978"/>
                <a:gd name="connsiteX3" fmla="*/ 2679529 w 2679529"/>
                <a:gd name="connsiteY3" fmla="*/ 967978 h 967978"/>
                <a:gd name="connsiteX4" fmla="*/ 2679529 w 2679529"/>
                <a:gd name="connsiteY4" fmla="*/ 967978 h 967978"/>
                <a:gd name="connsiteX5" fmla="*/ 161333 w 2679529"/>
                <a:gd name="connsiteY5" fmla="*/ 967978 h 967978"/>
                <a:gd name="connsiteX6" fmla="*/ 0 w 2679529"/>
                <a:gd name="connsiteY6" fmla="*/ 806645 h 967978"/>
                <a:gd name="connsiteX7" fmla="*/ 0 w 2679529"/>
                <a:gd name="connsiteY7" fmla="*/ 0 h 96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529" h="967978">
                  <a:moveTo>
                    <a:pt x="0" y="0"/>
                  </a:moveTo>
                  <a:lnTo>
                    <a:pt x="2518196" y="0"/>
                  </a:lnTo>
                  <a:lnTo>
                    <a:pt x="2679529" y="161333"/>
                  </a:lnTo>
                  <a:lnTo>
                    <a:pt x="2679529" y="967978"/>
                  </a:lnTo>
                  <a:lnTo>
                    <a:pt x="2679529" y="967978"/>
                  </a:lnTo>
                  <a:lnTo>
                    <a:pt x="161333" y="967978"/>
                  </a:lnTo>
                  <a:lnTo>
                    <a:pt x="0" y="806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C7CE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9391" tIns="194458" rIns="194458" bIns="194458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школа в </a:t>
              </a:r>
              <a:r>
                <a:rPr lang="ru-RU" sz="1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мкр</a:t>
              </a: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Королевка </a:t>
              </a:r>
              <a:r>
                <a:rPr lang="ru-RU" sz="1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г.Смоленска</a:t>
              </a:r>
              <a:endParaRPr lang="ru-RU" sz="140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030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740701"/>
            <a:ext cx="2785240" cy="2779659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/>
        </p:nvGraphicFramePr>
        <p:xfrm>
          <a:off x="2351584" y="740702"/>
          <a:ext cx="7008779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-8528"/>
            <a:ext cx="11952651" cy="729731"/>
          </a:xfrm>
        </p:spPr>
        <p:txBody>
          <a:bodyPr/>
          <a:lstStyle/>
          <a:p>
            <a:r>
              <a:rPr lang="ru-RU" dirty="0"/>
              <a:t>Поддержка местных бюджетов, млн. руб.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3819" y="2180862"/>
            <a:ext cx="2052879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dirty="0">
                <a:ln>
                  <a:solidFill>
                    <a:srgbClr val="293737"/>
                  </a:solidFill>
                </a:ln>
                <a:solidFill>
                  <a:srgbClr val="5C797A"/>
                </a:solidFill>
                <a:latin typeface="Arial Black" panose="020B0A04020102020204" pitchFamily="34" charset="0"/>
              </a:rPr>
              <a:t>29 912</a:t>
            </a:r>
            <a:endParaRPr lang="en-US" sz="2133" dirty="0">
              <a:ln>
                <a:solidFill>
                  <a:srgbClr val="293737"/>
                </a:solidFill>
              </a:ln>
              <a:solidFill>
                <a:srgbClr val="5C797A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133" b="1" i="1" dirty="0">
                <a:ln>
                  <a:solidFill>
                    <a:srgbClr val="293737"/>
                  </a:solidFill>
                </a:ln>
                <a:solidFill>
                  <a:srgbClr val="5C797A"/>
                </a:solidFill>
              </a:rPr>
              <a:t>(+ 6 296 млн. рублей</a:t>
            </a:r>
            <a:r>
              <a:rPr lang="ru-RU" sz="2133" i="1" dirty="0">
                <a:ln>
                  <a:solidFill>
                    <a:srgbClr val="293737"/>
                  </a:solidFill>
                </a:ln>
                <a:solidFill>
                  <a:srgbClr val="5C797A"/>
                </a:solidFill>
              </a:rPr>
              <a:t> </a:t>
            </a:r>
          </a:p>
          <a:p>
            <a:pPr algn="ctr"/>
            <a:r>
              <a:rPr lang="ru-RU" sz="2133" i="1" dirty="0">
                <a:ln>
                  <a:solidFill>
                    <a:srgbClr val="293737"/>
                  </a:solidFill>
                </a:ln>
                <a:solidFill>
                  <a:srgbClr val="5C797A"/>
                </a:solidFill>
              </a:rPr>
              <a:t>к 2023)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D224F6-F126-4940-9992-F98B3B1D0034}"/>
              </a:ext>
            </a:extLst>
          </p:cNvPr>
          <p:cNvGrpSpPr/>
          <p:nvPr/>
        </p:nvGrpSpPr>
        <p:grpSpPr>
          <a:xfrm>
            <a:off x="6960096" y="4485117"/>
            <a:ext cx="3168000" cy="1392075"/>
            <a:chOff x="4788024" y="3723878"/>
            <a:chExt cx="2376000" cy="1044056"/>
          </a:xfrm>
        </p:grpSpPr>
        <p:sp>
          <p:nvSpPr>
            <p:cNvPr id="26" name="Прямоугольник с двумя усеченными противолежащими углами 25"/>
            <p:cNvSpPr/>
            <p:nvPr/>
          </p:nvSpPr>
          <p:spPr>
            <a:xfrm>
              <a:off x="4788024" y="4227934"/>
              <a:ext cx="2376000" cy="540000"/>
            </a:xfrm>
            <a:prstGeom prst="snip2DiagRect">
              <a:avLst/>
            </a:prstGeom>
            <a:solidFill>
              <a:srgbClr val="408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600" b="1" dirty="0">
                  <a:latin typeface="Arial Black" panose="020B0A04020102020204" pitchFamily="34" charset="0"/>
                </a:rPr>
                <a:t> 2 273</a:t>
              </a:r>
            </a:p>
            <a:p>
              <a:pPr algn="ctr">
                <a:lnSpc>
                  <a:spcPct val="90000"/>
                </a:lnSpc>
              </a:pPr>
              <a:r>
                <a:rPr lang="ru-RU" sz="1600" b="1" dirty="0">
                  <a:latin typeface="Arial Black" panose="020B0A04020102020204" pitchFamily="34" charset="0"/>
                </a:rPr>
                <a:t>(+182 млн. руб.</a:t>
              </a:r>
            </a:p>
            <a:p>
              <a:pPr algn="ctr">
                <a:lnSpc>
                  <a:spcPct val="90000"/>
                </a:lnSpc>
              </a:pPr>
              <a:r>
                <a:rPr lang="ru-RU" sz="1600" b="1" dirty="0">
                  <a:latin typeface="Arial Black" panose="020B0A04020102020204" pitchFamily="34" charset="0"/>
                </a:rPr>
                <a:t>к 2023 году)</a:t>
              </a:r>
            </a:p>
          </p:txBody>
        </p:sp>
        <p:sp>
          <p:nvSpPr>
            <p:cNvPr id="23" name="Прямоугольник с двумя усеченными противолежащими углами 22"/>
            <p:cNvSpPr/>
            <p:nvPr/>
          </p:nvSpPr>
          <p:spPr>
            <a:xfrm>
              <a:off x="4788024" y="3723878"/>
              <a:ext cx="2376000" cy="540000"/>
            </a:xfrm>
            <a:prstGeom prst="snip2DiagRect">
              <a:avLst/>
            </a:prstGeom>
            <a:solidFill>
              <a:srgbClr val="336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600" b="1" dirty="0">
                  <a:latin typeface="Arial Black" panose="020B0A04020102020204" pitchFamily="34" charset="0"/>
                </a:rPr>
                <a:t>7 862 </a:t>
              </a:r>
            </a:p>
            <a:p>
              <a:pPr algn="ctr">
                <a:lnSpc>
                  <a:spcPct val="90000"/>
                </a:lnSpc>
              </a:pPr>
              <a:r>
                <a:rPr lang="ru-RU" sz="1600" b="1" dirty="0">
                  <a:latin typeface="Arial Black" panose="020B0A04020102020204" pitchFamily="34" charset="0"/>
                </a:rPr>
                <a:t>(+1 334 млн. руб.</a:t>
              </a:r>
            </a:p>
            <a:p>
              <a:pPr algn="ctr">
                <a:lnSpc>
                  <a:spcPct val="90000"/>
                </a:lnSpc>
              </a:pPr>
              <a:r>
                <a:rPr lang="ru-RU" sz="1600" b="1" dirty="0">
                  <a:latin typeface="Arial Black" panose="020B0A04020102020204" pitchFamily="34" charset="0"/>
                </a:rPr>
                <a:t>к 2023 году)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F5A4019-65D6-4ACD-A44D-04D2EF697F35}"/>
              </a:ext>
            </a:extLst>
          </p:cNvPr>
          <p:cNvGrpSpPr/>
          <p:nvPr/>
        </p:nvGrpSpPr>
        <p:grpSpPr>
          <a:xfrm>
            <a:off x="527382" y="3813043"/>
            <a:ext cx="3168053" cy="2736224"/>
            <a:chOff x="971600" y="2859782"/>
            <a:chExt cx="2376040" cy="2052168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971600" y="4371950"/>
              <a:ext cx="2376000" cy="540000"/>
            </a:xfrm>
            <a:prstGeom prst="snip2DiagRect">
              <a:avLst/>
            </a:prstGeom>
            <a:solidFill>
              <a:srgbClr val="8F2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600" b="1" dirty="0">
                  <a:latin typeface="Arial Black" panose="020B0A04020102020204" pitchFamily="34" charset="0"/>
                </a:rPr>
                <a:t>432 </a:t>
              </a:r>
            </a:p>
            <a:p>
              <a:pPr algn="ctr">
                <a:lnSpc>
                  <a:spcPct val="90000"/>
                </a:lnSpc>
              </a:pPr>
              <a:r>
                <a:rPr lang="ru-RU" sz="1600" b="1" dirty="0">
                  <a:latin typeface="Arial Black" panose="020B0A04020102020204" pitchFamily="34" charset="0"/>
                </a:rPr>
                <a:t>(+7 млн. руб.</a:t>
              </a:r>
            </a:p>
            <a:p>
              <a:pPr algn="ctr">
                <a:lnSpc>
                  <a:spcPct val="90000"/>
                </a:lnSpc>
              </a:pPr>
              <a:r>
                <a:rPr lang="ru-RU" sz="1600" b="1" dirty="0">
                  <a:latin typeface="Arial Black" panose="020B0A04020102020204" pitchFamily="34" charset="0"/>
                </a:rPr>
                <a:t>к 2023 году)</a:t>
              </a:r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8E57629-4EF8-4DB5-AEDC-3E368A6893BA}"/>
                </a:ext>
              </a:extLst>
            </p:cNvPr>
            <p:cNvGrpSpPr/>
            <p:nvPr/>
          </p:nvGrpSpPr>
          <p:grpSpPr>
            <a:xfrm>
              <a:off x="971600" y="2859782"/>
              <a:ext cx="2376040" cy="1548112"/>
              <a:chOff x="971600" y="3003798"/>
              <a:chExt cx="2376040" cy="1548112"/>
            </a:xfrm>
          </p:grpSpPr>
          <p:sp>
            <p:nvSpPr>
              <p:cNvPr id="21" name="Прямоугольник с двумя усеченными противолежащими углами 20"/>
              <p:cNvSpPr/>
              <p:nvPr/>
            </p:nvSpPr>
            <p:spPr>
              <a:xfrm>
                <a:off x="971600" y="4011910"/>
                <a:ext cx="2376000" cy="540000"/>
              </a:xfrm>
              <a:prstGeom prst="snip2Diag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 dirty="0">
                    <a:latin typeface="Arial Black" panose="020B0A04020102020204" pitchFamily="34" charset="0"/>
                  </a:rPr>
                  <a:t>1</a:t>
                </a:r>
                <a:r>
                  <a:rPr lang="en-US" sz="1600" b="1" dirty="0">
                    <a:latin typeface="Arial Black" panose="020B0A04020102020204" pitchFamily="34" charset="0"/>
                  </a:rPr>
                  <a:t> </a:t>
                </a:r>
                <a:r>
                  <a:rPr lang="ru-RU" sz="1600" b="1" dirty="0">
                    <a:latin typeface="Arial Black" panose="020B0A04020102020204" pitchFamily="34" charset="0"/>
                  </a:rPr>
                  <a:t>035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 dirty="0">
                    <a:latin typeface="Arial Black" panose="020B0A04020102020204" pitchFamily="34" charset="0"/>
                  </a:rPr>
                  <a:t>(+505 млн. руб.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 dirty="0">
                    <a:latin typeface="Arial Black" panose="020B0A04020102020204" pitchFamily="34" charset="0"/>
                  </a:rPr>
                  <a:t>к 2023 году)</a:t>
                </a:r>
              </a:p>
            </p:txBody>
          </p:sp>
          <p:sp>
            <p:nvSpPr>
              <p:cNvPr id="25" name="Прямоугольник с двумя усеченными противолежащими углами 24"/>
              <p:cNvSpPr/>
              <p:nvPr/>
            </p:nvSpPr>
            <p:spPr>
              <a:xfrm>
                <a:off x="971600" y="3507854"/>
                <a:ext cx="2376000" cy="540000"/>
              </a:xfrm>
              <a:prstGeom prst="snip2DiagRect">
                <a:avLst/>
              </a:prstGeom>
              <a:solidFill>
                <a:srgbClr val="4A8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 dirty="0">
                    <a:latin typeface="Arial Black" panose="020B0A04020102020204" pitchFamily="34" charset="0"/>
                  </a:rPr>
                  <a:t>2 373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 dirty="0">
                    <a:latin typeface="Arial Black" panose="020B0A04020102020204" pitchFamily="34" charset="0"/>
                  </a:rPr>
                  <a:t>(+446 млн. руб.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 dirty="0">
                    <a:latin typeface="Arial Black" panose="020B0A04020102020204" pitchFamily="34" charset="0"/>
                  </a:rPr>
                  <a:t>к 2023 году)</a:t>
                </a:r>
              </a:p>
            </p:txBody>
          </p:sp>
          <p:sp>
            <p:nvSpPr>
              <p:cNvPr id="24" name="Прямоугольник с двумя усеченными противолежащими углами 23"/>
              <p:cNvSpPr/>
              <p:nvPr/>
            </p:nvSpPr>
            <p:spPr>
              <a:xfrm>
                <a:off x="971600" y="3003798"/>
                <a:ext cx="2376040" cy="540000"/>
              </a:xfrm>
              <a:prstGeom prst="snip2DiagRect">
                <a:avLst/>
              </a:prstGeom>
              <a:solidFill>
                <a:srgbClr val="7AB7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ru-RU" sz="1600" b="1" dirty="0">
                    <a:latin typeface="Arial Black" panose="020B0A04020102020204" pitchFamily="34" charset="0"/>
                  </a:rPr>
                  <a:t>4 591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867" b="1" dirty="0">
                    <a:latin typeface="Arial Black" panose="020B0A04020102020204" pitchFamily="34" charset="0"/>
                  </a:rPr>
                  <a:t> </a:t>
                </a:r>
                <a:r>
                  <a:rPr lang="ru-RU" sz="1600" b="1" dirty="0">
                    <a:latin typeface="Arial Black" panose="020B0A04020102020204" pitchFamily="34" charset="0"/>
                  </a:rPr>
                  <a:t>(+1 564 млн. руб.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600" b="1" dirty="0">
                    <a:latin typeface="Arial Black" panose="020B0A04020102020204" pitchFamily="34" charset="0"/>
                  </a:rPr>
                  <a:t>к 2023 году)</a:t>
                </a:r>
              </a:p>
            </p:txBody>
          </p:sp>
        </p:grpSp>
      </p:grpSp>
      <p:sp>
        <p:nvSpPr>
          <p:cNvPr id="33" name="Выгнутая влево стрелка 32"/>
          <p:cNvSpPr/>
          <p:nvPr/>
        </p:nvSpPr>
        <p:spPr>
          <a:xfrm rot="3365510">
            <a:off x="2524323" y="2472382"/>
            <a:ext cx="342535" cy="1061495"/>
          </a:xfrm>
          <a:prstGeom prst="curvedRightArrow">
            <a:avLst>
              <a:gd name="adj1" fmla="val 25000"/>
              <a:gd name="adj2" fmla="val 68724"/>
              <a:gd name="adj3" fmla="val 44928"/>
            </a:avLst>
          </a:prstGeom>
          <a:solidFill>
            <a:srgbClr val="29A8A5"/>
          </a:solidFill>
          <a:ln>
            <a:solidFill>
              <a:srgbClr val="1E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34" name="Выгнутая вправо стрелка 33"/>
          <p:cNvSpPr/>
          <p:nvPr/>
        </p:nvSpPr>
        <p:spPr>
          <a:xfrm rot="19043445">
            <a:off x="8030835" y="3037157"/>
            <a:ext cx="384043" cy="1043876"/>
          </a:xfrm>
          <a:prstGeom prst="curvedLeftArrow">
            <a:avLst>
              <a:gd name="adj1" fmla="val 28371"/>
              <a:gd name="adj2" fmla="val 50000"/>
              <a:gd name="adj3" fmla="val 25000"/>
            </a:avLst>
          </a:prstGeom>
          <a:solidFill>
            <a:srgbClr val="77933C"/>
          </a:solidFill>
          <a:ln>
            <a:solidFill>
              <a:srgbClr val="5A7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43605" y="2948947"/>
            <a:ext cx="765859" cy="60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867" dirty="0">
                <a:solidFill>
                  <a:srgbClr val="374546"/>
                </a:solidFill>
              </a:rPr>
              <a:t>из них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36160" y="3429000"/>
            <a:ext cx="765859" cy="60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867" dirty="0">
                <a:solidFill>
                  <a:srgbClr val="374546"/>
                </a:solidFill>
              </a:rPr>
              <a:t>из них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673B45B3-59DA-44E9-8698-DE7C86463981}"/>
              </a:ext>
            </a:extLst>
          </p:cNvPr>
          <p:cNvGraphicFramePr>
            <a:graphicFrameLocks noGrp="1"/>
          </p:cNvGraphicFramePr>
          <p:nvPr/>
        </p:nvGraphicFramePr>
        <p:xfrm>
          <a:off x="7728182" y="836712"/>
          <a:ext cx="4400549" cy="14647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60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256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выравнивающие трансферты</a:t>
                      </a:r>
                    </a:p>
                  </a:txBody>
                  <a:tcPr marL="91444" marR="91444" marT="45773" marB="4577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90000"/>
                        </a:lnSpc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100%</a:t>
                      </a:r>
                    </a:p>
                  </a:txBody>
                  <a:tcPr marL="48003" marR="48003" marT="45773" marB="4577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600" b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91444" marR="91444" marT="45773" marB="4577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56"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субвенции (количество 19), из них:</a:t>
                      </a:r>
                    </a:p>
                  </a:txBody>
                  <a:tcPr marL="91444" marR="91444" marT="45773" marB="4577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bg1"/>
                          </a:solidFill>
                        </a:rPr>
                        <a:t>100%</a:t>
                      </a:r>
                    </a:p>
                  </a:txBody>
                  <a:tcPr marL="48003" marR="48003" marT="45773" marB="4577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600" b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91444" marR="91444" marT="45773" marB="4577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256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rgbClr val="1F3E63"/>
                          </a:solidFill>
                        </a:rPr>
                        <a:t>общее образование (школы)</a:t>
                      </a:r>
                    </a:p>
                  </a:txBody>
                  <a:tcPr marL="91444" marR="91444" marT="45773" marB="4577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1F3E63"/>
                          </a:solidFill>
                        </a:rPr>
                        <a:t>100%</a:t>
                      </a:r>
                    </a:p>
                  </a:txBody>
                  <a:tcPr marL="48003" marR="48003" marT="45773" marB="4577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6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91444" marR="91444" marT="45773" marB="4577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965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rgbClr val="2E6051"/>
                          </a:solidFill>
                        </a:rPr>
                        <a:t>дошкольное образование (детские сады)</a:t>
                      </a:r>
                    </a:p>
                  </a:txBody>
                  <a:tcPr marL="91444" marR="91444" marT="45773" marB="4577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2E6051"/>
                          </a:solidFill>
                        </a:rPr>
                        <a:t>100%</a:t>
                      </a:r>
                    </a:p>
                  </a:txBody>
                  <a:tcPr marL="48003" marR="48003" marT="45773" marB="4577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6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91444" marR="91444" marT="45773" marB="4577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86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E35CFAD2-C1AD-450C-870F-3DE5C7DD1EC2}"/>
              </a:ext>
            </a:extLst>
          </p:cNvPr>
          <p:cNvGraphicFramePr>
            <a:graphicFrameLocks noGrp="1"/>
          </p:cNvGraphicFramePr>
          <p:nvPr/>
        </p:nvGraphicFramePr>
        <p:xfrm>
          <a:off x="8496268" y="2276873"/>
          <a:ext cx="3621617" cy="19938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6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487"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субсидии (количество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4) </a:t>
                      </a:r>
                    </a:p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и иные МБТ, из них :</a:t>
                      </a:r>
                    </a:p>
                  </a:txBody>
                  <a:tcPr marL="91453" marR="91453" marT="45732" marB="4573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A8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bg1"/>
                          </a:solidFill>
                        </a:rPr>
                        <a:t>95%</a:t>
                      </a:r>
                    </a:p>
                  </a:txBody>
                  <a:tcPr marL="48007" marR="48007" marT="45732" marB="4573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A8A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600" b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91453" marR="91453" marT="45732" marB="4573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A8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975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rgbClr val="476F2F"/>
                          </a:solidFill>
                        </a:rPr>
                        <a:t>дорожная деятельность</a:t>
                      </a:r>
                    </a:p>
                  </a:txBody>
                  <a:tcPr marL="91453" marR="91453" marT="45732" marB="4573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476F2F"/>
                          </a:solidFill>
                        </a:rPr>
                        <a:t>96%</a:t>
                      </a:r>
                    </a:p>
                  </a:txBody>
                  <a:tcPr marL="48007" marR="48007" marT="45732" marB="4573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6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91453" marR="91453" marT="45732" marB="4573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975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rgbClr val="0E57C2"/>
                          </a:solidFill>
                        </a:rPr>
                        <a:t>модернизация ЖКХ</a:t>
                      </a:r>
                    </a:p>
                  </a:txBody>
                  <a:tcPr marL="91453" marR="91453" marT="45732" marB="4573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0E57C2"/>
                          </a:solidFill>
                        </a:rPr>
                        <a:t>89%</a:t>
                      </a:r>
                    </a:p>
                  </a:txBody>
                  <a:tcPr marL="48007" marR="48007" marT="45732" marB="4573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6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91453" marR="91453" marT="45732" marB="4573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87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rgbClr val="4C216D"/>
                          </a:solidFill>
                        </a:rPr>
                        <a:t>формирование</a:t>
                      </a:r>
                      <a:r>
                        <a:rPr lang="ru-RU" sz="1600" b="0" i="1" baseline="0" dirty="0">
                          <a:solidFill>
                            <a:srgbClr val="4C216D"/>
                          </a:solidFill>
                        </a:rPr>
                        <a:t> </a:t>
                      </a:r>
                      <a:endParaRPr lang="en-US" sz="1600" b="0" i="1" baseline="0" dirty="0">
                        <a:solidFill>
                          <a:srgbClr val="4C216D"/>
                        </a:solidFill>
                      </a:endParaRPr>
                    </a:p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baseline="0" dirty="0">
                          <a:solidFill>
                            <a:srgbClr val="4C216D"/>
                          </a:solidFill>
                        </a:rPr>
                        <a:t>городской среды</a:t>
                      </a:r>
                      <a:endParaRPr lang="ru-RU" sz="1600" b="0" i="1" dirty="0">
                        <a:solidFill>
                          <a:srgbClr val="4C216D"/>
                        </a:solidFill>
                      </a:endParaRPr>
                    </a:p>
                  </a:txBody>
                  <a:tcPr marL="91453" marR="91453" marT="45732" marB="4573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4C216D"/>
                          </a:solidFill>
                        </a:rPr>
                        <a:t>98%</a:t>
                      </a:r>
                    </a:p>
                  </a:txBody>
                  <a:tcPr marL="48007" marR="48007" marT="45732" marB="4573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6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91453" marR="91453" marT="45732" marB="4573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975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rgbClr val="611933"/>
                          </a:solidFill>
                        </a:rPr>
                        <a:t>питание учащихся</a:t>
                      </a:r>
                    </a:p>
                  </a:txBody>
                  <a:tcPr marL="91453" marR="91453" marT="45732" marB="4573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611933"/>
                          </a:solidFill>
                        </a:rPr>
                        <a:t>100%</a:t>
                      </a:r>
                    </a:p>
                  </a:txBody>
                  <a:tcPr marL="48007" marR="48007" marT="45732" marB="4573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6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91453" marR="91453" marT="45732" marB="4573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25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64F6CF-DDC2-46DF-872D-9365CCB710B5}"/>
              </a:ext>
            </a:extLst>
          </p:cNvPr>
          <p:cNvSpPr/>
          <p:nvPr/>
        </p:nvSpPr>
        <p:spPr>
          <a:xfrm>
            <a:off x="4175787" y="4101076"/>
            <a:ext cx="1827744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dirty="0">
                <a:solidFill>
                  <a:prstClr val="white"/>
                </a:solidFill>
                <a:latin typeface="Arial Black" panose="020B0A04020102020204" pitchFamily="34" charset="0"/>
              </a:rPr>
              <a:t>(+2 920 млн. руб.</a:t>
            </a:r>
          </a:p>
          <a:p>
            <a:r>
              <a:rPr lang="ru-RU" sz="1333" dirty="0">
                <a:solidFill>
                  <a:prstClr val="white"/>
                </a:solidFill>
                <a:latin typeface="Arial Black" panose="020B0A04020102020204" pitchFamily="34" charset="0"/>
              </a:rPr>
              <a:t> к 2023 году)</a:t>
            </a:r>
            <a:endParaRPr lang="ru-RU" sz="1333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08A559-C01E-4607-9588-09346C4410CE}"/>
              </a:ext>
            </a:extLst>
          </p:cNvPr>
          <p:cNvSpPr/>
          <p:nvPr/>
        </p:nvSpPr>
        <p:spPr>
          <a:xfrm>
            <a:off x="3791744" y="1412776"/>
            <a:ext cx="1920213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(+1 634 млн. руб. </a:t>
            </a:r>
          </a:p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к 2023 году)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32B772-6EDE-4FE4-9E76-1CA4EF04A7A6}"/>
              </a:ext>
            </a:extLst>
          </p:cNvPr>
          <p:cNvSpPr/>
          <p:nvPr/>
        </p:nvSpPr>
        <p:spPr>
          <a:xfrm>
            <a:off x="3983765" y="2468893"/>
            <a:ext cx="6096000" cy="7076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(+1 742 млн. </a:t>
            </a:r>
          </a:p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руб.</a:t>
            </a:r>
          </a:p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 к 2023 году)</a:t>
            </a:r>
          </a:p>
        </p:txBody>
      </p:sp>
    </p:spTree>
    <p:extLst>
      <p:ext uri="{BB962C8B-B14F-4D97-AF65-F5344CB8AC3E}">
        <p14:creationId xmlns:p14="http://schemas.microsoft.com/office/powerpoint/2010/main" val="3074391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>
          <a:xfrm>
            <a:off x="-106679" y="118994"/>
            <a:ext cx="12298679" cy="65940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Источники формирования дорожного фонда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2024 году, млрд. руб.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24</a:t>
            </a:fld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0BF271-6E95-4C6B-9797-CECF151C2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t="539" r="57" b="-539"/>
          <a:stretch/>
        </p:blipFill>
        <p:spPr>
          <a:xfrm>
            <a:off x="677647" y="2810461"/>
            <a:ext cx="2988000" cy="2630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AD628FA5-4494-4E52-B955-336DF24BA97C}"/>
              </a:ext>
            </a:extLst>
          </p:cNvPr>
          <p:cNvSpPr/>
          <p:nvPr/>
        </p:nvSpPr>
        <p:spPr>
          <a:xfrm rot="10800000">
            <a:off x="4049061" y="1052447"/>
            <a:ext cx="4392000" cy="3240000"/>
          </a:xfrm>
          <a:prstGeom prst="triangle">
            <a:avLst/>
          </a:prstGeom>
          <a:solidFill>
            <a:srgbClr val="3B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EE49B7F-5605-4649-8263-B2BC1494957F}"/>
              </a:ext>
            </a:extLst>
          </p:cNvPr>
          <p:cNvSpPr/>
          <p:nvPr/>
        </p:nvSpPr>
        <p:spPr>
          <a:xfrm>
            <a:off x="5279252" y="1800375"/>
            <a:ext cx="1853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11,2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109%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ABA655-386C-4BB9-94D2-42A8C508B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7"/>
          <a:stretch/>
        </p:blipFill>
        <p:spPr>
          <a:xfrm>
            <a:off x="9010842" y="2880494"/>
            <a:ext cx="2983943" cy="252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4A5B39EF-521D-47E0-A34D-6B60036AD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337094"/>
              </p:ext>
            </p:extLst>
          </p:nvPr>
        </p:nvGraphicFramePr>
        <p:xfrm>
          <a:off x="4527636" y="4431261"/>
          <a:ext cx="339370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62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01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1A281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019">
                <a:tc>
                  <a:txBody>
                    <a:bodyPr/>
                    <a:lstStyle/>
                    <a:p>
                      <a:pPr marL="0" marR="0" lvl="0" indent="0" algn="ctr" defTabSz="385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+0,6 млрд. руб. </a:t>
                      </a:r>
                      <a:r>
                        <a:rPr lang="ru-RU" sz="16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2023 году</a:t>
                      </a:r>
                      <a:endParaRPr lang="ru-RU" sz="1600" b="0" i="1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788243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3EAA114-21E3-4C45-9828-2F583BD24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717731"/>
              </p:ext>
            </p:extLst>
          </p:nvPr>
        </p:nvGraphicFramePr>
        <p:xfrm>
          <a:off x="9049866" y="1071017"/>
          <a:ext cx="2880000" cy="151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70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86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152D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marR="0" lvl="0" indent="0" algn="ctr" defTabSz="385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+0,1 млрд. руб. </a:t>
                      </a:r>
                      <a:r>
                        <a:rPr lang="ru-RU" sz="16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2023 году</a:t>
                      </a:r>
                      <a:endParaRPr lang="ru-RU" sz="1600" b="0" i="1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810439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083E178F-06B8-492A-AE7F-6B202DCCA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22830"/>
              </p:ext>
            </p:extLst>
          </p:nvPr>
        </p:nvGraphicFramePr>
        <p:xfrm>
          <a:off x="704528" y="1023393"/>
          <a:ext cx="2880000" cy="15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8419">
                <a:tc>
                  <a:txBody>
                    <a:bodyPr/>
                    <a:lstStyle/>
                    <a:p>
                      <a:pPr marL="0" algn="ctr" defTabSz="385753" rtl="0" eaLnBrk="1" latinLnBrk="0" hangingPunct="1"/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Акцизы</a:t>
                      </a:r>
                    </a:p>
                    <a:p>
                      <a:pPr marL="0" algn="ctr" defTabSz="385753" rtl="0" eaLnBrk="1" latinLnBrk="0" hangingPunct="1"/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нефтепродукты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953">
                <a:tc>
                  <a:txBody>
                    <a:bodyPr/>
                    <a:lstStyle/>
                    <a:p>
                      <a:pPr marL="0" algn="ctr" defTabSz="385753" rtl="0" eaLnBrk="1" latinLnBrk="0" hangingPunct="1"/>
                      <a:r>
                        <a:rPr lang="ru-RU" sz="1800" b="1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62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+0,7 млрд. руб. </a:t>
                      </a:r>
                      <a:r>
                        <a:rPr lang="ru-RU" sz="14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2023 году</a:t>
                      </a:r>
                      <a:endParaRPr lang="ru-RU" sz="1400" b="0" i="1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621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270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6E0FF4-7C74-4EA3-8671-F55B92DE3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35" y="2756925"/>
            <a:ext cx="2736000" cy="136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993149-C3C0-4F19-A99F-D6C711D51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117" y="836713"/>
            <a:ext cx="4128000" cy="182854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5C1CBBF-3903-4DD5-AC63-784A405DFCBB}"/>
              </a:ext>
            </a:extLst>
          </p:cNvPr>
          <p:cNvGrpSpPr/>
          <p:nvPr/>
        </p:nvGrpSpPr>
        <p:grpSpPr>
          <a:xfrm>
            <a:off x="3215681" y="1796819"/>
            <a:ext cx="5016551" cy="4208879"/>
            <a:chOff x="2753803" y="1530924"/>
            <a:chExt cx="3140586" cy="2683896"/>
          </a:xfrm>
        </p:grpSpPr>
        <p:graphicFrame>
          <p:nvGraphicFramePr>
            <p:cNvPr id="2" name="Схема 1">
              <a:extLst>
                <a:ext uri="{FF2B5EF4-FFF2-40B4-BE49-F238E27FC236}">
                  <a16:creationId xmlns:a16="http://schemas.microsoft.com/office/drawing/2014/main" id="{12C29EA3-0986-4DD9-8B09-894507C6088D}"/>
                </a:ext>
              </a:extLst>
            </p:cNvPr>
            <p:cNvGraphicFramePr/>
            <p:nvPr/>
          </p:nvGraphicFramePr>
          <p:xfrm>
            <a:off x="2753803" y="1532132"/>
            <a:ext cx="3132347" cy="26826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25" name="Стрелка влево 24">
              <a:extLst>
                <a:ext uri="{FF2B5EF4-FFF2-40B4-BE49-F238E27FC236}">
                  <a16:creationId xmlns:a16="http://schemas.microsoft.com/office/drawing/2014/main" id="{E3760B6B-C5B9-457C-89FF-0B072573265B}"/>
                </a:ext>
              </a:extLst>
            </p:cNvPr>
            <p:cNvSpPr/>
            <p:nvPr/>
          </p:nvSpPr>
          <p:spPr>
            <a:xfrm>
              <a:off x="2934124" y="3122737"/>
              <a:ext cx="746125" cy="187325"/>
            </a:xfrm>
            <a:prstGeom prst="leftArrow">
              <a:avLst/>
            </a:prstGeom>
            <a:solidFill>
              <a:srgbClr val="7AB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Стрелка влево 23">
              <a:extLst>
                <a:ext uri="{FF2B5EF4-FFF2-40B4-BE49-F238E27FC236}">
                  <a16:creationId xmlns:a16="http://schemas.microsoft.com/office/drawing/2014/main" id="{9F595992-B2E4-4C90-B8FA-CE546608795A}"/>
                </a:ext>
              </a:extLst>
            </p:cNvPr>
            <p:cNvSpPr/>
            <p:nvPr/>
          </p:nvSpPr>
          <p:spPr>
            <a:xfrm>
              <a:off x="3835729" y="1530924"/>
              <a:ext cx="506413" cy="187325"/>
            </a:xfrm>
            <a:prstGeom prst="lef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Стрелка влево 22">
              <a:extLst>
                <a:ext uri="{FF2B5EF4-FFF2-40B4-BE49-F238E27FC236}">
                  <a16:creationId xmlns:a16="http://schemas.microsoft.com/office/drawing/2014/main" id="{8E70EBA3-8B47-472A-AEDD-C3BA32B118D4}"/>
                </a:ext>
              </a:extLst>
            </p:cNvPr>
            <p:cNvSpPr/>
            <p:nvPr/>
          </p:nvSpPr>
          <p:spPr>
            <a:xfrm rot="10800000">
              <a:off x="5148264" y="3627439"/>
              <a:ext cx="746125" cy="185737"/>
            </a:xfrm>
            <a:prstGeom prst="leftArrow">
              <a:avLst/>
            </a:prstGeom>
            <a:solidFill>
              <a:srgbClr val="408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Стрелка влево 5">
              <a:extLst>
                <a:ext uri="{FF2B5EF4-FFF2-40B4-BE49-F238E27FC236}">
                  <a16:creationId xmlns:a16="http://schemas.microsoft.com/office/drawing/2014/main" id="{D10ECBDD-C474-4463-88A4-E8BBE2920C1F}"/>
                </a:ext>
              </a:extLst>
            </p:cNvPr>
            <p:cNvSpPr/>
            <p:nvPr/>
          </p:nvSpPr>
          <p:spPr>
            <a:xfrm rot="10800000">
              <a:off x="4676936" y="2186782"/>
              <a:ext cx="830263" cy="214313"/>
            </a:xfrm>
            <a:prstGeom prst="leftArrow">
              <a:avLst/>
            </a:prstGeom>
            <a:solidFill>
              <a:srgbClr val="4A8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09302DB-BB57-4894-A494-ED09AA34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7" y="1"/>
            <a:ext cx="11573702" cy="754602"/>
          </a:xfrm>
        </p:spPr>
        <p:txBody>
          <a:bodyPr>
            <a:noAutofit/>
          </a:bodyPr>
          <a:lstStyle/>
          <a:p>
            <a:pPr defTabSz="385734">
              <a:lnSpc>
                <a:spcPct val="100000"/>
              </a:lnSpc>
              <a:defRPr/>
            </a:pPr>
            <a:r>
              <a:rPr lang="ru-RU" dirty="0">
                <a:latin typeface="+mn-lt"/>
              </a:rPr>
              <a:t>Расходы дорожного фонда, млн. руб.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2202F-D400-461F-BC80-6A46E70E8E52}"/>
              </a:ext>
            </a:extLst>
          </p:cNvPr>
          <p:cNvSpPr txBox="1"/>
          <p:nvPr/>
        </p:nvSpPr>
        <p:spPr>
          <a:xfrm>
            <a:off x="4559830" y="637453"/>
            <a:ext cx="2107625" cy="8720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67" dirty="0">
                <a:ln>
                  <a:solidFill>
                    <a:srgbClr val="262E3A"/>
                  </a:solidFill>
                </a:ln>
                <a:solidFill>
                  <a:srgbClr val="5C797A"/>
                </a:solidFill>
                <a:latin typeface="Arial Black" panose="020B0A04020102020204" pitchFamily="34" charset="0"/>
              </a:rPr>
              <a:t>16 783</a:t>
            </a:r>
            <a:endParaRPr lang="ru-RU" sz="2667" dirty="0">
              <a:ln>
                <a:solidFill>
                  <a:srgbClr val="262E3A"/>
                </a:solidFill>
              </a:ln>
              <a:solidFill>
                <a:srgbClr val="5C797A"/>
              </a:solidFill>
              <a:latin typeface="Arial Black" panose="020B0A04020102020204" pitchFamily="34" charset="0"/>
            </a:endParaRPr>
          </a:p>
          <a:p>
            <a:pPr algn="ctr">
              <a:defRPr/>
            </a:pPr>
            <a:r>
              <a:rPr lang="ru-RU" sz="2400" i="1" dirty="0">
                <a:ln>
                  <a:solidFill>
                    <a:srgbClr val="262E3A"/>
                  </a:solidFill>
                </a:ln>
                <a:solidFill>
                  <a:srgbClr val="5C797A"/>
                </a:solidFill>
              </a:rPr>
              <a:t>(98% к плану)</a:t>
            </a: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BA004AEB-0ED6-4ED4-9F34-83960763E589}"/>
              </a:ext>
            </a:extLst>
          </p:cNvPr>
          <p:cNvGraphicFramePr>
            <a:graphicFrameLocks noGrp="1"/>
          </p:cNvGraphicFramePr>
          <p:nvPr/>
        </p:nvGraphicFramePr>
        <p:xfrm>
          <a:off x="1295467" y="1700808"/>
          <a:ext cx="3528655" cy="1038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8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9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Прочие расходы</a:t>
                      </a:r>
                    </a:p>
                  </a:txBody>
                  <a:tcPr marL="7623" marR="7623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36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rgbClr val="461E64"/>
                          </a:solidFill>
                          <a:effectLst/>
                          <a:latin typeface="+mn-lt"/>
                        </a:rPr>
                        <a:t>-проектирование (123 ед. ПСД)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rgbClr val="461E64"/>
                          </a:solidFill>
                          <a:effectLst/>
                          <a:latin typeface="+mn-lt"/>
                        </a:rPr>
                        <a:t>- строительство (10 объектов)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rgbClr val="461E64"/>
                          </a:solidFill>
                          <a:effectLst/>
                          <a:latin typeface="+mn-lt"/>
                        </a:rPr>
                        <a:t>- приобретение техники (124 ед.)</a:t>
                      </a:r>
                    </a:p>
                  </a:txBody>
                  <a:tcPr marL="7623" marR="7623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AED44F68-13B2-40D4-AD72-3A085BFD8B9C}"/>
              </a:ext>
            </a:extLst>
          </p:cNvPr>
          <p:cNvGraphicFramePr>
            <a:graphicFrameLocks noGrp="1"/>
          </p:cNvGraphicFramePr>
          <p:nvPr/>
        </p:nvGraphicFramePr>
        <p:xfrm>
          <a:off x="7632172" y="2756925"/>
          <a:ext cx="4114113" cy="1676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8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Содержание </a:t>
                      </a:r>
                    </a:p>
                    <a:p>
                      <a:pPr algn="ctr" fontAlgn="b"/>
                      <a:r>
                        <a:rPr lang="ru-RU" sz="15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автомобильных дорог</a:t>
                      </a:r>
                    </a:p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5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 том числе г. Смоленск</a:t>
                      </a:r>
                      <a:r>
                        <a:rPr lang="ru-RU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3" marR="7623" marT="76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1" u="none" strike="noStrike" dirty="0">
                          <a:solidFill>
                            <a:srgbClr val="0B4497"/>
                          </a:solidFill>
                          <a:effectLst/>
                          <a:latin typeface="+mn-lt"/>
                        </a:rPr>
                        <a:t>обеспечена сохранность: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ru-RU" sz="1600" b="0" i="1" u="none" strike="noStrike" dirty="0">
                          <a:solidFill>
                            <a:srgbClr val="0B4497"/>
                          </a:solidFill>
                          <a:effectLst/>
                          <a:latin typeface="+mn-lt"/>
                        </a:rPr>
                        <a:t>8,6 тыс. км автомобильных дорог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ru-RU" sz="1600" b="0" i="1" u="none" strike="noStrike" dirty="0">
                          <a:solidFill>
                            <a:srgbClr val="0B4497"/>
                          </a:solidFill>
                          <a:effectLst/>
                          <a:latin typeface="+mn-lt"/>
                        </a:rPr>
                        <a:t>18,5 тыс. </a:t>
                      </a:r>
                      <a:r>
                        <a:rPr lang="ru-RU" sz="1600" b="0" i="1" u="none" strike="noStrike" dirty="0" err="1">
                          <a:solidFill>
                            <a:srgbClr val="0B4497"/>
                          </a:solidFill>
                          <a:effectLst/>
                          <a:latin typeface="+mn-lt"/>
                        </a:rPr>
                        <a:t>пог</a:t>
                      </a:r>
                      <a:r>
                        <a:rPr lang="ru-RU" sz="1600" b="0" i="1" u="none" strike="noStrike" dirty="0">
                          <a:solidFill>
                            <a:srgbClr val="0B4497"/>
                          </a:solidFill>
                          <a:effectLst/>
                          <a:latin typeface="+mn-lt"/>
                        </a:rPr>
                        <a:t>. м искусственных сооружений</a:t>
                      </a:r>
                    </a:p>
                  </a:txBody>
                  <a:tcPr marL="7623" marR="7623" marT="76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CCCBE986-12C7-4F7E-A039-5AA0487D28CA}"/>
              </a:ext>
            </a:extLst>
          </p:cNvPr>
          <p:cNvGraphicFramePr>
            <a:graphicFrameLocks noGrp="1"/>
          </p:cNvGraphicFramePr>
          <p:nvPr/>
        </p:nvGraphicFramePr>
        <p:xfrm>
          <a:off x="719403" y="4197086"/>
          <a:ext cx="2731749" cy="14477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1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8259">
                <a:tc>
                  <a:txBody>
                    <a:bodyPr/>
                    <a:lstStyle/>
                    <a:p>
                      <a:pPr marL="0" marR="0" lvl="0" indent="0" algn="ctr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Поддержка муниципалитетов</a:t>
                      </a:r>
                    </a:p>
                  </a:txBody>
                  <a:tcPr marL="7625" marR="7625" marT="760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969">
                <a:tc>
                  <a:txBody>
                    <a:bodyPr/>
                    <a:lstStyle/>
                    <a:p>
                      <a:pPr marL="0" marR="0" lvl="0" indent="0" algn="l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отремонтировано:</a:t>
                      </a:r>
                    </a:p>
                    <a:p>
                      <a:pPr marL="171450" marR="0" lvl="0" indent="-171450" algn="l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0" i="1" u="none" strike="noStrike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193,8 км дорог</a:t>
                      </a:r>
                    </a:p>
                    <a:p>
                      <a:pPr marL="0" marR="0" lvl="0" indent="0" algn="l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построено:</a:t>
                      </a:r>
                    </a:p>
                    <a:p>
                      <a:pPr marL="171450" marR="0" lvl="0" indent="-171450" algn="l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0" i="1" u="none" strike="noStrike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10,15 км дорог</a:t>
                      </a:r>
                    </a:p>
                  </a:txBody>
                  <a:tcPr marL="7625" marR="7625" marT="760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E400F214-9675-402C-93F6-0D5684561BC0}"/>
              </a:ext>
            </a:extLst>
          </p:cNvPr>
          <p:cNvGraphicFramePr>
            <a:graphicFrameLocks noGrp="1"/>
          </p:cNvGraphicFramePr>
          <p:nvPr/>
        </p:nvGraphicFramePr>
        <p:xfrm>
          <a:off x="8282791" y="4773150"/>
          <a:ext cx="3774181" cy="1676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4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8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Ремонт </a:t>
                      </a:r>
                      <a:endParaRPr lang="en-US" sz="1500" b="1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b"/>
                      <a:r>
                        <a:rPr lang="ru-RU" sz="15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автомобильных дорог</a:t>
                      </a:r>
                    </a:p>
                    <a:p>
                      <a:pPr marL="0" marR="0" lvl="0" indent="0" algn="ctr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5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 том числе г. Смоленск</a:t>
                      </a:r>
                      <a:r>
                        <a:rPr lang="ru-RU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86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987">
                <a:tc>
                  <a:txBody>
                    <a:bodyPr/>
                    <a:lstStyle/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ru-RU" sz="1600" b="0" i="1" u="none" strike="noStrike" dirty="0">
                          <a:solidFill>
                            <a:srgbClr val="2E6051"/>
                          </a:solidFill>
                          <a:effectLst/>
                          <a:latin typeface="+mn-lt"/>
                        </a:rPr>
                        <a:t>52 участка автомобильных дорог 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rgbClr val="2E6051"/>
                          </a:solidFill>
                          <a:effectLst/>
                          <a:latin typeface="+mn-lt"/>
                        </a:rPr>
                        <a:t>(288,5 км)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rgbClr val="2E6051"/>
                          </a:solidFill>
                          <a:effectLst/>
                          <a:latin typeface="+mn-lt"/>
                        </a:rPr>
                        <a:t>- 2 мостовых сооружения (50,6 </a:t>
                      </a:r>
                      <a:r>
                        <a:rPr lang="ru-RU" sz="1600" b="0" i="1" u="none" strike="noStrike" dirty="0" err="1">
                          <a:solidFill>
                            <a:srgbClr val="2E6051"/>
                          </a:solidFill>
                          <a:effectLst/>
                          <a:latin typeface="+mn-lt"/>
                        </a:rPr>
                        <a:t>пог</a:t>
                      </a:r>
                      <a:r>
                        <a:rPr lang="ru-RU" sz="1600" b="0" i="1" u="none" strike="noStrike" dirty="0">
                          <a:solidFill>
                            <a:srgbClr val="2E6051"/>
                          </a:solidFill>
                          <a:effectLst/>
                          <a:latin typeface="+mn-lt"/>
                        </a:rPr>
                        <a:t>. м)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rgbClr val="2E6051"/>
                          </a:solidFill>
                          <a:effectLst/>
                          <a:latin typeface="+mn-lt"/>
                        </a:rPr>
                        <a:t>- 22 внутриквартальных проезда (4,7 км)</a:t>
                      </a:r>
                    </a:p>
                  </a:txBody>
                  <a:tcPr marL="7620" marR="7620" marT="76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0" y="84083"/>
            <a:ext cx="121920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</a:t>
            </a:r>
          </a:p>
        </p:txBody>
      </p:sp>
      <p:sp>
        <p:nvSpPr>
          <p:cNvPr id="3" name="TextBox 19"/>
          <p:cNvSpPr txBox="1"/>
          <p:nvPr/>
        </p:nvSpPr>
        <p:spPr>
          <a:xfrm>
            <a:off x="10331387" y="681982"/>
            <a:ext cx="165698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(млрд. рублей)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pPr/>
              <a:t>26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75613"/>
              </p:ext>
            </p:extLst>
          </p:nvPr>
        </p:nvGraphicFramePr>
        <p:xfrm>
          <a:off x="1529659" y="1359430"/>
          <a:ext cx="8995466" cy="5568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366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835">
                <a:tc>
                  <a:txBody>
                    <a:bodyPr/>
                    <a:lstStyle/>
                    <a:p>
                      <a:pPr algn="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700" dirty="0">
                        <a:solidFill>
                          <a:srgbClr val="262E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700" dirty="0">
                        <a:solidFill>
                          <a:srgbClr val="262E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584301"/>
              </p:ext>
            </p:extLst>
          </p:nvPr>
        </p:nvGraphicFramePr>
        <p:xfrm>
          <a:off x="1510609" y="1908396"/>
          <a:ext cx="9024041" cy="7802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94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737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собственным</a:t>
                      </a:r>
                      <a:r>
                        <a:rPr lang="ru-RU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доходам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39%</a:t>
                      </a:r>
                      <a:endParaRPr lang="ru-RU" sz="2700" dirty="0">
                        <a:solidFill>
                          <a:srgbClr val="262E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  <a:endParaRPr lang="ru-RU" sz="2700" dirty="0">
                        <a:solidFill>
                          <a:srgbClr val="262E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Объект 5">
            <a:extLst>
              <a:ext uri="{FF2B5EF4-FFF2-40B4-BE49-F238E27FC236}">
                <a16:creationId xmlns:a16="http://schemas.microsoft.com/office/drawing/2014/main" id="{144AE141-51A3-493B-9010-A6F3E8C5F7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358319"/>
              </p:ext>
            </p:extLst>
          </p:nvPr>
        </p:nvGraphicFramePr>
        <p:xfrm>
          <a:off x="711694" y="3267075"/>
          <a:ext cx="4431806" cy="3197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Объект 11">
            <a:extLst>
              <a:ext uri="{FF2B5EF4-FFF2-40B4-BE49-F238E27FC236}">
                <a16:creationId xmlns:a16="http://schemas.microsoft.com/office/drawing/2014/main" id="{73182E5F-57C5-4D77-BC74-9058FDFF3D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625621"/>
              </p:ext>
            </p:extLst>
          </p:nvPr>
        </p:nvGraphicFramePr>
        <p:xfrm>
          <a:off x="5845608" y="3000826"/>
          <a:ext cx="489654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A7437665-997A-4659-AE19-810656F5E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820197"/>
              </p:ext>
            </p:extLst>
          </p:nvPr>
        </p:nvGraphicFramePr>
        <p:xfrm>
          <a:off x="5061196" y="4030155"/>
          <a:ext cx="144016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057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4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к собственным доходам</a:t>
                      </a:r>
                    </a:p>
                  </a:txBody>
                  <a:tcPr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8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>
                    <a:solidFill>
                      <a:srgbClr val="7A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AE899FB-4903-4195-B475-F790F0252D8B}"/>
              </a:ext>
            </a:extLst>
          </p:cNvPr>
          <p:cNvCxnSpPr/>
          <p:nvPr/>
        </p:nvCxnSpPr>
        <p:spPr>
          <a:xfrm>
            <a:off x="4413124" y="4187484"/>
            <a:ext cx="504056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51B5D34-F473-4468-AB8A-AEF2D592F2C2}"/>
              </a:ext>
            </a:extLst>
          </p:cNvPr>
          <p:cNvCxnSpPr/>
          <p:nvPr/>
        </p:nvCxnSpPr>
        <p:spPr>
          <a:xfrm flipH="1">
            <a:off x="6573364" y="5411620"/>
            <a:ext cx="432048" cy="0"/>
          </a:xfrm>
          <a:prstGeom prst="straightConnector1">
            <a:avLst/>
          </a:prstGeom>
          <a:ln w="57150">
            <a:solidFill>
              <a:srgbClr val="7AB7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8D80CBC-C735-47F0-BFCD-A28305E941EE}"/>
              </a:ext>
            </a:extLst>
          </p:cNvPr>
          <p:cNvSpPr txBox="1"/>
          <p:nvPr/>
        </p:nvSpPr>
        <p:spPr>
          <a:xfrm>
            <a:off x="5124450" y="90487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CF548-3B02-44A7-A435-BA7347B23C4D}"/>
              </a:ext>
            </a:extLst>
          </p:cNvPr>
          <p:cNvSpPr txBox="1"/>
          <p:nvPr/>
        </p:nvSpPr>
        <p:spPr>
          <a:xfrm>
            <a:off x="8543925" y="88582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37965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7226" y="438769"/>
            <a:ext cx="10134600" cy="4182728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995" algn="ctr">
              <a:spcBef>
                <a:spcPts val="116"/>
              </a:spcBef>
            </a:pPr>
            <a:r>
              <a:rPr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995" algn="ctr">
              <a:spcBef>
                <a:spcPts val="116"/>
              </a:spcBef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214008, г. Смоленск, пл. Ленина, д. 1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5282" marR="845950" indent="779" algn="ctr"/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5282" marR="845950" indent="779" algn="ctr"/>
            <a:r>
              <a:rPr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4812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20-44-05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5282" marR="845950" indent="779"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нтактное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лицо –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Олеся Михайловна</a:t>
            </a:r>
          </a:p>
          <a:p>
            <a:pPr marL="855282" marR="845950" indent="779" algn="ctr"/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705"/>
              </a:spcBef>
            </a:pP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</a:t>
            </a:r>
            <a:r>
              <a:rPr sz="1800" b="1" dirty="0">
                <a:solidFill>
                  <a:srgbClr val="1A1A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432382"/>
                </a:solidFill>
                <a:uFill>
                  <a:solidFill>
                    <a:srgbClr val="43238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fin@smolensk.ru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705"/>
              </a:spcBef>
            </a:pPr>
            <a:endParaRPr lang="ru-RU" sz="1800" b="1" dirty="0">
              <a:solidFill>
                <a:srgbClr val="1A1A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705"/>
              </a:spcBef>
            </a:pPr>
            <a:r>
              <a:rPr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Министверства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финансов Смоленской области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15"/>
              </a:spcBef>
            </a:pPr>
            <a:r>
              <a:rPr lang="en-US" sz="1800" u="sng" dirty="0">
                <a:solidFill>
                  <a:srgbClr val="432382"/>
                </a:solidFill>
                <a:uFill>
                  <a:solidFill>
                    <a:srgbClr val="43238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https://fin.smolensk.ru/ </a:t>
            </a:r>
            <a:endParaRPr lang="ru-RU" sz="1800" u="sng" dirty="0">
              <a:solidFill>
                <a:srgbClr val="432382"/>
              </a:solidFill>
              <a:uFill>
                <a:solidFill>
                  <a:srgbClr val="432382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15"/>
              </a:spcBef>
            </a:pPr>
            <a:r>
              <a:rPr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08"/>
              </a:spcBef>
            </a:pPr>
            <a:r>
              <a:rPr lang="en-US" sz="1800" u="sng" dirty="0">
                <a:solidFill>
                  <a:srgbClr val="432382"/>
                </a:solidFill>
                <a:uFill>
                  <a:solidFill>
                    <a:srgbClr val="43238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https://fin.smolensk.ru/bg/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27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DCC63C-AC1B-4267-800F-307DBA421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57865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7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0" y="0"/>
            <a:ext cx="12192000" cy="418670"/>
          </a:xfrm>
          <a:prstGeom prst="rect">
            <a:avLst/>
          </a:prstGeom>
          <a:blipFill dpi="0" rotWithShape="1">
            <a:blip r:embed="rId3" cstate="print">
              <a:alphaModFix amt="24000"/>
              <a:lum/>
            </a:blip>
            <a:srcRect/>
            <a:stretch>
              <a:fillRect l="-7701" r="-36048" b="-1328081"/>
            </a:stretch>
          </a:blipFill>
        </p:spPr>
        <p:txBody>
          <a:bodyPr vert="horz" wrap="square" lIns="0" tIns="48861" rIns="0" bIns="0" rtlCol="0">
            <a:spAutoFit/>
          </a:bodyPr>
          <a:lstStyle/>
          <a:p>
            <a:pPr marL="16849" marR="6737">
              <a:spcBef>
                <a:spcPts val="384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720011"/>
              </p:ext>
            </p:extLst>
          </p:nvPr>
        </p:nvGraphicFramePr>
        <p:xfrm>
          <a:off x="118370" y="551013"/>
          <a:ext cx="11991467" cy="599183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07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4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4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b="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Глоссарий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Показатели социально-экономического развития Смоленской области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6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Основные характеристики консолидированного бюджета Смоленской области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7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Основные характеристики областного бюджета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8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Источники финансирования дефицита консолидированного бюджета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9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10" normalizeH="0" baseline="0" noProof="0" dirty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+mn-cs"/>
                        </a:rPr>
                        <a:t>Источники финансирования дефицита областного бюджета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10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Налоговые доходы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11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Неналоговые доходы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12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Безвозмездные поступления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13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Расходы областного бюджета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14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Государственные программы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3298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15-19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Реализация государственных программ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20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Национальные проекты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21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Меры социальной поддержки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22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Бюджетные инвестиции в объекты капитального строительства</a:t>
                      </a:r>
                    </a:p>
                  </a:txBody>
                  <a:tcPr marL="6436" marR="6436" marT="482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3165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23</a:t>
                      </a:r>
                    </a:p>
                  </a:txBody>
                  <a:tcPr marL="6436" marR="6436" marT="482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Поддержка местных бюджетов</a:t>
                      </a:r>
                    </a:p>
                  </a:txBody>
                  <a:tcPr marL="6436" marR="6436" marT="482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65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24-25</a:t>
                      </a:r>
                    </a:p>
                  </a:txBody>
                  <a:tcPr marL="6436" marR="6436" marT="482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Дорожный фонд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65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26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Структура государственного долга Смоленской области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7328"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anose="020E0502030303020204" pitchFamily="34" charset="0"/>
                      </a:endParaRP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endParaRPr lang="ru-RU" sz="1200" kern="1200" spc="1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Номер слайда 51">
            <a:extLst>
              <a:ext uri="{FF2B5EF4-FFF2-40B4-BE49-F238E27FC236}">
                <a16:creationId xmlns:a16="http://schemas.microsoft.com/office/drawing/2014/main" id="{31B76703-663E-4E70-AEB3-4DC2360F4132}"/>
              </a:ext>
            </a:extLst>
          </p:cNvPr>
          <p:cNvSpPr txBox="1">
            <a:spLocks/>
          </p:cNvSpPr>
          <p:nvPr/>
        </p:nvSpPr>
        <p:spPr>
          <a:xfrm>
            <a:off x="9066233" y="6480304"/>
            <a:ext cx="2025837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146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1">
            <a:extLst>
              <a:ext uri="{FF2B5EF4-FFF2-40B4-BE49-F238E27FC236}">
                <a16:creationId xmlns:a16="http://schemas.microsoft.com/office/drawing/2014/main" id="{31B76703-663E-4E70-AEB3-4DC2360F4132}"/>
              </a:ext>
            </a:extLst>
          </p:cNvPr>
          <p:cNvSpPr txBox="1">
            <a:spLocks/>
          </p:cNvSpPr>
          <p:nvPr/>
        </p:nvSpPr>
        <p:spPr>
          <a:xfrm>
            <a:off x="9066233" y="6480304"/>
            <a:ext cx="199403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0421" y="140107"/>
            <a:ext cx="11766536" cy="5709255"/>
          </a:xfrm>
          <a:prstGeom prst="rect">
            <a:avLst/>
          </a:prstGeom>
          <a:ln w="19050">
            <a:noFill/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(от </a:t>
            </a:r>
            <a:r>
              <a:rPr lang="ru-RU" sz="1100" spc="1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старонормандского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spc="1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bougette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кошель, сумка, кожаный мешок) —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</a:p>
          <a:p>
            <a:pPr>
              <a:defRPr/>
            </a:pPr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комплекс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или муниципальный долг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Российской Федерацией, субъектом Российской Федерации или муниципальным образованием.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услуги (работы)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услуги (работы), оказываемые (выполняемые) органами государственной власти, государственными учреждениями.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межбюджетные трансферты, предоставляемые на безвозмездной и безвозвратной основе без установления направлений их использования.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en-US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МБТ</a:t>
            </a:r>
            <a:r>
              <a:rPr lang="en-US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поступления от уплаты налогов и сборов, установленных Налоговым кодексом Российской Федерации.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все доходы, поступающие в соответствующий бюджет, не отнесенные к налоговым доходам и безвозмездным поступлениям.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превышение доходов бюджета над его расходами.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один из основополагающих принципов формирования и исполнения бюджета, состоящий в количественном соответствии (равновесии) бюджетных расходов доходам. В случае нарушения баланса возникает дефицит или профицит бюджета.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межбюджетные трансферты, предоставляемые в целях обеспечения исполнения отдельных государственных полномочий, переданных органам местного самоуправления.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межбюджетные трансферты, предоставляемые в целях софинансирования расходов на решение вопросов местного значения. </a:t>
            </a:r>
          </a:p>
          <a:p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бюджета - состояние бюджета, при котором обеспечивается нормальное функционирование субъекта публичной власти, реализация всех закрепленных за ним полномочий на основе полного и своевременного финансирования предусмотренных по бюджету расходов, включая погашение и обслуживание внутреннего и внешнего долга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7720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0" y="0"/>
            <a:ext cx="12192000" cy="835503"/>
          </a:xfrm>
          <a:prstGeom prst="rect">
            <a:avLst/>
          </a:prstGeom>
        </p:spPr>
        <p:txBody>
          <a:bodyPr vert="horz" wrap="square" lIns="0" tIns="45103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</a:t>
            </a:r>
          </a:p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за 2024 год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464808"/>
              </p:ext>
            </p:extLst>
          </p:nvPr>
        </p:nvGraphicFramePr>
        <p:xfrm>
          <a:off x="106890" y="893436"/>
          <a:ext cx="11912831" cy="538307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38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3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b="0" spc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27752" lvl="0" algn="ctr">
                        <a:lnSpc>
                          <a:spcPct val="100000"/>
                        </a:lnSpc>
                      </a:pPr>
                      <a:r>
                        <a:rPr lang="ru-RU" sz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27752" lvl="0" algn="ctr">
                        <a:lnSpc>
                          <a:spcPct val="100000"/>
                        </a:lnSpc>
                      </a:pPr>
                      <a:r>
                        <a:rPr lang="ru-RU" sz="1200" kern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kern="1200" spc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146984" lvl="0" algn="ctr">
                        <a:lnSpc>
                          <a:spcPct val="100000"/>
                        </a:lnSpc>
                      </a:pPr>
                      <a:r>
                        <a:rPr lang="ru-RU" sz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lang="ru-RU" sz="1200" b="0" spc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146984" lvl="0" algn="ctr">
                        <a:lnSpc>
                          <a:spcPct val="100000"/>
                        </a:lnSpc>
                      </a:pPr>
                      <a:r>
                        <a:rPr lang="ru-RU" sz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0" spc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Валовой региональный продукт (в основных ценах соответствующих лет) – всего млн. руб.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505 730,3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**)</a:t>
                      </a: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промышленного производства, % к предыдущему году в сопоставимых ценах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33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по виду деятельности</a:t>
                      </a:r>
                      <a:r>
                        <a:rPr lang="ru-RU" sz="1200" spc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«Обрабатывающие производства», % к предыдущему году в сопоставимых ценах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хозяйства, % к предыдущему году в сопоставимых ценах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торговли, млн. рублей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237 063,7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259 655,9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22 592,2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200" spc="1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 в среднем за год, %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физического объема инвестиций в основной капитал, % к предыдущему году в сопоставимых ценах 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(включая микро) и средних предприятий Смоленской области, единиц</a:t>
                      </a:r>
                      <a:endParaRPr lang="ru-RU" sz="12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17 093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**</a:t>
                      </a: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ru-RU" sz="1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работников организаций</a:t>
                      </a:r>
                      <a:r>
                        <a:rPr lang="ru-RU" sz="1200" spc="1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рублей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50 713,0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58 879,0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8 166,0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Реальная начисленная </a:t>
                      </a:r>
                      <a:r>
                        <a:rPr lang="ru-RU" sz="1200" kern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работников организаций, % к предыдущему году </a:t>
                      </a:r>
                      <a:endParaRPr lang="ru-RU" sz="12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705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с денежными доходами ниже величины прожиточного минимума, %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ru-RU" sz="10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ru-RU" sz="10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-4,4</a:t>
                      </a:r>
                      <a:endParaRPr lang="ru-RU" sz="1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ru-RU" sz="1200" kern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Прожиточный минимум в среднем на душу населения (в среднем за год), руб./мес.</a:t>
                      </a:r>
                      <a:endParaRPr lang="ru-RU" sz="12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14 655,0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15 144,0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безработицы, %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смертности, умерших на 1000 человек населения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12E42-C75E-4F4E-AAA6-EB01A49908E2}"/>
              </a:ext>
            </a:extLst>
          </p:cNvPr>
          <p:cNvSpPr txBox="1"/>
          <p:nvPr/>
        </p:nvSpPr>
        <p:spPr>
          <a:xfrm>
            <a:off x="97654" y="6391922"/>
            <a:ext cx="296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**) - отсутствуют статистические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414410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7ED2F6-5F58-4EA4-AED2-80CAE235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471" y="657225"/>
            <a:ext cx="65817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16"/>
          <p:cNvSpPr txBox="1"/>
          <p:nvPr/>
        </p:nvSpPr>
        <p:spPr>
          <a:xfrm>
            <a:off x="0" y="36296"/>
            <a:ext cx="12192000" cy="804880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</a:t>
            </a:r>
          </a:p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 бюджета Смоленской области</a:t>
            </a:r>
          </a:p>
        </p:txBody>
      </p:sp>
      <p:sp>
        <p:nvSpPr>
          <p:cNvPr id="36" name="object 16"/>
          <p:cNvSpPr txBox="1"/>
          <p:nvPr/>
        </p:nvSpPr>
        <p:spPr>
          <a:xfrm>
            <a:off x="142856" y="1109182"/>
            <a:ext cx="1699835" cy="242227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147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sz="2216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val="1229637360"/>
              </p:ext>
            </p:extLst>
          </p:nvPr>
        </p:nvGraphicFramePr>
        <p:xfrm>
          <a:off x="370000" y="1610294"/>
          <a:ext cx="5938650" cy="250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023520"/>
              </p:ext>
            </p:extLst>
          </p:nvPr>
        </p:nvGraphicFramePr>
        <p:xfrm>
          <a:off x="651641" y="4430297"/>
          <a:ext cx="4998808" cy="172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703"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7" marR="84407" marT="42203" marB="42203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981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79 290,5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98 137,6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112 957,8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981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71 636,9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88 739,5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102 101,0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906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(-)/ </a:t>
                      </a:r>
                      <a:r>
                        <a:rPr lang="ru-RU" sz="14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7 653,6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9 398,1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10 856,8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65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84CD18A-61D5-4EEC-B20D-9CECC46A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571500"/>
            <a:ext cx="65817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16"/>
          <p:cNvSpPr txBox="1"/>
          <p:nvPr/>
        </p:nvSpPr>
        <p:spPr>
          <a:xfrm>
            <a:off x="0" y="18669"/>
            <a:ext cx="12192000" cy="804880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</a:t>
            </a:r>
          </a:p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</a:t>
            </a:r>
          </a:p>
        </p:txBody>
      </p:sp>
      <p:sp>
        <p:nvSpPr>
          <p:cNvPr id="36" name="object 16"/>
          <p:cNvSpPr txBox="1"/>
          <p:nvPr/>
        </p:nvSpPr>
        <p:spPr>
          <a:xfrm>
            <a:off x="142856" y="1109182"/>
            <a:ext cx="1699835" cy="242227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1477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/>
              </a:rPr>
              <a:t>Млн. руб.</a:t>
            </a:r>
            <a:endParaRPr sz="2216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val="2779074609"/>
              </p:ext>
            </p:extLst>
          </p:nvPr>
        </p:nvGraphicFramePr>
        <p:xfrm>
          <a:off x="370000" y="1610294"/>
          <a:ext cx="5938650" cy="250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96278"/>
              </p:ext>
            </p:extLst>
          </p:nvPr>
        </p:nvGraphicFramePr>
        <p:xfrm>
          <a:off x="651640" y="4430297"/>
          <a:ext cx="5017957" cy="160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1661"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54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69 587,9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86 953,6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98 399,9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854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62 758,5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78 086,8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89 628,1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267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(-)/ </a:t>
                      </a:r>
                      <a:r>
                        <a:rPr lang="ru-RU" sz="14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6 829,4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8 866,8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8 771,8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085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98DBDE10-6F14-4C6D-B58C-F5195D42F6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963100"/>
          </a:xfrm>
          <a:prstGeom prst="rect">
            <a:avLst/>
          </a:prstGeom>
        </p:spPr>
        <p:txBody>
          <a:bodyPr vert="horz" wrap="square" lIns="0" tIns="220424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3096" marR="6774" indent="-1111481" algn="ctr" defTabSz="1218989">
              <a:lnSpc>
                <a:spcPct val="101699"/>
              </a:lnSpc>
              <a:spcBef>
                <a:spcPts val="47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(профицита)</a:t>
            </a:r>
          </a:p>
          <a:p>
            <a:pPr marL="1643096" marR="6774" indent="-1111481" algn="ctr" defTabSz="1218989">
              <a:lnSpc>
                <a:spcPct val="101699"/>
              </a:lnSpc>
              <a:spcBef>
                <a:spcPts val="47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 бюджета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8D15F30-9FE3-4940-8501-3064F7ED2326}"/>
              </a:ext>
            </a:extLst>
          </p:cNvPr>
          <p:cNvSpPr txBox="1"/>
          <p:nvPr/>
        </p:nvSpPr>
        <p:spPr>
          <a:xfrm>
            <a:off x="10152993" y="918152"/>
            <a:ext cx="1535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2CAF2F1-95E0-4F1D-A08F-BA5715D3C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166033"/>
              </p:ext>
            </p:extLst>
          </p:nvPr>
        </p:nvGraphicFramePr>
        <p:xfrm>
          <a:off x="1432606" y="1641523"/>
          <a:ext cx="10019780" cy="443920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70948">
                  <a:extLst>
                    <a:ext uri="{9D8B030D-6E8A-4147-A177-3AD203B41FA5}">
                      <a16:colId xmlns:a16="http://schemas.microsoft.com/office/drawing/2014/main" val="2802352663"/>
                    </a:ext>
                  </a:extLst>
                </a:gridCol>
                <a:gridCol w="3727174">
                  <a:extLst>
                    <a:ext uri="{9D8B030D-6E8A-4147-A177-3AD203B41FA5}">
                      <a16:colId xmlns:a16="http://schemas.microsoft.com/office/drawing/2014/main" val="2609410752"/>
                    </a:ext>
                  </a:extLst>
                </a:gridCol>
                <a:gridCol w="1948649">
                  <a:extLst>
                    <a:ext uri="{9D8B030D-6E8A-4147-A177-3AD203B41FA5}">
                      <a16:colId xmlns:a16="http://schemas.microsoft.com/office/drawing/2014/main" val="2700924704"/>
                    </a:ext>
                  </a:extLst>
                </a:gridCol>
                <a:gridCol w="1890944">
                  <a:extLst>
                    <a:ext uri="{9D8B030D-6E8A-4147-A177-3AD203B41FA5}">
                      <a16:colId xmlns:a16="http://schemas.microsoft.com/office/drawing/2014/main" val="982800477"/>
                    </a:ext>
                  </a:extLst>
                </a:gridCol>
                <a:gridCol w="1882065">
                  <a:extLst>
                    <a:ext uri="{9D8B030D-6E8A-4147-A177-3AD203B41FA5}">
                      <a16:colId xmlns:a16="http://schemas.microsoft.com/office/drawing/2014/main" val="4128947777"/>
                    </a:ext>
                  </a:extLst>
                </a:gridCol>
              </a:tblGrid>
              <a:tr h="693380"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32706"/>
                  </a:ext>
                </a:extLst>
              </a:tr>
              <a:tr h="1162276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источников,</a:t>
                      </a:r>
                      <a:r>
                        <a:rPr lang="ru-RU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них: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- 7 653,6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-9 398,1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-10 856,8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257476"/>
                  </a:ext>
                </a:extLst>
              </a:tr>
              <a:tr h="129177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-5 083,8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-1 333,6</a:t>
                      </a:r>
                      <a:endParaRPr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-1 338,8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10878117"/>
                  </a:ext>
                </a:extLst>
              </a:tr>
              <a:tr h="129177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3 541,2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-3 109,6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52134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737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98DBDE10-6F14-4C6D-B58C-F5195D42F6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963100"/>
          </a:xfrm>
          <a:prstGeom prst="rect">
            <a:avLst/>
          </a:prstGeom>
        </p:spPr>
        <p:txBody>
          <a:bodyPr vert="horz" wrap="square" lIns="0" tIns="220424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3096" marR="6774" indent="-1111481" algn="ctr" defTabSz="1218989">
              <a:lnSpc>
                <a:spcPct val="101699"/>
              </a:lnSpc>
              <a:spcBef>
                <a:spcPts val="47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(профицита)</a:t>
            </a:r>
          </a:p>
          <a:p>
            <a:pPr marL="1643096" marR="6774" indent="-1111481" algn="ctr" defTabSz="1218989">
              <a:lnSpc>
                <a:spcPct val="101699"/>
              </a:lnSpc>
              <a:spcBef>
                <a:spcPts val="47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8D15F30-9FE3-4940-8501-3064F7ED2326}"/>
              </a:ext>
            </a:extLst>
          </p:cNvPr>
          <p:cNvSpPr txBox="1"/>
          <p:nvPr/>
        </p:nvSpPr>
        <p:spPr>
          <a:xfrm>
            <a:off x="10152993" y="918152"/>
            <a:ext cx="1535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9</a:t>
            </a:fld>
            <a:endParaRPr lang="ru-RU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2CAF2F1-95E0-4F1D-A08F-BA5715D3C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386016"/>
              </p:ext>
            </p:extLst>
          </p:nvPr>
        </p:nvGraphicFramePr>
        <p:xfrm>
          <a:off x="1432606" y="1641523"/>
          <a:ext cx="10019780" cy="443920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70948">
                  <a:extLst>
                    <a:ext uri="{9D8B030D-6E8A-4147-A177-3AD203B41FA5}">
                      <a16:colId xmlns:a16="http://schemas.microsoft.com/office/drawing/2014/main" val="2802352663"/>
                    </a:ext>
                  </a:extLst>
                </a:gridCol>
                <a:gridCol w="3727174">
                  <a:extLst>
                    <a:ext uri="{9D8B030D-6E8A-4147-A177-3AD203B41FA5}">
                      <a16:colId xmlns:a16="http://schemas.microsoft.com/office/drawing/2014/main" val="2609410752"/>
                    </a:ext>
                  </a:extLst>
                </a:gridCol>
                <a:gridCol w="1948649">
                  <a:extLst>
                    <a:ext uri="{9D8B030D-6E8A-4147-A177-3AD203B41FA5}">
                      <a16:colId xmlns:a16="http://schemas.microsoft.com/office/drawing/2014/main" val="2700924704"/>
                    </a:ext>
                  </a:extLst>
                </a:gridCol>
                <a:gridCol w="1890944">
                  <a:extLst>
                    <a:ext uri="{9D8B030D-6E8A-4147-A177-3AD203B41FA5}">
                      <a16:colId xmlns:a16="http://schemas.microsoft.com/office/drawing/2014/main" val="982800477"/>
                    </a:ext>
                  </a:extLst>
                </a:gridCol>
                <a:gridCol w="1882065">
                  <a:extLst>
                    <a:ext uri="{9D8B030D-6E8A-4147-A177-3AD203B41FA5}">
                      <a16:colId xmlns:a16="http://schemas.microsoft.com/office/drawing/2014/main" val="4128947777"/>
                    </a:ext>
                  </a:extLst>
                </a:gridCol>
              </a:tblGrid>
              <a:tr h="693380"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32706"/>
                  </a:ext>
                </a:extLst>
              </a:tr>
              <a:tr h="1162276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источников,</a:t>
                      </a:r>
                      <a:r>
                        <a:rPr lang="ru-RU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них: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- 6 829,4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-8 866,8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-8 771,8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257476"/>
                  </a:ext>
                </a:extLst>
              </a:tr>
              <a:tr h="129177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-3 900,0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-1 330,0</a:t>
                      </a:r>
                      <a:endParaRPr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10878117"/>
                  </a:ext>
                </a:extLst>
              </a:tr>
              <a:tr h="129177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3 541,2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-3 109,6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52134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7915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5677</TotalTime>
  <Words>3704</Words>
  <Application>Microsoft Office PowerPoint</Application>
  <PresentationFormat>Широкоэкранный</PresentationFormat>
  <Paragraphs>1017</Paragraphs>
  <Slides>27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Candara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Налоговые доходы областного бюджета, млрд. руб.</vt:lpstr>
      <vt:lpstr> Неналоговые доходы, млн. руб.</vt:lpstr>
      <vt:lpstr>Презентация PowerPoint</vt:lpstr>
      <vt:lpstr>Расходы областного бюджета, млрд. руб.</vt:lpstr>
      <vt:lpstr>Государственные программы, млрд.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Национальные проекты, млн. руб.</vt:lpstr>
      <vt:lpstr>Меры социальной поддержки, млн. руб.</vt:lpstr>
      <vt:lpstr>Презентация PowerPoint</vt:lpstr>
      <vt:lpstr>Поддержка местных бюджетов, млн. руб.</vt:lpstr>
      <vt:lpstr>Презентация PowerPoint</vt:lpstr>
      <vt:lpstr>Расходы дорожного фонда, млн. руб.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Семенова Лиана Петровна</dc:creator>
  <cp:lastModifiedBy>Мурашкина Алина Александровна 2</cp:lastModifiedBy>
  <cp:revision>441</cp:revision>
  <cp:lastPrinted>2025-06-03T12:16:18Z</cp:lastPrinted>
  <dcterms:created xsi:type="dcterms:W3CDTF">2022-05-04T14:16:58Z</dcterms:created>
  <dcterms:modified xsi:type="dcterms:W3CDTF">2025-06-03T12:33:53Z</dcterms:modified>
</cp:coreProperties>
</file>