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9.xml" ContentType="application/vnd.openxmlformats-officedocument.drawingml.chart+xml"/>
  <Override PartName="/ppt/notesSlides/notesSlide39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59" r:id="rId4"/>
    <p:sldId id="375" r:id="rId5"/>
    <p:sldId id="257" r:id="rId6"/>
    <p:sldId id="262" r:id="rId7"/>
    <p:sldId id="266" r:id="rId8"/>
    <p:sldId id="267" r:id="rId9"/>
    <p:sldId id="278" r:id="rId10"/>
    <p:sldId id="378" r:id="rId11"/>
    <p:sldId id="401" r:id="rId12"/>
    <p:sldId id="282" r:id="rId13"/>
    <p:sldId id="379" r:id="rId14"/>
    <p:sldId id="285" r:id="rId15"/>
    <p:sldId id="268" r:id="rId16"/>
    <p:sldId id="403" r:id="rId17"/>
    <p:sldId id="293" r:id="rId18"/>
    <p:sldId id="296" r:id="rId19"/>
    <p:sldId id="381" r:id="rId20"/>
    <p:sldId id="387" r:id="rId21"/>
    <p:sldId id="269" r:id="rId22"/>
    <p:sldId id="302" r:id="rId23"/>
    <p:sldId id="389" r:id="rId24"/>
    <p:sldId id="307" r:id="rId25"/>
    <p:sldId id="402" r:id="rId26"/>
    <p:sldId id="391" r:id="rId27"/>
    <p:sldId id="393" r:id="rId28"/>
    <p:sldId id="392" r:id="rId29"/>
    <p:sldId id="312" r:id="rId30"/>
    <p:sldId id="305" r:id="rId31"/>
    <p:sldId id="272" r:id="rId32"/>
    <p:sldId id="382" r:id="rId33"/>
    <p:sldId id="383" r:id="rId34"/>
    <p:sldId id="384" r:id="rId35"/>
    <p:sldId id="341" r:id="rId36"/>
    <p:sldId id="405" r:id="rId37"/>
    <p:sldId id="386" r:id="rId38"/>
    <p:sldId id="363" r:id="rId39"/>
    <p:sldId id="362" r:id="rId40"/>
    <p:sldId id="364" r:id="rId41"/>
    <p:sldId id="366" r:id="rId4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4C7BD1"/>
    <a:srgbClr val="7D848B"/>
    <a:srgbClr val="704090"/>
    <a:srgbClr val="13223D"/>
    <a:srgbClr val="FFFFFF"/>
    <a:srgbClr val="CF6C28"/>
    <a:srgbClr val="8F8F8F"/>
    <a:srgbClr val="12203A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7" autoAdjust="0"/>
    <p:restoredTop sz="94670" autoAdjust="0"/>
  </p:normalViewPr>
  <p:slideViewPr>
    <p:cSldViewPr snapToGrid="0">
      <p:cViewPr>
        <p:scale>
          <a:sx n="70" d="100"/>
          <a:sy n="70" d="100"/>
        </p:scale>
        <p:origin x="1627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4.xml"/><Relationship Id="rId1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86954</c:v>
                </c:pt>
                <c:pt idx="1">
                  <c:v>78087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9-497B-B8BE-66A547CBCA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91716</c:v>
                </c:pt>
                <c:pt idx="1">
                  <c:v>95979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9-497B-B8BE-66A547CBCA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0409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82649</c:v>
                </c:pt>
                <c:pt idx="1">
                  <c:v>82850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A9-497B-B8BE-66A547CBC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72352"/>
        <c:axId val="139756096"/>
      </c:barChart>
      <c:catAx>
        <c:axId val="14397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756096"/>
        <c:crosses val="autoZero"/>
        <c:auto val="1"/>
        <c:lblAlgn val="ctr"/>
        <c:lblOffset val="100"/>
        <c:noMultiLvlLbl val="0"/>
      </c:catAx>
      <c:valAx>
        <c:axId val="1397560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4397235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29 307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93-4E46-B7CB-B0BC8C8121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29 305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93-4E46-B7CB-B0BC8C8121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23 084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51-487C-856C-9C156EC2067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  <a:r>
                      <a:rPr lang="en-US" baseline="0" dirty="0"/>
                      <a:t> 295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51-487C-856C-9C156EC206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24 404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51-487C-856C-9C156EC2067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24 539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51-487C-856C-9C156EC2067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  <a:r>
                      <a:rPr lang="en-US" baseline="0" dirty="0"/>
                      <a:t> 651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51-487C-856C-9C156EC2067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20 027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51-487C-856C-9C156EC20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  <a:solidFill>
                      <a:schemeClr val="accent5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(факт)</c:v>
                </c:pt>
                <c:pt idx="5">
                  <c:v>2024 (оценка)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29308.799999999999</c:v>
                </c:pt>
                <c:pt idx="1">
                  <c:v>29307.5</c:v>
                </c:pt>
                <c:pt idx="2">
                  <c:v>25234.799999999999</c:v>
                </c:pt>
                <c:pt idx="3">
                  <c:v>23383.7</c:v>
                </c:pt>
                <c:pt idx="4">
                  <c:v>23652.48</c:v>
                </c:pt>
                <c:pt idx="5">
                  <c:v>23952.48</c:v>
                </c:pt>
                <c:pt idx="6">
                  <c:v>22517</c:v>
                </c:pt>
                <c:pt idx="7">
                  <c:v>24539</c:v>
                </c:pt>
                <c:pt idx="8">
                  <c:v>21651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F-4A61-8638-EF13032C0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178402816"/>
        <c:axId val="172854080"/>
        <c:axId val="0"/>
      </c:bar3DChart>
      <c:catAx>
        <c:axId val="1784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854080"/>
        <c:crosses val="autoZero"/>
        <c:auto val="1"/>
        <c:lblAlgn val="ctr"/>
        <c:lblOffset val="100"/>
        <c:noMultiLvlLbl val="0"/>
      </c:catAx>
      <c:valAx>
        <c:axId val="17285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0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sz="18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>
              <a:lnSpc>
                <a:spcPct val="80000"/>
              </a:lnSpc>
              <a:defRPr sz="18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– 82 850</a:t>
            </a:r>
          </a:p>
        </c:rich>
      </c:tx>
      <c:layout>
        <c:manualLayout>
          <c:xMode val="edge"/>
          <c:yMode val="edge"/>
          <c:x val="0.1893125167700764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79582414725028"/>
          <c:y val="0.26319460838343545"/>
          <c:w val="0.56306876492018132"/>
          <c:h val="0.7289987826938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Бюджет -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8.3000000000000004E-2</c:v>
                </c:pt>
                <c:pt idx="1">
                  <c:v>1E-3</c:v>
                </c:pt>
                <c:pt idx="2">
                  <c:v>6.0000000000000001E-3</c:v>
                </c:pt>
                <c:pt idx="3">
                  <c:v>0.20799999999999999</c:v>
                </c:pt>
                <c:pt idx="4">
                  <c:v>0.05</c:v>
                </c:pt>
                <c:pt idx="5">
                  <c:v>2E-3</c:v>
                </c:pt>
                <c:pt idx="6">
                  <c:v>0.20799999999999999</c:v>
                </c:pt>
                <c:pt idx="7">
                  <c:v>1.9E-2</c:v>
                </c:pt>
                <c:pt idx="8">
                  <c:v>8.8999999999999996E-2</c:v>
                </c:pt>
                <c:pt idx="9">
                  <c:v>0.245</c:v>
                </c:pt>
                <c:pt idx="10">
                  <c:v>1.7999999999999999E-2</c:v>
                </c:pt>
                <c:pt idx="11">
                  <c:v>2E-3</c:v>
                </c:pt>
                <c:pt idx="12">
                  <c:v>5.0000000000000001E-3</c:v>
                </c:pt>
                <c:pt idx="13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2-4962-B369-5EF2882F4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lnSpc>
                <a:spcPct val="80000"/>
              </a:lnSpc>
              <a:defRPr lang="ru-RU" sz="1800" b="1" i="0" u="none" strike="noStrike" kern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2026</a:t>
            </a:r>
          </a:p>
          <a:p>
            <a:pPr algn="ctr" rtl="0">
              <a:lnSpc>
                <a:spcPct val="80000"/>
              </a:lnSpc>
              <a:defRPr lang="ru-RU" sz="1800" b="1" i="0" u="none" strike="noStrike" kern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 – 76 185</a:t>
            </a:r>
          </a:p>
        </c:rich>
      </c:tx>
      <c:layout>
        <c:manualLayout>
          <c:xMode val="edge"/>
          <c:yMode val="edge"/>
          <c:x val="0.26308702182806976"/>
          <c:y val="7.974952370067931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017651448781596"/>
          <c:y val="0.29925066845171633"/>
          <c:w val="0.58091521746184249"/>
          <c:h val="0.646432998469060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Бюджет - </c:v>
                </c:pt>
              </c:strCache>
            </c:strRef>
          </c:tx>
          <c:dLbls>
            <c:dLbl>
              <c:idx val="1"/>
              <c:layout>
                <c:manualLayout>
                  <c:x val="0.24087643919103449"/>
                  <c:y val="-3.353193704806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01-4651-BC67-1EAD2DAEAC8D}"/>
                </c:ext>
              </c:extLst>
            </c:dLbl>
            <c:dLbl>
              <c:idx val="7"/>
              <c:layout>
                <c:manualLayout>
                  <c:x val="-0.16888791076086604"/>
                  <c:y val="-1.68717338802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1-4651-BC67-1EAD2DAEAC8D}"/>
                </c:ext>
              </c:extLst>
            </c:dLbl>
            <c:dLbl>
              <c:idx val="10"/>
              <c:layout>
                <c:manualLayout>
                  <c:x val="-0.13199085262197091"/>
                  <c:y val="-8.177685706499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01-4651-BC67-1EAD2DAEA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общего характера</c:v>
                </c:pt>
                <c:pt idx="14">
                  <c:v>Условно утвержденные расходы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4.2000000000000003E-2</c:v>
                </c:pt>
                <c:pt idx="1">
                  <c:v>1E-3</c:v>
                </c:pt>
                <c:pt idx="2">
                  <c:v>5.0000000000000001E-3</c:v>
                </c:pt>
                <c:pt idx="3">
                  <c:v>0.215</c:v>
                </c:pt>
                <c:pt idx="4">
                  <c:v>4.1000000000000002E-2</c:v>
                </c:pt>
                <c:pt idx="5">
                  <c:v>2E-3</c:v>
                </c:pt>
                <c:pt idx="6">
                  <c:v>0.218</c:v>
                </c:pt>
                <c:pt idx="7">
                  <c:v>1.4999999999999999E-2</c:v>
                </c:pt>
                <c:pt idx="8">
                  <c:v>6.3E-2</c:v>
                </c:pt>
                <c:pt idx="9">
                  <c:v>0.26400000000000001</c:v>
                </c:pt>
                <c:pt idx="10">
                  <c:v>1.0999999999999999E-2</c:v>
                </c:pt>
                <c:pt idx="11">
                  <c:v>2E-3</c:v>
                </c:pt>
                <c:pt idx="12">
                  <c:v>2E-3</c:v>
                </c:pt>
                <c:pt idx="13">
                  <c:v>4.9000000000000002E-2</c:v>
                </c:pt>
                <c:pt idx="1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01-4651-BC67-1EAD2DAEA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lnSpc>
                <a:spcPct val="80000"/>
              </a:lnSpc>
              <a:defRPr lang="ru-RU" sz="1800" b="1" i="0" u="none" strike="noStrike" kern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2027</a:t>
            </a:r>
          </a:p>
          <a:p>
            <a:pPr algn="ctr" rtl="0">
              <a:lnSpc>
                <a:spcPct val="80000"/>
              </a:lnSpc>
              <a:defRPr lang="ru-RU" sz="1800" b="1" i="0" u="none" strike="noStrike" kern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 – 78 444</a:t>
            </a:r>
          </a:p>
        </c:rich>
      </c:tx>
      <c:layout>
        <c:manualLayout>
          <c:xMode val="edge"/>
          <c:yMode val="edge"/>
          <c:x val="0.26660009349749797"/>
          <c:y val="3.566263854816597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522415886829301"/>
          <c:y val="0.31378086499999686"/>
          <c:w val="0.57834896696329552"/>
          <c:h val="0.66160279124930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Бюджет -</c:v>
                </c:pt>
              </c:strCache>
            </c:strRef>
          </c:tx>
          <c:dLbls>
            <c:dLbl>
              <c:idx val="7"/>
              <c:layout>
                <c:manualLayout>
                  <c:x val="-0.14601294027501543"/>
                  <c:y val="0.1220046641834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31-4CA4-8BE4-073096683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общего характера</c:v>
                </c:pt>
                <c:pt idx="14">
                  <c:v>Условно утвержденные расходы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4.2999999999999997E-2</c:v>
                </c:pt>
                <c:pt idx="1">
                  <c:v>1E-3</c:v>
                </c:pt>
                <c:pt idx="2">
                  <c:v>5.0000000000000001E-3</c:v>
                </c:pt>
                <c:pt idx="3">
                  <c:v>0.20799999999999999</c:v>
                </c:pt>
                <c:pt idx="4">
                  <c:v>4.2000000000000003E-2</c:v>
                </c:pt>
                <c:pt idx="5">
                  <c:v>2E-3</c:v>
                </c:pt>
                <c:pt idx="6">
                  <c:v>0.22700000000000001</c:v>
                </c:pt>
                <c:pt idx="7">
                  <c:v>1.6E-2</c:v>
                </c:pt>
                <c:pt idx="8">
                  <c:v>4.5999999999999999E-2</c:v>
                </c:pt>
                <c:pt idx="9">
                  <c:v>0.26500000000000001</c:v>
                </c:pt>
                <c:pt idx="10">
                  <c:v>8.0000000000000002E-3</c:v>
                </c:pt>
                <c:pt idx="11">
                  <c:v>2E-3</c:v>
                </c:pt>
                <c:pt idx="12">
                  <c:v>2E-3</c:v>
                </c:pt>
                <c:pt idx="13">
                  <c:v>4.7E-2</c:v>
                </c:pt>
                <c:pt idx="14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1-4CA4-8BE4-073096683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63084309559576E-2"/>
          <c:y val="3.8213051792318582E-3"/>
          <c:w val="0.95113184925958782"/>
          <c:h val="0.95634920634921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-0.11520762842669009"/>
                  <c:y val="9.9432387658147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41B-4390-9379-3BA886CA62A4}"/>
                </c:ext>
              </c:extLst>
            </c:dLbl>
            <c:dLbl>
              <c:idx val="1"/>
              <c:layout>
                <c:manualLayout>
                  <c:x val="-7.5881517281447736E-2"/>
                  <c:y val="-8.7286288553343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2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41B-4390-9379-3BA886CA62A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3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41B-4390-9379-3BA886CA62A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41B-4390-9379-3BA886CA62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5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41B-4390-9379-3BA886CA62A4}"/>
                </c:ext>
              </c:extLst>
            </c:dLbl>
            <c:dLbl>
              <c:idx val="5"/>
              <c:layout>
                <c:manualLayout>
                  <c:x val="0.1751932401775739"/>
                  <c:y val="-0.10424531629154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41B-4390-9379-3BA886CA6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200"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Государственное и муниципальное управление</c:v>
                </c:pt>
                <c:pt idx="1">
                  <c:v>Сфера природопользования</c:v>
                </c:pt>
                <c:pt idx="2">
                  <c:v>Обеспечение безопасности населения</c:v>
                </c:pt>
                <c:pt idx="3">
                  <c:v>Инфраструктурная среда</c:v>
                </c:pt>
                <c:pt idx="4">
                  <c:v>Экономическое развитие</c:v>
                </c:pt>
                <c:pt idx="5">
                  <c:v>Социальная сфера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0.1</c:v>
                </c:pt>
                <c:pt idx="1">
                  <c:v>3.5999999999999997E-2</c:v>
                </c:pt>
                <c:pt idx="2">
                  <c:v>1.4999999999999999E-2</c:v>
                </c:pt>
                <c:pt idx="3">
                  <c:v>0.19800000000000001</c:v>
                </c:pt>
                <c:pt idx="4">
                  <c:v>4.4999999999999998E-2</c:v>
                </c:pt>
                <c:pt idx="5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6-4CA0-AC3B-234CC50654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36725345960375E-3"/>
          <c:y val="4.9538197879687813E-3"/>
          <c:w val="0.98860474096771866"/>
          <c:h val="0.99415208159775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1253113355460456"/>
                  <c:y val="0.101682540867892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A22-4D4A-8DC8-59E91097FDAB}"/>
                </c:ext>
              </c:extLst>
            </c:dLbl>
            <c:dLbl>
              <c:idx val="1"/>
              <c:layout>
                <c:manualLayout>
                  <c:x val="-3.6727543915231899E-2"/>
                  <c:y val="-6.5026363434865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2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560587759022981"/>
                      <c:h val="9.8709482627190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3F6-4CA0-AC3B-234CC506544C}"/>
                </c:ext>
              </c:extLst>
            </c:dLbl>
            <c:dLbl>
              <c:idx val="2"/>
              <c:layout>
                <c:manualLayout>
                  <c:x val="-1.6952550120735307E-2"/>
                  <c:y val="-3.00615451348201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3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A22-4D4A-8DC8-59E91097FDAB}"/>
                </c:ext>
              </c:extLst>
            </c:dLbl>
            <c:dLbl>
              <c:idx val="3"/>
              <c:layout>
                <c:manualLayout>
                  <c:x val="-7.2304718432428985E-2"/>
                  <c:y val="2.09914431051097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3F6-4CA0-AC3B-234CC506544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5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A22-4D4A-8DC8-59E91097FDAB}"/>
                </c:ext>
              </c:extLst>
            </c:dLbl>
            <c:dLbl>
              <c:idx val="5"/>
              <c:layout>
                <c:manualLayout>
                  <c:x val="0.21488302856596994"/>
                  <c:y val="-0.192418119230888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A22-4D4A-8DC8-59E91097F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2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Государственное и муниципальное управление</c:v>
                </c:pt>
                <c:pt idx="1">
                  <c:v>Сфера природопользования</c:v>
                </c:pt>
                <c:pt idx="2">
                  <c:v>Обеспечение безопасности населения</c:v>
                </c:pt>
                <c:pt idx="3">
                  <c:v>Инфраструктурная среда</c:v>
                </c:pt>
                <c:pt idx="4">
                  <c:v>Экономическое развитие</c:v>
                </c:pt>
                <c:pt idx="5">
                  <c:v>Социальная сфера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0.08</c:v>
                </c:pt>
                <c:pt idx="1">
                  <c:v>0.03</c:v>
                </c:pt>
                <c:pt idx="2">
                  <c:v>1.6E-2</c:v>
                </c:pt>
                <c:pt idx="3">
                  <c:v>0.20300000000000001</c:v>
                </c:pt>
                <c:pt idx="4">
                  <c:v>5.1999999999999998E-2</c:v>
                </c:pt>
                <c:pt idx="5">
                  <c:v>0.61899999999999999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6-4CA0-AC3B-234CC50654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995745673574146E-3"/>
          <c:y val="8.8397673555178514E-3"/>
          <c:w val="0.95113184925958805"/>
          <c:h val="0.95634920634921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3363728377055292"/>
                  <c:y val="8.08456896532247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3AF-43FA-9D29-78233C5704E5}"/>
                </c:ext>
              </c:extLst>
            </c:dLbl>
            <c:dLbl>
              <c:idx val="1"/>
              <c:layout>
                <c:manualLayout>
                  <c:x val="-4.9785171210921644E-2"/>
                  <c:y val="-5.4936766820071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2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560587759022981"/>
                      <c:h val="9.8709482627190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AF-43FA-9D29-78233C5704E5}"/>
                </c:ext>
              </c:extLst>
            </c:dLbl>
            <c:dLbl>
              <c:idx val="2"/>
              <c:layout>
                <c:manualLayout>
                  <c:x val="-5.0067323429839432E-3"/>
                  <c:y val="2.56050511234971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3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3AF-43FA-9D29-78233C5704E5}"/>
                </c:ext>
              </c:extLst>
            </c:dLbl>
            <c:dLbl>
              <c:idx val="3"/>
              <c:layout>
                <c:manualLayout>
                  <c:x val="-7.7062457406220211E-2"/>
                  <c:y val="-2.91972891781757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3AF-43FA-9D29-78233C5704E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5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3AF-43FA-9D29-78233C5704E5}"/>
                </c:ext>
              </c:extLst>
            </c:dLbl>
            <c:dLbl>
              <c:idx val="5"/>
              <c:layout>
                <c:manualLayout>
                  <c:x val="0.2257079981704192"/>
                  <c:y val="-0.165226005996100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3AF-43FA-9D29-78233C570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2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Государственное и муниципальное управление</c:v>
                </c:pt>
                <c:pt idx="1">
                  <c:v>Сфера природопользования</c:v>
                </c:pt>
                <c:pt idx="2">
                  <c:v>Обеспечение безопасности населения</c:v>
                </c:pt>
                <c:pt idx="3">
                  <c:v>Инфраструктурная среда</c:v>
                </c:pt>
                <c:pt idx="4">
                  <c:v>Экономическое развитие</c:v>
                </c:pt>
                <c:pt idx="5">
                  <c:v>Социальная сфера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0.08</c:v>
                </c:pt>
                <c:pt idx="1">
                  <c:v>3.1E-2</c:v>
                </c:pt>
                <c:pt idx="2">
                  <c:v>1.6E-2</c:v>
                </c:pt>
                <c:pt idx="3">
                  <c:v>0.20300000000000001</c:v>
                </c:pt>
                <c:pt idx="4">
                  <c:v>0.05</c:v>
                </c:pt>
                <c:pt idx="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6-4CA0-AC3B-234CC50654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  <c:pt idx="5">
                  <c:v>На 01.01.2028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1330</c:v>
                </c:pt>
                <c:pt idx="3" formatCode="#,##0">
                  <c:v>1389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E-4818-B6E0-2E17704EC9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  <c:pt idx="5">
                  <c:v>На 01.01.2028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 formatCode="#,##0">
                  <c:v>2080</c:v>
                </c:pt>
                <c:pt idx="3" formatCode="#,##0">
                  <c:v>2043</c:v>
                </c:pt>
                <c:pt idx="4" formatCode="#,##0">
                  <c:v>1978</c:v>
                </c:pt>
                <c:pt idx="5" formatCode="#,##0">
                  <c:v>1789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E-4818-B6E0-2E17704EC9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22 324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F-4652-B591-6BC26B26680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21 107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F-4652-B591-6BC26B26680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 i="0" u="none" strike="noStrike" kern="1200" baseline="0" dirty="0">
                        <a:solidFill>
                          <a:prstClr val="white"/>
                        </a:solidFill>
                      </a:rPr>
                      <a:t>19 673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5F-4652-B591-6BC26B2668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  <c:pt idx="5">
                  <c:v>На 01.01.2028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21754</c:v>
                </c:pt>
                <c:pt idx="1">
                  <c:v>25295</c:v>
                </c:pt>
                <c:pt idx="2">
                  <c:v>22324</c:v>
                </c:pt>
                <c:pt idx="3">
                  <c:v>21108</c:v>
                </c:pt>
                <c:pt idx="4">
                  <c:v>19673</c:v>
                </c:pt>
                <c:pt idx="5">
                  <c:v>18238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E-4818-B6E0-2E17704EC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165324288"/>
        <c:axId val="172851776"/>
        <c:axId val="0"/>
      </c:bar3DChart>
      <c:catAx>
        <c:axId val="16532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2851776"/>
        <c:crosses val="autoZero"/>
        <c:auto val="1"/>
        <c:lblAlgn val="ctr"/>
        <c:lblOffset val="100"/>
        <c:noMultiLvlLbl val="0"/>
      </c:catAx>
      <c:valAx>
        <c:axId val="172851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5324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708CE-EB4D-47A5-BC74-BC780DC7255A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5587A-113F-45DE-83A4-93C18818E11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spc="13" dirty="0">
              <a:latin typeface="Century" panose="02040604050505020304" pitchFamily="18" charset="0"/>
              <a:cs typeface="Arial"/>
            </a:rPr>
            <a:t>Российская Федерация</a:t>
          </a:r>
          <a:endParaRPr lang="ru-RU" sz="1600" dirty="0"/>
        </a:p>
      </dgm:t>
    </dgm:pt>
    <dgm:pt modelId="{885DDC92-A974-40DD-9D66-C16DAAF961AD}" type="parTrans" cxnId="{F357610F-B320-4484-A5E9-566617F0048F}">
      <dgm:prSet/>
      <dgm:spPr/>
      <dgm:t>
        <a:bodyPr/>
        <a:lstStyle/>
        <a:p>
          <a:endParaRPr lang="ru-RU"/>
        </a:p>
      </dgm:t>
    </dgm:pt>
    <dgm:pt modelId="{CAFFC1DF-581C-4845-8FFD-497A0606A60F}" type="sibTrans" cxnId="{F357610F-B320-4484-A5E9-566617F0048F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8BAC33E-3D15-40D7-AB91-3141ECFD86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00" b="1" spc="13" dirty="0">
              <a:latin typeface="Century" panose="02040604050505020304" pitchFamily="18" charset="0"/>
              <a:cs typeface="Arial"/>
            </a:rPr>
            <a:t>Муниципальные образования</a:t>
          </a:r>
          <a:endParaRPr lang="ru-RU" sz="1600" b="0" dirty="0"/>
        </a:p>
      </dgm:t>
    </dgm:pt>
    <dgm:pt modelId="{BA96A044-8F29-4B21-86AF-937FF72957E0}" type="parTrans" cxnId="{53A7567D-B574-404B-B594-C364A3CF9FE8}">
      <dgm:prSet/>
      <dgm:spPr/>
      <dgm:t>
        <a:bodyPr/>
        <a:lstStyle/>
        <a:p>
          <a:endParaRPr lang="ru-RU"/>
        </a:p>
      </dgm:t>
    </dgm:pt>
    <dgm:pt modelId="{BC29CD48-3682-411A-A1EA-CF3462BCC22A}" type="sibTrans" cxnId="{53A7567D-B574-404B-B594-C364A3CF9FE8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FA7A91A-1A41-4169-BEE9-5AE1A3A667B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spc="13" dirty="0">
              <a:latin typeface="Century" panose="02040604050505020304" pitchFamily="18" charset="0"/>
              <a:cs typeface="Arial"/>
            </a:rPr>
            <a:t>Субъекты Российской Федерации</a:t>
          </a:r>
          <a:endParaRPr lang="ru-RU" sz="1600" dirty="0"/>
        </a:p>
      </dgm:t>
    </dgm:pt>
    <dgm:pt modelId="{F5190E21-BF52-4B4F-80C9-E424B2E13D7A}" type="parTrans" cxnId="{BC78EA95-268C-4371-A176-B0A0406C58FA}">
      <dgm:prSet/>
      <dgm:spPr/>
      <dgm:t>
        <a:bodyPr/>
        <a:lstStyle/>
        <a:p>
          <a:endParaRPr lang="ru-RU"/>
        </a:p>
      </dgm:t>
    </dgm:pt>
    <dgm:pt modelId="{5D7FD4D6-BF32-41A4-B96E-FE3B5A706451}" type="sibTrans" cxnId="{BC78EA95-268C-4371-A176-B0A0406C58FA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E282CA9-62A4-48E3-B350-781E8EDDB46C}" type="pres">
      <dgm:prSet presAssocID="{1DA708CE-EB4D-47A5-BC74-BC780DC7255A}" presName="cycle" presStyleCnt="0">
        <dgm:presLayoutVars>
          <dgm:dir/>
          <dgm:resizeHandles val="exact"/>
        </dgm:presLayoutVars>
      </dgm:prSet>
      <dgm:spPr/>
    </dgm:pt>
    <dgm:pt modelId="{561C2B04-5856-42D5-9959-C574971CF5AD}" type="pres">
      <dgm:prSet presAssocID="{5C35587A-113F-45DE-83A4-93C18818E11F}" presName="node" presStyleLbl="node1" presStyleIdx="0" presStyleCnt="3">
        <dgm:presLayoutVars>
          <dgm:bulletEnabled val="1"/>
        </dgm:presLayoutVars>
      </dgm:prSet>
      <dgm:spPr/>
    </dgm:pt>
    <dgm:pt modelId="{3CBB970B-368C-4355-917C-6E0AFDFC8C39}" type="pres">
      <dgm:prSet presAssocID="{5C35587A-113F-45DE-83A4-93C18818E11F}" presName="spNode" presStyleCnt="0"/>
      <dgm:spPr/>
    </dgm:pt>
    <dgm:pt modelId="{3E51D377-C0C6-4F51-999F-D3A2A2A7D038}" type="pres">
      <dgm:prSet presAssocID="{CAFFC1DF-581C-4845-8FFD-497A0606A60F}" presName="sibTrans" presStyleLbl="sibTrans1D1" presStyleIdx="0" presStyleCnt="3"/>
      <dgm:spPr/>
    </dgm:pt>
    <dgm:pt modelId="{DB621DCC-24C0-47F1-B520-1D6C91899AAC}" type="pres">
      <dgm:prSet presAssocID="{88BAC33E-3D15-40D7-AB91-3141ECFD863F}" presName="node" presStyleLbl="node1" presStyleIdx="1" presStyleCnt="3">
        <dgm:presLayoutVars>
          <dgm:bulletEnabled val="1"/>
        </dgm:presLayoutVars>
      </dgm:prSet>
      <dgm:spPr/>
    </dgm:pt>
    <dgm:pt modelId="{7B2655EE-8B56-4C95-92D7-1D9CB40E3247}" type="pres">
      <dgm:prSet presAssocID="{88BAC33E-3D15-40D7-AB91-3141ECFD863F}" presName="spNode" presStyleCnt="0"/>
      <dgm:spPr/>
    </dgm:pt>
    <dgm:pt modelId="{A3CE2EEF-2431-4E32-876D-B259A32F4D21}" type="pres">
      <dgm:prSet presAssocID="{BC29CD48-3682-411A-A1EA-CF3462BCC22A}" presName="sibTrans" presStyleLbl="sibTrans1D1" presStyleIdx="1" presStyleCnt="3"/>
      <dgm:spPr/>
    </dgm:pt>
    <dgm:pt modelId="{534E518C-7C36-4704-93AC-E4D13D4BD0DE}" type="pres">
      <dgm:prSet presAssocID="{6FA7A91A-1A41-4169-BEE9-5AE1A3A667B8}" presName="node" presStyleLbl="node1" presStyleIdx="2" presStyleCnt="3">
        <dgm:presLayoutVars>
          <dgm:bulletEnabled val="1"/>
        </dgm:presLayoutVars>
      </dgm:prSet>
      <dgm:spPr/>
    </dgm:pt>
    <dgm:pt modelId="{27C8FB37-141F-4697-942F-C081E058B3CC}" type="pres">
      <dgm:prSet presAssocID="{6FA7A91A-1A41-4169-BEE9-5AE1A3A667B8}" presName="spNode" presStyleCnt="0"/>
      <dgm:spPr/>
    </dgm:pt>
    <dgm:pt modelId="{44ECC418-DF1C-4A2D-9B0C-215A52EC17EC}" type="pres">
      <dgm:prSet presAssocID="{5D7FD4D6-BF32-41A4-B96E-FE3B5A706451}" presName="sibTrans" presStyleLbl="sibTrans1D1" presStyleIdx="2" presStyleCnt="3"/>
      <dgm:spPr/>
    </dgm:pt>
  </dgm:ptLst>
  <dgm:cxnLst>
    <dgm:cxn modelId="{F357610F-B320-4484-A5E9-566617F0048F}" srcId="{1DA708CE-EB4D-47A5-BC74-BC780DC7255A}" destId="{5C35587A-113F-45DE-83A4-93C18818E11F}" srcOrd="0" destOrd="0" parTransId="{885DDC92-A974-40DD-9D66-C16DAAF961AD}" sibTransId="{CAFFC1DF-581C-4845-8FFD-497A0606A60F}"/>
    <dgm:cxn modelId="{AF3F0A24-AE47-4559-B4FB-7E8ECB67E4CA}" type="presOf" srcId="{6FA7A91A-1A41-4169-BEE9-5AE1A3A667B8}" destId="{534E518C-7C36-4704-93AC-E4D13D4BD0DE}" srcOrd="0" destOrd="0" presId="urn:microsoft.com/office/officeart/2005/8/layout/cycle6"/>
    <dgm:cxn modelId="{1F88C725-DF7B-410C-BC31-D6991FF2CC52}" type="presOf" srcId="{BC29CD48-3682-411A-A1EA-CF3462BCC22A}" destId="{A3CE2EEF-2431-4E32-876D-B259A32F4D21}" srcOrd="0" destOrd="0" presId="urn:microsoft.com/office/officeart/2005/8/layout/cycle6"/>
    <dgm:cxn modelId="{C925862E-D602-4D38-9FB2-642A84A7C5C7}" type="presOf" srcId="{CAFFC1DF-581C-4845-8FFD-497A0606A60F}" destId="{3E51D377-C0C6-4F51-999F-D3A2A2A7D038}" srcOrd="0" destOrd="0" presId="urn:microsoft.com/office/officeart/2005/8/layout/cycle6"/>
    <dgm:cxn modelId="{7E1D294E-E62E-4907-B593-BB30725AD88E}" type="presOf" srcId="{1DA708CE-EB4D-47A5-BC74-BC780DC7255A}" destId="{EE282CA9-62A4-48E3-B350-781E8EDDB46C}" srcOrd="0" destOrd="0" presId="urn:microsoft.com/office/officeart/2005/8/layout/cycle6"/>
    <dgm:cxn modelId="{FFCFFD77-3811-4D1D-81AB-64E2186E1895}" type="presOf" srcId="{88BAC33E-3D15-40D7-AB91-3141ECFD863F}" destId="{DB621DCC-24C0-47F1-B520-1D6C91899AAC}" srcOrd="0" destOrd="0" presId="urn:microsoft.com/office/officeart/2005/8/layout/cycle6"/>
    <dgm:cxn modelId="{53A7567D-B574-404B-B594-C364A3CF9FE8}" srcId="{1DA708CE-EB4D-47A5-BC74-BC780DC7255A}" destId="{88BAC33E-3D15-40D7-AB91-3141ECFD863F}" srcOrd="1" destOrd="0" parTransId="{BA96A044-8F29-4B21-86AF-937FF72957E0}" sibTransId="{BC29CD48-3682-411A-A1EA-CF3462BCC22A}"/>
    <dgm:cxn modelId="{BC78EA95-268C-4371-A176-B0A0406C58FA}" srcId="{1DA708CE-EB4D-47A5-BC74-BC780DC7255A}" destId="{6FA7A91A-1A41-4169-BEE9-5AE1A3A667B8}" srcOrd="2" destOrd="0" parTransId="{F5190E21-BF52-4B4F-80C9-E424B2E13D7A}" sibTransId="{5D7FD4D6-BF32-41A4-B96E-FE3B5A706451}"/>
    <dgm:cxn modelId="{D2A23197-7712-4CCF-904A-6022E4D547E4}" type="presOf" srcId="{5C35587A-113F-45DE-83A4-93C18818E11F}" destId="{561C2B04-5856-42D5-9959-C574971CF5AD}" srcOrd="0" destOrd="0" presId="urn:microsoft.com/office/officeart/2005/8/layout/cycle6"/>
    <dgm:cxn modelId="{6623699A-2A97-42C8-A947-792AD4E595AC}" type="presOf" srcId="{5D7FD4D6-BF32-41A4-B96E-FE3B5A706451}" destId="{44ECC418-DF1C-4A2D-9B0C-215A52EC17EC}" srcOrd="0" destOrd="0" presId="urn:microsoft.com/office/officeart/2005/8/layout/cycle6"/>
    <dgm:cxn modelId="{F0CE3C72-EAF0-44AD-9F46-62DC6AF90A15}" type="presParOf" srcId="{EE282CA9-62A4-48E3-B350-781E8EDDB46C}" destId="{561C2B04-5856-42D5-9959-C574971CF5AD}" srcOrd="0" destOrd="0" presId="urn:microsoft.com/office/officeart/2005/8/layout/cycle6"/>
    <dgm:cxn modelId="{AF4C8E90-593B-4552-9FF4-7758B0EF89DF}" type="presParOf" srcId="{EE282CA9-62A4-48E3-B350-781E8EDDB46C}" destId="{3CBB970B-368C-4355-917C-6E0AFDFC8C39}" srcOrd="1" destOrd="0" presId="urn:microsoft.com/office/officeart/2005/8/layout/cycle6"/>
    <dgm:cxn modelId="{F8325D2E-815B-43E9-91C0-AA96206B5F6B}" type="presParOf" srcId="{EE282CA9-62A4-48E3-B350-781E8EDDB46C}" destId="{3E51D377-C0C6-4F51-999F-D3A2A2A7D038}" srcOrd="2" destOrd="0" presId="urn:microsoft.com/office/officeart/2005/8/layout/cycle6"/>
    <dgm:cxn modelId="{BE22D934-AB3A-4349-A890-E9C5083741D0}" type="presParOf" srcId="{EE282CA9-62A4-48E3-B350-781E8EDDB46C}" destId="{DB621DCC-24C0-47F1-B520-1D6C91899AAC}" srcOrd="3" destOrd="0" presId="urn:microsoft.com/office/officeart/2005/8/layout/cycle6"/>
    <dgm:cxn modelId="{51A81197-826B-4516-B095-6133A94E8634}" type="presParOf" srcId="{EE282CA9-62A4-48E3-B350-781E8EDDB46C}" destId="{7B2655EE-8B56-4C95-92D7-1D9CB40E3247}" srcOrd="4" destOrd="0" presId="urn:microsoft.com/office/officeart/2005/8/layout/cycle6"/>
    <dgm:cxn modelId="{47E26CFC-75EF-4EA3-951C-5A2FC637EE51}" type="presParOf" srcId="{EE282CA9-62A4-48E3-B350-781E8EDDB46C}" destId="{A3CE2EEF-2431-4E32-876D-B259A32F4D21}" srcOrd="5" destOrd="0" presId="urn:microsoft.com/office/officeart/2005/8/layout/cycle6"/>
    <dgm:cxn modelId="{11037248-E9B1-499A-9908-29E76A6F952A}" type="presParOf" srcId="{EE282CA9-62A4-48E3-B350-781E8EDDB46C}" destId="{534E518C-7C36-4704-93AC-E4D13D4BD0DE}" srcOrd="6" destOrd="0" presId="urn:microsoft.com/office/officeart/2005/8/layout/cycle6"/>
    <dgm:cxn modelId="{9AE90715-62D3-47AD-A201-9D3F1BCAD66B}" type="presParOf" srcId="{EE282CA9-62A4-48E3-B350-781E8EDDB46C}" destId="{27C8FB37-141F-4697-942F-C081E058B3CC}" srcOrd="7" destOrd="0" presId="urn:microsoft.com/office/officeart/2005/8/layout/cycle6"/>
    <dgm:cxn modelId="{3B191781-E96A-4A1F-9783-E27861775EB8}" type="presParOf" srcId="{EE282CA9-62A4-48E3-B350-781E8EDDB46C}" destId="{44ECC418-DF1C-4A2D-9B0C-215A52EC17E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B6CA1-EC2F-42EC-A422-C3E34C4FDF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5AA398-6B1C-43D9-A3FE-8312C64E38CA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Консолидированный</a:t>
          </a:r>
          <a:r>
            <a:rPr lang="ru-RU" sz="2000" b="1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</a:t>
          </a:r>
          <a:r>
            <a:rPr lang="ru-RU" sz="2000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</a:t>
          </a:r>
        </a:p>
        <a:p>
          <a:r>
            <a:rPr lang="ru-RU" sz="2000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Смоленской области</a:t>
          </a:r>
          <a:endParaRPr lang="ru-RU" sz="2000" b="1" dirty="0">
            <a:ln>
              <a:noFill/>
            </a:ln>
            <a:solidFill>
              <a:schemeClr val="bg1"/>
            </a:solidFill>
          </a:endParaRPr>
        </a:p>
      </dgm:t>
    </dgm:pt>
    <dgm:pt modelId="{5FFDDE27-AF3E-4C29-A23A-E238A739DDEF}" type="parTrans" cxnId="{058D6CAF-80A7-4F4D-B9E8-D3E5DE5813AD}">
      <dgm:prSet/>
      <dgm:spPr/>
      <dgm:t>
        <a:bodyPr/>
        <a:lstStyle/>
        <a:p>
          <a:endParaRPr lang="ru-RU"/>
        </a:p>
      </dgm:t>
    </dgm:pt>
    <dgm:pt modelId="{0B52E801-CB05-4495-AB9F-DE7367C64CD6}" type="sibTrans" cxnId="{058D6CAF-80A7-4F4D-B9E8-D3E5DE5813AD}">
      <dgm:prSet/>
      <dgm:spPr/>
      <dgm:t>
        <a:bodyPr/>
        <a:lstStyle/>
        <a:p>
          <a:endParaRPr lang="ru-RU"/>
        </a:p>
      </dgm:t>
    </dgm:pt>
    <dgm:pt modelId="{630EDF01-F730-4DF5-8865-9CEA174AE6DA}" type="asst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Областной бюджет</a:t>
          </a:r>
          <a:endParaRPr lang="ru-RU" sz="1800" b="1" dirty="0">
            <a:ln>
              <a:noFill/>
            </a:ln>
            <a:solidFill>
              <a:schemeClr val="bg1"/>
            </a:solidFill>
          </a:endParaRPr>
        </a:p>
      </dgm:t>
    </dgm:pt>
    <dgm:pt modelId="{E457B4F2-6069-4AC0-B5E7-AF7DDEA86532}" type="parTrans" cxnId="{1BF2354A-06FF-4862-8338-8625215B48A7}">
      <dgm:prSet/>
      <dgm:spPr>
        <a:ln w="57150">
          <a:solidFill>
            <a:srgbClr val="4C7BD1"/>
          </a:solidFill>
        </a:ln>
      </dgm:spPr>
      <dgm:t>
        <a:bodyPr/>
        <a:lstStyle/>
        <a:p>
          <a:endParaRPr lang="ru-RU"/>
        </a:p>
      </dgm:t>
    </dgm:pt>
    <dgm:pt modelId="{D767489F-8007-4629-97F8-785D96807368}" type="sibTrans" cxnId="{1BF2354A-06FF-4862-8338-8625215B48A7}">
      <dgm:prSet/>
      <dgm:spPr/>
      <dgm:t>
        <a:bodyPr/>
        <a:lstStyle/>
        <a:p>
          <a:endParaRPr lang="ru-RU"/>
        </a:p>
      </dgm:t>
    </dgm:pt>
    <dgm:pt modelId="{4933B9B9-A4BA-46FB-85CB-946F18C6C928}">
      <dgm:prSet phldrT="[Текст]"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Бюджеты</a:t>
          </a:r>
        </a:p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городских</a:t>
          </a:r>
        </a:p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округов </a:t>
          </a:r>
        </a:p>
      </dgm:t>
    </dgm:pt>
    <dgm:pt modelId="{66779583-C65C-40E4-8DC6-B8040943D99E}" type="parTrans" cxnId="{323BA932-1D57-4A0F-B86F-53F83020CE1E}">
      <dgm:prSet/>
      <dgm:spPr>
        <a:ln w="57150">
          <a:solidFill>
            <a:srgbClr val="4C7BD1"/>
          </a:solidFill>
        </a:ln>
      </dgm:spPr>
      <dgm:t>
        <a:bodyPr/>
        <a:lstStyle/>
        <a:p>
          <a:endParaRPr lang="ru-RU"/>
        </a:p>
      </dgm:t>
    </dgm:pt>
    <dgm:pt modelId="{33F8F2BB-6B3A-4B28-9C4A-36315364930C}" type="sibTrans" cxnId="{323BA932-1D57-4A0F-B86F-53F83020CE1E}">
      <dgm:prSet/>
      <dgm:spPr/>
      <dgm:t>
        <a:bodyPr/>
        <a:lstStyle/>
        <a:p>
          <a:endParaRPr lang="ru-RU"/>
        </a:p>
      </dgm:t>
    </dgm:pt>
    <dgm:pt modelId="{03AA22E7-1B3E-40BD-AAA9-9E618593F26D}">
      <dgm:prSet phldrT="[Текст]"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Бюджеты</a:t>
          </a:r>
        </a:p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муниципальных</a:t>
          </a:r>
          <a:endParaRPr lang="ru-RU" b="1" dirty="0">
            <a:ln>
              <a:noFill/>
            </a:ln>
            <a:solidFill>
              <a:schemeClr val="bg1"/>
            </a:solidFill>
            <a:latin typeface="Candara" panose="020E0502030303020204" pitchFamily="34" charset="0"/>
            <a:cs typeface="Candara"/>
          </a:endParaRPr>
        </a:p>
        <a:p>
          <a:pPr>
            <a:spcAft>
              <a:spcPts val="0"/>
            </a:spcAft>
          </a:pPr>
          <a:r>
            <a:rPr lang="ru-RU" b="1" dirty="0">
              <a:ln>
                <a:noFill/>
              </a:ln>
              <a:solidFill>
                <a:schemeClr val="bg1"/>
              </a:solidFill>
            </a:rPr>
            <a:t>округов</a:t>
          </a:r>
        </a:p>
      </dgm:t>
    </dgm:pt>
    <dgm:pt modelId="{309570C8-E478-4366-AFCC-A8C997C1F1C2}" type="parTrans" cxnId="{7C27CC41-249F-4C93-8D57-81D275EF824E}">
      <dgm:prSet/>
      <dgm:spPr>
        <a:ln w="57150">
          <a:solidFill>
            <a:srgbClr val="4C7BD1"/>
          </a:solidFill>
        </a:ln>
      </dgm:spPr>
      <dgm:t>
        <a:bodyPr/>
        <a:lstStyle/>
        <a:p>
          <a:endParaRPr lang="ru-RU"/>
        </a:p>
      </dgm:t>
    </dgm:pt>
    <dgm:pt modelId="{6E7D6EA3-00B9-45A4-8C14-5C9E87E70B64}" type="sibTrans" cxnId="{7C27CC41-249F-4C93-8D57-81D275EF824E}">
      <dgm:prSet/>
      <dgm:spPr/>
      <dgm:t>
        <a:bodyPr/>
        <a:lstStyle/>
        <a:p>
          <a:endParaRPr lang="ru-RU"/>
        </a:p>
      </dgm:t>
    </dgm:pt>
    <dgm:pt modelId="{8A27F730-7538-48C5-9D06-203F356F749F}">
      <dgm:prSet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 территориального фонда обязательного</a:t>
          </a:r>
          <a:br>
            <a:rPr lang="ru-RU" b="1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</a:b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медицинского страхования</a:t>
          </a:r>
          <a:endParaRPr lang="ru-RU" b="1" dirty="0">
            <a:ln>
              <a:noFill/>
            </a:ln>
            <a:solidFill>
              <a:schemeClr val="bg1"/>
            </a:solidFill>
            <a:latin typeface="Candara" panose="020E0502030303020204" pitchFamily="34" charset="0"/>
            <a:cs typeface="Candara"/>
          </a:endParaRPr>
        </a:p>
      </dgm:t>
    </dgm:pt>
    <dgm:pt modelId="{89FB2C5A-BD62-4F61-9D65-016962DFE5F5}" type="parTrans" cxnId="{D078757B-8782-4680-BF90-3DA56A68E250}">
      <dgm:prSet/>
      <dgm:spPr/>
      <dgm:t>
        <a:bodyPr/>
        <a:lstStyle/>
        <a:p>
          <a:endParaRPr lang="ru-RU"/>
        </a:p>
      </dgm:t>
    </dgm:pt>
    <dgm:pt modelId="{A1C2ECEC-F4CE-4487-ADDA-B377FAC1547F}" type="sibTrans" cxnId="{D078757B-8782-4680-BF90-3DA56A68E250}">
      <dgm:prSet/>
      <dgm:spPr/>
      <dgm:t>
        <a:bodyPr/>
        <a:lstStyle/>
        <a:p>
          <a:endParaRPr lang="ru-RU"/>
        </a:p>
      </dgm:t>
    </dgm:pt>
    <dgm:pt modelId="{22F244CD-7172-4307-B93A-DEBB126D6E31}" type="pres">
      <dgm:prSet presAssocID="{104B6CA1-EC2F-42EC-A422-C3E34C4FDF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56896E-3483-41DD-AFB6-FEFF0520C829}" type="pres">
      <dgm:prSet presAssocID="{075AA398-6B1C-43D9-A3FE-8312C64E38CA}" presName="hierRoot1" presStyleCnt="0">
        <dgm:presLayoutVars>
          <dgm:hierBranch val="init"/>
        </dgm:presLayoutVars>
      </dgm:prSet>
      <dgm:spPr/>
    </dgm:pt>
    <dgm:pt modelId="{0C3FC1F1-FDF8-4A3F-A99B-A17EAEB629F9}" type="pres">
      <dgm:prSet presAssocID="{075AA398-6B1C-43D9-A3FE-8312C64E38CA}" presName="rootComposite1" presStyleCnt="0"/>
      <dgm:spPr/>
    </dgm:pt>
    <dgm:pt modelId="{D8476776-0F7E-4DF7-867E-1ABC2FB75203}" type="pres">
      <dgm:prSet presAssocID="{075AA398-6B1C-43D9-A3FE-8312C64E38CA}" presName="rootText1" presStyleLbl="node0" presStyleIdx="0" presStyleCnt="2" custScaleX="195359" custScaleY="148363">
        <dgm:presLayoutVars>
          <dgm:chPref val="3"/>
        </dgm:presLayoutVars>
      </dgm:prSet>
      <dgm:spPr/>
    </dgm:pt>
    <dgm:pt modelId="{500B8E19-2098-45B4-A6F7-EE21A15F175C}" type="pres">
      <dgm:prSet presAssocID="{075AA398-6B1C-43D9-A3FE-8312C64E38CA}" presName="rootConnector1" presStyleLbl="node1" presStyleIdx="0" presStyleCnt="0"/>
      <dgm:spPr/>
    </dgm:pt>
    <dgm:pt modelId="{82A16073-78A8-44D3-8D6F-EE2114AB2FE0}" type="pres">
      <dgm:prSet presAssocID="{075AA398-6B1C-43D9-A3FE-8312C64E38CA}" presName="hierChild2" presStyleCnt="0"/>
      <dgm:spPr/>
    </dgm:pt>
    <dgm:pt modelId="{F1B92F82-C733-4036-ADDA-A3AE1A21B4EC}" type="pres">
      <dgm:prSet presAssocID="{66779583-C65C-40E4-8DC6-B8040943D99E}" presName="Name37" presStyleLbl="parChTrans1D2" presStyleIdx="0" presStyleCnt="3"/>
      <dgm:spPr/>
    </dgm:pt>
    <dgm:pt modelId="{316E8B55-157A-4828-B6EE-A184DA5060B4}" type="pres">
      <dgm:prSet presAssocID="{4933B9B9-A4BA-46FB-85CB-946F18C6C928}" presName="hierRoot2" presStyleCnt="0">
        <dgm:presLayoutVars>
          <dgm:hierBranch val="init"/>
        </dgm:presLayoutVars>
      </dgm:prSet>
      <dgm:spPr/>
    </dgm:pt>
    <dgm:pt modelId="{113473F3-19C8-44CC-8B2F-CD2641CA55A0}" type="pres">
      <dgm:prSet presAssocID="{4933B9B9-A4BA-46FB-85CB-946F18C6C928}" presName="rootComposite" presStyleCnt="0"/>
      <dgm:spPr/>
    </dgm:pt>
    <dgm:pt modelId="{8E3BB230-10BD-440A-8E55-C43BB76FEF7A}" type="pres">
      <dgm:prSet presAssocID="{4933B9B9-A4BA-46FB-85CB-946F18C6C928}" presName="rootText" presStyleLbl="node2" presStyleIdx="0" presStyleCnt="2" custLinFactX="23075" custLinFactNeighborX="100000" custLinFactNeighborY="-99004">
        <dgm:presLayoutVars>
          <dgm:chPref val="3"/>
        </dgm:presLayoutVars>
      </dgm:prSet>
      <dgm:spPr/>
    </dgm:pt>
    <dgm:pt modelId="{B375EED1-0D34-444E-B3FD-C537EA06DCAA}" type="pres">
      <dgm:prSet presAssocID="{4933B9B9-A4BA-46FB-85CB-946F18C6C928}" presName="rootConnector" presStyleLbl="node2" presStyleIdx="0" presStyleCnt="2"/>
      <dgm:spPr/>
    </dgm:pt>
    <dgm:pt modelId="{615CF949-E746-45B9-B21C-4BFCD3B013D5}" type="pres">
      <dgm:prSet presAssocID="{4933B9B9-A4BA-46FB-85CB-946F18C6C928}" presName="hierChild4" presStyleCnt="0"/>
      <dgm:spPr/>
    </dgm:pt>
    <dgm:pt modelId="{6EB1C5BB-FA96-423C-93E2-166F5CCB4740}" type="pres">
      <dgm:prSet presAssocID="{4933B9B9-A4BA-46FB-85CB-946F18C6C928}" presName="hierChild5" presStyleCnt="0"/>
      <dgm:spPr/>
    </dgm:pt>
    <dgm:pt modelId="{ABE62611-62C7-40CA-84B7-CE6EFD468B8E}" type="pres">
      <dgm:prSet presAssocID="{309570C8-E478-4366-AFCC-A8C997C1F1C2}" presName="Name37" presStyleLbl="parChTrans1D2" presStyleIdx="1" presStyleCnt="3"/>
      <dgm:spPr/>
    </dgm:pt>
    <dgm:pt modelId="{6262D4B0-94D7-454D-8595-A52CD61256A0}" type="pres">
      <dgm:prSet presAssocID="{03AA22E7-1B3E-40BD-AAA9-9E618593F26D}" presName="hierRoot2" presStyleCnt="0">
        <dgm:presLayoutVars>
          <dgm:hierBranch val="init"/>
        </dgm:presLayoutVars>
      </dgm:prSet>
      <dgm:spPr/>
    </dgm:pt>
    <dgm:pt modelId="{41D4FDEE-853C-47FA-B4B5-75B37C696311}" type="pres">
      <dgm:prSet presAssocID="{03AA22E7-1B3E-40BD-AAA9-9E618593F26D}" presName="rootComposite" presStyleCnt="0"/>
      <dgm:spPr/>
    </dgm:pt>
    <dgm:pt modelId="{584AE093-103E-4819-825E-61D950F17FD2}" type="pres">
      <dgm:prSet presAssocID="{03AA22E7-1B3E-40BD-AAA9-9E618593F26D}" presName="rootText" presStyleLbl="node2" presStyleIdx="1" presStyleCnt="2" custLinFactX="17117" custLinFactNeighborX="100000" custLinFactNeighborY="-99966">
        <dgm:presLayoutVars>
          <dgm:chPref val="3"/>
        </dgm:presLayoutVars>
      </dgm:prSet>
      <dgm:spPr/>
    </dgm:pt>
    <dgm:pt modelId="{4385BAE8-0C16-4256-9FD0-BE5C631A7462}" type="pres">
      <dgm:prSet presAssocID="{03AA22E7-1B3E-40BD-AAA9-9E618593F26D}" presName="rootConnector" presStyleLbl="node2" presStyleIdx="1" presStyleCnt="2"/>
      <dgm:spPr/>
    </dgm:pt>
    <dgm:pt modelId="{88CA419E-4466-4164-935A-AFC165B21043}" type="pres">
      <dgm:prSet presAssocID="{03AA22E7-1B3E-40BD-AAA9-9E618593F26D}" presName="hierChild4" presStyleCnt="0"/>
      <dgm:spPr/>
    </dgm:pt>
    <dgm:pt modelId="{90E02A73-7713-4C38-962B-1037F74590A1}" type="pres">
      <dgm:prSet presAssocID="{03AA22E7-1B3E-40BD-AAA9-9E618593F26D}" presName="hierChild5" presStyleCnt="0"/>
      <dgm:spPr/>
    </dgm:pt>
    <dgm:pt modelId="{7B7E625D-24CE-49A6-8F5F-C0A3A3AC491B}" type="pres">
      <dgm:prSet presAssocID="{075AA398-6B1C-43D9-A3FE-8312C64E38CA}" presName="hierChild3" presStyleCnt="0"/>
      <dgm:spPr/>
    </dgm:pt>
    <dgm:pt modelId="{2EF9D08D-8693-4CE5-A425-56781C6FB117}" type="pres">
      <dgm:prSet presAssocID="{E457B4F2-6069-4AC0-B5E7-AF7DDEA86532}" presName="Name111" presStyleLbl="parChTrans1D2" presStyleIdx="2" presStyleCnt="3"/>
      <dgm:spPr/>
    </dgm:pt>
    <dgm:pt modelId="{B9FF8AB2-AD0C-48D9-A59B-ED92F03795F3}" type="pres">
      <dgm:prSet presAssocID="{630EDF01-F730-4DF5-8865-9CEA174AE6DA}" presName="hierRoot3" presStyleCnt="0">
        <dgm:presLayoutVars>
          <dgm:hierBranch val="init"/>
        </dgm:presLayoutVars>
      </dgm:prSet>
      <dgm:spPr/>
    </dgm:pt>
    <dgm:pt modelId="{F5E9566D-D7FD-4EF3-9A76-2B7980E07D62}" type="pres">
      <dgm:prSet presAssocID="{630EDF01-F730-4DF5-8865-9CEA174AE6DA}" presName="rootComposite3" presStyleCnt="0"/>
      <dgm:spPr/>
    </dgm:pt>
    <dgm:pt modelId="{9D761E24-D537-4081-A188-BB2602EBDB3C}" type="pres">
      <dgm:prSet presAssocID="{630EDF01-F730-4DF5-8865-9CEA174AE6DA}" presName="rootText3" presStyleLbl="asst1" presStyleIdx="0" presStyleCnt="1" custScaleX="131811" custScaleY="139331" custLinFactNeighborX="-22" custLinFactNeighborY="40582">
        <dgm:presLayoutVars>
          <dgm:chPref val="3"/>
        </dgm:presLayoutVars>
      </dgm:prSet>
      <dgm:spPr/>
    </dgm:pt>
    <dgm:pt modelId="{C7F1112D-9FBA-41CE-8D26-E16905356B92}" type="pres">
      <dgm:prSet presAssocID="{630EDF01-F730-4DF5-8865-9CEA174AE6DA}" presName="rootConnector3" presStyleLbl="asst1" presStyleIdx="0" presStyleCnt="1"/>
      <dgm:spPr/>
    </dgm:pt>
    <dgm:pt modelId="{2F3082A7-C665-4134-9F82-FB058BB3AC6A}" type="pres">
      <dgm:prSet presAssocID="{630EDF01-F730-4DF5-8865-9CEA174AE6DA}" presName="hierChild6" presStyleCnt="0"/>
      <dgm:spPr/>
    </dgm:pt>
    <dgm:pt modelId="{417ECB54-CA0A-4210-AA59-9908207F9B8F}" type="pres">
      <dgm:prSet presAssocID="{630EDF01-F730-4DF5-8865-9CEA174AE6DA}" presName="hierChild7" presStyleCnt="0"/>
      <dgm:spPr/>
    </dgm:pt>
    <dgm:pt modelId="{0CEFF126-A37C-494D-87FA-4736B7660EF7}" type="pres">
      <dgm:prSet presAssocID="{8A27F730-7538-48C5-9D06-203F356F749F}" presName="hierRoot1" presStyleCnt="0">
        <dgm:presLayoutVars>
          <dgm:hierBranch val="init"/>
        </dgm:presLayoutVars>
      </dgm:prSet>
      <dgm:spPr/>
    </dgm:pt>
    <dgm:pt modelId="{D0D17FB3-8B05-49F3-ABFB-59281D419D8C}" type="pres">
      <dgm:prSet presAssocID="{8A27F730-7538-48C5-9D06-203F356F749F}" presName="rootComposite1" presStyleCnt="0"/>
      <dgm:spPr/>
    </dgm:pt>
    <dgm:pt modelId="{66707F86-97B8-4CB7-A33D-CA0EEA0F0C3D}" type="pres">
      <dgm:prSet presAssocID="{8A27F730-7538-48C5-9D06-203F356F749F}" presName="rootText1" presStyleLbl="node0" presStyleIdx="1" presStyleCnt="2" custScaleY="205755">
        <dgm:presLayoutVars>
          <dgm:chPref val="3"/>
        </dgm:presLayoutVars>
      </dgm:prSet>
      <dgm:spPr/>
    </dgm:pt>
    <dgm:pt modelId="{A3101C5A-47E5-4557-B410-755231DB0070}" type="pres">
      <dgm:prSet presAssocID="{8A27F730-7538-48C5-9D06-203F356F749F}" presName="rootConnector1" presStyleLbl="node1" presStyleIdx="0" presStyleCnt="0"/>
      <dgm:spPr/>
    </dgm:pt>
    <dgm:pt modelId="{4D9EFECC-1048-4711-8262-290BC2B1DE31}" type="pres">
      <dgm:prSet presAssocID="{8A27F730-7538-48C5-9D06-203F356F749F}" presName="hierChild2" presStyleCnt="0"/>
      <dgm:spPr/>
    </dgm:pt>
    <dgm:pt modelId="{3534C0B5-9AD7-448C-9B15-FA34CAF37854}" type="pres">
      <dgm:prSet presAssocID="{8A27F730-7538-48C5-9D06-203F356F749F}" presName="hierChild3" presStyleCnt="0"/>
      <dgm:spPr/>
    </dgm:pt>
  </dgm:ptLst>
  <dgm:cxnLst>
    <dgm:cxn modelId="{C326F001-06A0-48DB-A3DD-40E2103D8C98}" type="presOf" srcId="{4933B9B9-A4BA-46FB-85CB-946F18C6C928}" destId="{B375EED1-0D34-444E-B3FD-C537EA06DCAA}" srcOrd="1" destOrd="0" presId="urn:microsoft.com/office/officeart/2005/8/layout/orgChart1"/>
    <dgm:cxn modelId="{31C0B221-638F-45DB-A835-78E872DAD785}" type="presOf" srcId="{075AA398-6B1C-43D9-A3FE-8312C64E38CA}" destId="{500B8E19-2098-45B4-A6F7-EE21A15F175C}" srcOrd="1" destOrd="0" presId="urn:microsoft.com/office/officeart/2005/8/layout/orgChart1"/>
    <dgm:cxn modelId="{323BA932-1D57-4A0F-B86F-53F83020CE1E}" srcId="{075AA398-6B1C-43D9-A3FE-8312C64E38CA}" destId="{4933B9B9-A4BA-46FB-85CB-946F18C6C928}" srcOrd="1" destOrd="0" parTransId="{66779583-C65C-40E4-8DC6-B8040943D99E}" sibTransId="{33F8F2BB-6B3A-4B28-9C4A-36315364930C}"/>
    <dgm:cxn modelId="{7C27CC41-249F-4C93-8D57-81D275EF824E}" srcId="{075AA398-6B1C-43D9-A3FE-8312C64E38CA}" destId="{03AA22E7-1B3E-40BD-AAA9-9E618593F26D}" srcOrd="2" destOrd="0" parTransId="{309570C8-E478-4366-AFCC-A8C997C1F1C2}" sibTransId="{6E7D6EA3-00B9-45A4-8C14-5C9E87E70B64}"/>
    <dgm:cxn modelId="{1BF2354A-06FF-4862-8338-8625215B48A7}" srcId="{075AA398-6B1C-43D9-A3FE-8312C64E38CA}" destId="{630EDF01-F730-4DF5-8865-9CEA174AE6DA}" srcOrd="0" destOrd="0" parTransId="{E457B4F2-6069-4AC0-B5E7-AF7DDEA86532}" sibTransId="{D767489F-8007-4629-97F8-785D96807368}"/>
    <dgm:cxn modelId="{C106BC6D-21B7-437F-9F78-BB984DD177A3}" type="presOf" srcId="{075AA398-6B1C-43D9-A3FE-8312C64E38CA}" destId="{D8476776-0F7E-4DF7-867E-1ABC2FB75203}" srcOrd="0" destOrd="0" presId="urn:microsoft.com/office/officeart/2005/8/layout/orgChart1"/>
    <dgm:cxn modelId="{8A2AAF50-41A1-4073-835C-F6C12A965B4E}" type="presOf" srcId="{66779583-C65C-40E4-8DC6-B8040943D99E}" destId="{F1B92F82-C733-4036-ADDA-A3AE1A21B4EC}" srcOrd="0" destOrd="0" presId="urn:microsoft.com/office/officeart/2005/8/layout/orgChart1"/>
    <dgm:cxn modelId="{63105259-7428-4986-9648-EEC0188ED081}" type="presOf" srcId="{309570C8-E478-4366-AFCC-A8C997C1F1C2}" destId="{ABE62611-62C7-40CA-84B7-CE6EFD468B8E}" srcOrd="0" destOrd="0" presId="urn:microsoft.com/office/officeart/2005/8/layout/orgChart1"/>
    <dgm:cxn modelId="{D078757B-8782-4680-BF90-3DA56A68E250}" srcId="{104B6CA1-EC2F-42EC-A422-C3E34C4FDFF3}" destId="{8A27F730-7538-48C5-9D06-203F356F749F}" srcOrd="1" destOrd="0" parTransId="{89FB2C5A-BD62-4F61-9D65-016962DFE5F5}" sibTransId="{A1C2ECEC-F4CE-4487-ADDA-B377FAC1547F}"/>
    <dgm:cxn modelId="{B510208B-EFCC-4922-896A-C0FFD101514B}" type="presOf" srcId="{03AA22E7-1B3E-40BD-AAA9-9E618593F26D}" destId="{4385BAE8-0C16-4256-9FD0-BE5C631A7462}" srcOrd="1" destOrd="0" presId="urn:microsoft.com/office/officeart/2005/8/layout/orgChart1"/>
    <dgm:cxn modelId="{5939239B-BB97-4F1C-9B32-E4F39B6F449F}" type="presOf" srcId="{4933B9B9-A4BA-46FB-85CB-946F18C6C928}" destId="{8E3BB230-10BD-440A-8E55-C43BB76FEF7A}" srcOrd="0" destOrd="0" presId="urn:microsoft.com/office/officeart/2005/8/layout/orgChart1"/>
    <dgm:cxn modelId="{3E06A2AD-60F9-483B-995E-AD0BE7CBAA02}" type="presOf" srcId="{03AA22E7-1B3E-40BD-AAA9-9E618593F26D}" destId="{584AE093-103E-4819-825E-61D950F17FD2}" srcOrd="0" destOrd="0" presId="urn:microsoft.com/office/officeart/2005/8/layout/orgChart1"/>
    <dgm:cxn modelId="{058D6CAF-80A7-4F4D-B9E8-D3E5DE5813AD}" srcId="{104B6CA1-EC2F-42EC-A422-C3E34C4FDFF3}" destId="{075AA398-6B1C-43D9-A3FE-8312C64E38CA}" srcOrd="0" destOrd="0" parTransId="{5FFDDE27-AF3E-4C29-A23A-E238A739DDEF}" sibTransId="{0B52E801-CB05-4495-AB9F-DE7367C64CD6}"/>
    <dgm:cxn modelId="{9D75F3B9-825D-46A8-8C2C-A20D440C6568}" type="presOf" srcId="{8A27F730-7538-48C5-9D06-203F356F749F}" destId="{66707F86-97B8-4CB7-A33D-CA0EEA0F0C3D}" srcOrd="0" destOrd="0" presId="urn:microsoft.com/office/officeart/2005/8/layout/orgChart1"/>
    <dgm:cxn modelId="{E6D073DA-60F5-4C2E-A99C-5596C861DB45}" type="presOf" srcId="{104B6CA1-EC2F-42EC-A422-C3E34C4FDFF3}" destId="{22F244CD-7172-4307-B93A-DEBB126D6E31}" srcOrd="0" destOrd="0" presId="urn:microsoft.com/office/officeart/2005/8/layout/orgChart1"/>
    <dgm:cxn modelId="{C54A87E0-7D71-4BFD-9E7F-27386F7449B9}" type="presOf" srcId="{630EDF01-F730-4DF5-8865-9CEA174AE6DA}" destId="{C7F1112D-9FBA-41CE-8D26-E16905356B92}" srcOrd="1" destOrd="0" presId="urn:microsoft.com/office/officeart/2005/8/layout/orgChart1"/>
    <dgm:cxn modelId="{DCADBBE6-E0E5-479E-B0B5-0E91DCB2C815}" type="presOf" srcId="{8A27F730-7538-48C5-9D06-203F356F749F}" destId="{A3101C5A-47E5-4557-B410-755231DB0070}" srcOrd="1" destOrd="0" presId="urn:microsoft.com/office/officeart/2005/8/layout/orgChart1"/>
    <dgm:cxn modelId="{3B1B37ED-148D-4B97-A8CF-35AAE577B57F}" type="presOf" srcId="{E457B4F2-6069-4AC0-B5E7-AF7DDEA86532}" destId="{2EF9D08D-8693-4CE5-A425-56781C6FB117}" srcOrd="0" destOrd="0" presId="urn:microsoft.com/office/officeart/2005/8/layout/orgChart1"/>
    <dgm:cxn modelId="{B163DDF4-34F7-45F4-BABA-4E2FE561172A}" type="presOf" srcId="{630EDF01-F730-4DF5-8865-9CEA174AE6DA}" destId="{9D761E24-D537-4081-A188-BB2602EBDB3C}" srcOrd="0" destOrd="0" presId="urn:microsoft.com/office/officeart/2005/8/layout/orgChart1"/>
    <dgm:cxn modelId="{D9CFC166-1791-45CA-A701-16ACACFB8814}" type="presParOf" srcId="{22F244CD-7172-4307-B93A-DEBB126D6E31}" destId="{9E56896E-3483-41DD-AFB6-FEFF0520C829}" srcOrd="0" destOrd="0" presId="urn:microsoft.com/office/officeart/2005/8/layout/orgChart1"/>
    <dgm:cxn modelId="{D2B00AB0-4EF6-45ED-BC3A-4173758343E6}" type="presParOf" srcId="{9E56896E-3483-41DD-AFB6-FEFF0520C829}" destId="{0C3FC1F1-FDF8-4A3F-A99B-A17EAEB629F9}" srcOrd="0" destOrd="0" presId="urn:microsoft.com/office/officeart/2005/8/layout/orgChart1"/>
    <dgm:cxn modelId="{9C09BA2E-8DF6-4E1F-AD06-ABEE3FCDEC15}" type="presParOf" srcId="{0C3FC1F1-FDF8-4A3F-A99B-A17EAEB629F9}" destId="{D8476776-0F7E-4DF7-867E-1ABC2FB75203}" srcOrd="0" destOrd="0" presId="urn:microsoft.com/office/officeart/2005/8/layout/orgChart1"/>
    <dgm:cxn modelId="{5B10F903-6E2A-45BD-A4BC-4C4C38AD8A03}" type="presParOf" srcId="{0C3FC1F1-FDF8-4A3F-A99B-A17EAEB629F9}" destId="{500B8E19-2098-45B4-A6F7-EE21A15F175C}" srcOrd="1" destOrd="0" presId="urn:microsoft.com/office/officeart/2005/8/layout/orgChart1"/>
    <dgm:cxn modelId="{7B749282-4334-43E8-815D-1D901A29C24E}" type="presParOf" srcId="{9E56896E-3483-41DD-AFB6-FEFF0520C829}" destId="{82A16073-78A8-44D3-8D6F-EE2114AB2FE0}" srcOrd="1" destOrd="0" presId="urn:microsoft.com/office/officeart/2005/8/layout/orgChart1"/>
    <dgm:cxn modelId="{4726C62A-DB42-4AFB-8047-3608A8E3ED5A}" type="presParOf" srcId="{82A16073-78A8-44D3-8D6F-EE2114AB2FE0}" destId="{F1B92F82-C733-4036-ADDA-A3AE1A21B4EC}" srcOrd="0" destOrd="0" presId="urn:microsoft.com/office/officeart/2005/8/layout/orgChart1"/>
    <dgm:cxn modelId="{F6A49A2A-4612-4508-B051-AB7DE35752AC}" type="presParOf" srcId="{82A16073-78A8-44D3-8D6F-EE2114AB2FE0}" destId="{316E8B55-157A-4828-B6EE-A184DA5060B4}" srcOrd="1" destOrd="0" presId="urn:microsoft.com/office/officeart/2005/8/layout/orgChart1"/>
    <dgm:cxn modelId="{121BD269-EE20-4C66-9E95-74210412A155}" type="presParOf" srcId="{316E8B55-157A-4828-B6EE-A184DA5060B4}" destId="{113473F3-19C8-44CC-8B2F-CD2641CA55A0}" srcOrd="0" destOrd="0" presId="urn:microsoft.com/office/officeart/2005/8/layout/orgChart1"/>
    <dgm:cxn modelId="{74EBA036-69FA-4B6A-ABD5-ADA1AF03E248}" type="presParOf" srcId="{113473F3-19C8-44CC-8B2F-CD2641CA55A0}" destId="{8E3BB230-10BD-440A-8E55-C43BB76FEF7A}" srcOrd="0" destOrd="0" presId="urn:microsoft.com/office/officeart/2005/8/layout/orgChart1"/>
    <dgm:cxn modelId="{7FF1D0D5-9FCD-48F1-B2D5-2BE249BC123A}" type="presParOf" srcId="{113473F3-19C8-44CC-8B2F-CD2641CA55A0}" destId="{B375EED1-0D34-444E-B3FD-C537EA06DCAA}" srcOrd="1" destOrd="0" presId="urn:microsoft.com/office/officeart/2005/8/layout/orgChart1"/>
    <dgm:cxn modelId="{5EF6B8C1-8B56-4776-8A48-EFF5DFF994C7}" type="presParOf" srcId="{316E8B55-157A-4828-B6EE-A184DA5060B4}" destId="{615CF949-E746-45B9-B21C-4BFCD3B013D5}" srcOrd="1" destOrd="0" presId="urn:microsoft.com/office/officeart/2005/8/layout/orgChart1"/>
    <dgm:cxn modelId="{7645ADC2-6E0E-416A-8FA0-ACB9E85E8E94}" type="presParOf" srcId="{316E8B55-157A-4828-B6EE-A184DA5060B4}" destId="{6EB1C5BB-FA96-423C-93E2-166F5CCB4740}" srcOrd="2" destOrd="0" presId="urn:microsoft.com/office/officeart/2005/8/layout/orgChart1"/>
    <dgm:cxn modelId="{4226D135-4840-447B-950A-C3C1B82FC863}" type="presParOf" srcId="{82A16073-78A8-44D3-8D6F-EE2114AB2FE0}" destId="{ABE62611-62C7-40CA-84B7-CE6EFD468B8E}" srcOrd="2" destOrd="0" presId="urn:microsoft.com/office/officeart/2005/8/layout/orgChart1"/>
    <dgm:cxn modelId="{B15F35FD-415F-41E9-8883-F676008334FC}" type="presParOf" srcId="{82A16073-78A8-44D3-8D6F-EE2114AB2FE0}" destId="{6262D4B0-94D7-454D-8595-A52CD61256A0}" srcOrd="3" destOrd="0" presId="urn:microsoft.com/office/officeart/2005/8/layout/orgChart1"/>
    <dgm:cxn modelId="{D0CF65E1-2AE6-4927-8659-C9A367E2C746}" type="presParOf" srcId="{6262D4B0-94D7-454D-8595-A52CD61256A0}" destId="{41D4FDEE-853C-47FA-B4B5-75B37C696311}" srcOrd="0" destOrd="0" presId="urn:microsoft.com/office/officeart/2005/8/layout/orgChart1"/>
    <dgm:cxn modelId="{172D5F21-A218-491B-BED8-4E8295AFE1CD}" type="presParOf" srcId="{41D4FDEE-853C-47FA-B4B5-75B37C696311}" destId="{584AE093-103E-4819-825E-61D950F17FD2}" srcOrd="0" destOrd="0" presId="urn:microsoft.com/office/officeart/2005/8/layout/orgChart1"/>
    <dgm:cxn modelId="{4EB402DF-82AA-4B48-84AA-7DF30CA93CC4}" type="presParOf" srcId="{41D4FDEE-853C-47FA-B4B5-75B37C696311}" destId="{4385BAE8-0C16-4256-9FD0-BE5C631A7462}" srcOrd="1" destOrd="0" presId="urn:microsoft.com/office/officeart/2005/8/layout/orgChart1"/>
    <dgm:cxn modelId="{6B38966C-E409-4A4B-9A94-54E9193DD756}" type="presParOf" srcId="{6262D4B0-94D7-454D-8595-A52CD61256A0}" destId="{88CA419E-4466-4164-935A-AFC165B21043}" srcOrd="1" destOrd="0" presId="urn:microsoft.com/office/officeart/2005/8/layout/orgChart1"/>
    <dgm:cxn modelId="{36C5E896-24C0-4730-A262-8ABD61D112C2}" type="presParOf" srcId="{6262D4B0-94D7-454D-8595-A52CD61256A0}" destId="{90E02A73-7713-4C38-962B-1037F74590A1}" srcOrd="2" destOrd="0" presId="urn:microsoft.com/office/officeart/2005/8/layout/orgChart1"/>
    <dgm:cxn modelId="{6019FF4C-F9F3-4FA3-AB2E-69C9077E1736}" type="presParOf" srcId="{9E56896E-3483-41DD-AFB6-FEFF0520C829}" destId="{7B7E625D-24CE-49A6-8F5F-C0A3A3AC491B}" srcOrd="2" destOrd="0" presId="urn:microsoft.com/office/officeart/2005/8/layout/orgChart1"/>
    <dgm:cxn modelId="{ED633A9C-0D6D-4B7F-9A31-C07E232E1451}" type="presParOf" srcId="{7B7E625D-24CE-49A6-8F5F-C0A3A3AC491B}" destId="{2EF9D08D-8693-4CE5-A425-56781C6FB117}" srcOrd="0" destOrd="0" presId="urn:microsoft.com/office/officeart/2005/8/layout/orgChart1"/>
    <dgm:cxn modelId="{AD814E26-3E72-4BAB-949C-63F13FF649F0}" type="presParOf" srcId="{7B7E625D-24CE-49A6-8F5F-C0A3A3AC491B}" destId="{B9FF8AB2-AD0C-48D9-A59B-ED92F03795F3}" srcOrd="1" destOrd="0" presId="urn:microsoft.com/office/officeart/2005/8/layout/orgChart1"/>
    <dgm:cxn modelId="{32B22367-F864-49E7-B863-F77F736BCEF3}" type="presParOf" srcId="{B9FF8AB2-AD0C-48D9-A59B-ED92F03795F3}" destId="{F5E9566D-D7FD-4EF3-9A76-2B7980E07D62}" srcOrd="0" destOrd="0" presId="urn:microsoft.com/office/officeart/2005/8/layout/orgChart1"/>
    <dgm:cxn modelId="{0D4D8AFA-592F-4CE7-BE30-DBD6F803CB9B}" type="presParOf" srcId="{F5E9566D-D7FD-4EF3-9A76-2B7980E07D62}" destId="{9D761E24-D537-4081-A188-BB2602EBDB3C}" srcOrd="0" destOrd="0" presId="urn:microsoft.com/office/officeart/2005/8/layout/orgChart1"/>
    <dgm:cxn modelId="{A8C83C18-3D8F-48A7-A7A9-8BB1015DE8FE}" type="presParOf" srcId="{F5E9566D-D7FD-4EF3-9A76-2B7980E07D62}" destId="{C7F1112D-9FBA-41CE-8D26-E16905356B92}" srcOrd="1" destOrd="0" presId="urn:microsoft.com/office/officeart/2005/8/layout/orgChart1"/>
    <dgm:cxn modelId="{A25139C0-E344-4CF6-B66F-6F1766A62839}" type="presParOf" srcId="{B9FF8AB2-AD0C-48D9-A59B-ED92F03795F3}" destId="{2F3082A7-C665-4134-9F82-FB058BB3AC6A}" srcOrd="1" destOrd="0" presId="urn:microsoft.com/office/officeart/2005/8/layout/orgChart1"/>
    <dgm:cxn modelId="{C7E020BD-E179-47BE-9D62-AB1F98960ABF}" type="presParOf" srcId="{B9FF8AB2-AD0C-48D9-A59B-ED92F03795F3}" destId="{417ECB54-CA0A-4210-AA59-9908207F9B8F}" srcOrd="2" destOrd="0" presId="urn:microsoft.com/office/officeart/2005/8/layout/orgChart1"/>
    <dgm:cxn modelId="{6BEA821C-FF8C-43B0-8320-4BF3259F7452}" type="presParOf" srcId="{22F244CD-7172-4307-B93A-DEBB126D6E31}" destId="{0CEFF126-A37C-494D-87FA-4736B7660EF7}" srcOrd="1" destOrd="0" presId="urn:microsoft.com/office/officeart/2005/8/layout/orgChart1"/>
    <dgm:cxn modelId="{243CF965-5689-4E65-A38E-724B88D1F5A2}" type="presParOf" srcId="{0CEFF126-A37C-494D-87FA-4736B7660EF7}" destId="{D0D17FB3-8B05-49F3-ABFB-59281D419D8C}" srcOrd="0" destOrd="0" presId="urn:microsoft.com/office/officeart/2005/8/layout/orgChart1"/>
    <dgm:cxn modelId="{3CF53C87-C6A8-4123-84F7-B161829488EB}" type="presParOf" srcId="{D0D17FB3-8B05-49F3-ABFB-59281D419D8C}" destId="{66707F86-97B8-4CB7-A33D-CA0EEA0F0C3D}" srcOrd="0" destOrd="0" presId="urn:microsoft.com/office/officeart/2005/8/layout/orgChart1"/>
    <dgm:cxn modelId="{2CF96297-1BE1-4E39-A40E-38A81035ED11}" type="presParOf" srcId="{D0D17FB3-8B05-49F3-ABFB-59281D419D8C}" destId="{A3101C5A-47E5-4557-B410-755231DB0070}" srcOrd="1" destOrd="0" presId="urn:microsoft.com/office/officeart/2005/8/layout/orgChart1"/>
    <dgm:cxn modelId="{0B83E34A-1B64-4C6D-A549-316C7F2A7516}" type="presParOf" srcId="{0CEFF126-A37C-494D-87FA-4736B7660EF7}" destId="{4D9EFECC-1048-4711-8262-290BC2B1DE31}" srcOrd="1" destOrd="0" presId="urn:microsoft.com/office/officeart/2005/8/layout/orgChart1"/>
    <dgm:cxn modelId="{C83EDBEC-2310-4DBD-AA53-1BB97BFCEA00}" type="presParOf" srcId="{0CEFF126-A37C-494D-87FA-4736B7660EF7}" destId="{3534C0B5-9AD7-448C-9B15-FA34CAF378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C0323-07E4-4BBF-B720-64A0ECB98A9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ECD00-DDA2-4803-A7A8-93E4897D5107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Рассмотрение проекта бюджета</a:t>
          </a:r>
        </a:p>
      </dgm:t>
    </dgm:pt>
    <dgm:pt modelId="{5A957B30-42D7-4CF7-95CF-D3E2881DA978}" type="parTrans" cxnId="{A9CBB311-AB24-4EC3-AA94-5BD217B5FB4B}">
      <dgm:prSet/>
      <dgm:spPr/>
      <dgm:t>
        <a:bodyPr/>
        <a:lstStyle/>
        <a:p>
          <a:endParaRPr lang="ru-RU"/>
        </a:p>
      </dgm:t>
    </dgm:pt>
    <dgm:pt modelId="{64C1134D-6969-4636-8D40-8371B2F8636B}" type="sibTrans" cxnId="{A9CBB311-AB24-4EC3-AA94-5BD217B5FB4B}">
      <dgm:prSet/>
      <dgm:spPr>
        <a:solidFill>
          <a:srgbClr val="2B4B85"/>
        </a:solidFill>
      </dgm:spPr>
      <dgm:t>
        <a:bodyPr/>
        <a:lstStyle/>
        <a:p>
          <a:endParaRPr lang="ru-RU"/>
        </a:p>
      </dgm:t>
    </dgm:pt>
    <dgm:pt modelId="{59263A9C-C062-4510-9B5E-BB8D4F29A438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Утверждение бюджета</a:t>
          </a:r>
        </a:p>
      </dgm:t>
    </dgm:pt>
    <dgm:pt modelId="{D211DFAA-3B5C-4621-ABD3-CC44BF52DF68}" type="parTrans" cxnId="{BA7B8F07-4FD1-4421-BEA8-F956BB4B4A8B}">
      <dgm:prSet/>
      <dgm:spPr/>
      <dgm:t>
        <a:bodyPr/>
        <a:lstStyle/>
        <a:p>
          <a:endParaRPr lang="ru-RU"/>
        </a:p>
      </dgm:t>
    </dgm:pt>
    <dgm:pt modelId="{7C9D9368-DF9B-4394-B7F0-E5711B0E7390}" type="sibTrans" cxnId="{BA7B8F07-4FD1-4421-BEA8-F956BB4B4A8B}">
      <dgm:prSet/>
      <dgm:spPr>
        <a:solidFill>
          <a:srgbClr val="355DA5"/>
        </a:solidFill>
      </dgm:spPr>
      <dgm:t>
        <a:bodyPr/>
        <a:lstStyle/>
        <a:p>
          <a:endParaRPr lang="ru-RU"/>
        </a:p>
      </dgm:t>
    </dgm:pt>
    <dgm:pt modelId="{06D094FD-37B6-4CB4-9A40-4123B9A27E8C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Исполнение бюджета в текущем году</a:t>
          </a:r>
        </a:p>
      </dgm:t>
    </dgm:pt>
    <dgm:pt modelId="{1F2E2B48-4BE9-473C-B137-D0BF1FEBB7CD}" type="parTrans" cxnId="{F7C82823-6215-4B97-9E61-12C61B44297F}">
      <dgm:prSet/>
      <dgm:spPr/>
      <dgm:t>
        <a:bodyPr/>
        <a:lstStyle/>
        <a:p>
          <a:endParaRPr lang="ru-RU"/>
        </a:p>
      </dgm:t>
    </dgm:pt>
    <dgm:pt modelId="{0B400095-0BEB-4DFD-A94F-5D2EF5D7D8DE}" type="sibTrans" cxnId="{F7C82823-6215-4B97-9E61-12C61B44297F}">
      <dgm:prSet/>
      <dgm:spPr>
        <a:solidFill>
          <a:srgbClr val="3C69BA"/>
        </a:solidFill>
      </dgm:spPr>
      <dgm:t>
        <a:bodyPr/>
        <a:lstStyle/>
        <a:p>
          <a:endParaRPr lang="ru-RU"/>
        </a:p>
      </dgm:t>
    </dgm:pt>
    <dgm:pt modelId="{5A1ADCAC-E562-427C-A433-C8E425170D09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Формирование отчета об исполнении бюджета предыдущего года</a:t>
          </a:r>
        </a:p>
      </dgm:t>
    </dgm:pt>
    <dgm:pt modelId="{C5D3DA38-D317-4796-A49E-306291F72384}" type="parTrans" cxnId="{1B47D780-5BF4-4705-9297-9FDFD27D34F4}">
      <dgm:prSet/>
      <dgm:spPr/>
      <dgm:t>
        <a:bodyPr/>
        <a:lstStyle/>
        <a:p>
          <a:endParaRPr lang="ru-RU"/>
        </a:p>
      </dgm:t>
    </dgm:pt>
    <dgm:pt modelId="{B968A503-6847-4D05-ADCB-7F39A6B6EAF0}" type="sibTrans" cxnId="{1B47D780-5BF4-4705-9297-9FDFD27D34F4}">
      <dgm:prSet/>
      <dgm:spPr>
        <a:solidFill>
          <a:srgbClr val="6087CC"/>
        </a:solidFill>
      </dgm:spPr>
      <dgm:t>
        <a:bodyPr/>
        <a:lstStyle/>
        <a:p>
          <a:endParaRPr lang="ru-RU"/>
        </a:p>
      </dgm:t>
    </dgm:pt>
    <dgm:pt modelId="{A8CC7337-FC64-4C88-95F6-D203F4BC75A9}">
      <dgm:prSet phldrT="[Текст]" custT="1"/>
      <dgm:spPr>
        <a:solidFill>
          <a:schemeClr val="accent5"/>
        </a:solidFill>
        <a:ln w="57150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/>
            <a:t>Составление проекта бюджета</a:t>
          </a:r>
        </a:p>
      </dgm:t>
    </dgm:pt>
    <dgm:pt modelId="{89083051-466D-4AB4-AB0E-C142397A7637}" type="parTrans" cxnId="{BB9B32BD-9CE8-45D2-A0B3-7656CBE8AC21}">
      <dgm:prSet/>
      <dgm:spPr/>
      <dgm:t>
        <a:bodyPr/>
        <a:lstStyle/>
        <a:p>
          <a:endParaRPr lang="ru-RU"/>
        </a:p>
      </dgm:t>
    </dgm:pt>
    <dgm:pt modelId="{A73196B4-98A9-48FB-BDF6-C28641782126}" type="sibTrans" cxnId="{BB9B32BD-9CE8-45D2-A0B3-7656CBE8AC2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9C67C78-9FE0-4855-8D10-858336A12D92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Утверждение отчета об исполнении бюджета предыдущего года</a:t>
          </a:r>
        </a:p>
      </dgm:t>
    </dgm:pt>
    <dgm:pt modelId="{D5F4414D-2AF4-4933-9C67-7CE274DE397E}" type="parTrans" cxnId="{135A0056-731B-4B93-B5A1-63069A49B705}">
      <dgm:prSet/>
      <dgm:spPr/>
      <dgm:t>
        <a:bodyPr/>
        <a:lstStyle/>
        <a:p>
          <a:endParaRPr lang="ru-RU"/>
        </a:p>
      </dgm:t>
    </dgm:pt>
    <dgm:pt modelId="{1156CCEC-B97D-4235-9079-69EF87561B1A}" type="sibTrans" cxnId="{135A0056-731B-4B93-B5A1-63069A49B705}">
      <dgm:prSet/>
      <dgm:spPr>
        <a:solidFill>
          <a:srgbClr val="809FD6"/>
        </a:solidFill>
      </dgm:spPr>
      <dgm:t>
        <a:bodyPr/>
        <a:lstStyle/>
        <a:p>
          <a:endParaRPr lang="ru-RU"/>
        </a:p>
      </dgm:t>
    </dgm:pt>
    <dgm:pt modelId="{961439BB-C402-402B-A67A-76BA4AC0F260}" type="pres">
      <dgm:prSet presAssocID="{29BC0323-07E4-4BBF-B720-64A0ECB98A96}" presName="cycle" presStyleCnt="0">
        <dgm:presLayoutVars>
          <dgm:dir/>
          <dgm:resizeHandles val="exact"/>
        </dgm:presLayoutVars>
      </dgm:prSet>
      <dgm:spPr/>
    </dgm:pt>
    <dgm:pt modelId="{9535767F-1CF7-48C1-9683-E8FDC9AFB51D}" type="pres">
      <dgm:prSet presAssocID="{748ECD00-DDA2-4803-A7A8-93E4897D5107}" presName="node" presStyleLbl="node1" presStyleIdx="0" presStyleCnt="6" custScaleX="237618" custRadScaleRad="121408" custRadScaleInc="-137411">
        <dgm:presLayoutVars>
          <dgm:bulletEnabled val="1"/>
        </dgm:presLayoutVars>
      </dgm:prSet>
      <dgm:spPr/>
    </dgm:pt>
    <dgm:pt modelId="{7F14EF19-FD61-4411-9248-3DE9CEE8F034}" type="pres">
      <dgm:prSet presAssocID="{64C1134D-6969-4636-8D40-8371B2F8636B}" presName="sibTrans" presStyleLbl="sibTrans2D1" presStyleIdx="0" presStyleCnt="6"/>
      <dgm:spPr/>
    </dgm:pt>
    <dgm:pt modelId="{3046D06D-56C7-4789-A38A-666336D3EE90}" type="pres">
      <dgm:prSet presAssocID="{64C1134D-6969-4636-8D40-8371B2F8636B}" presName="connectorText" presStyleLbl="sibTrans2D1" presStyleIdx="0" presStyleCnt="6"/>
      <dgm:spPr/>
    </dgm:pt>
    <dgm:pt modelId="{25AB2175-2A3F-4950-ACEB-890A235C5144}" type="pres">
      <dgm:prSet presAssocID="{59263A9C-C062-4510-9B5E-BB8D4F29A438}" presName="node" presStyleLbl="node1" presStyleIdx="1" presStyleCnt="6" custScaleX="237618" custRadScaleRad="148036" custRadScaleInc="-25952">
        <dgm:presLayoutVars>
          <dgm:bulletEnabled val="1"/>
        </dgm:presLayoutVars>
      </dgm:prSet>
      <dgm:spPr/>
    </dgm:pt>
    <dgm:pt modelId="{8C7DDFD5-F2D3-42E1-B68E-5550928FE192}" type="pres">
      <dgm:prSet presAssocID="{7C9D9368-DF9B-4394-B7F0-E5711B0E7390}" presName="sibTrans" presStyleLbl="sibTrans2D1" presStyleIdx="1" presStyleCnt="6"/>
      <dgm:spPr/>
    </dgm:pt>
    <dgm:pt modelId="{E7C39C74-D28D-4754-A0CC-46CEC51C3408}" type="pres">
      <dgm:prSet presAssocID="{7C9D9368-DF9B-4394-B7F0-E5711B0E7390}" presName="connectorText" presStyleLbl="sibTrans2D1" presStyleIdx="1" presStyleCnt="6"/>
      <dgm:spPr/>
    </dgm:pt>
    <dgm:pt modelId="{58AAF04E-B434-4C6D-9B32-943CB921577D}" type="pres">
      <dgm:prSet presAssocID="{06D094FD-37B6-4CB4-9A40-4123B9A27E8C}" presName="node" presStyleLbl="node1" presStyleIdx="2" presStyleCnt="6" custScaleX="237618" custRadScaleRad="166930" custRadScaleInc="-101781">
        <dgm:presLayoutVars>
          <dgm:bulletEnabled val="1"/>
        </dgm:presLayoutVars>
      </dgm:prSet>
      <dgm:spPr/>
    </dgm:pt>
    <dgm:pt modelId="{DA6F4334-581D-42D3-92FD-1DCC89F33E9C}" type="pres">
      <dgm:prSet presAssocID="{0B400095-0BEB-4DFD-A94F-5D2EF5D7D8DE}" presName="sibTrans" presStyleLbl="sibTrans2D1" presStyleIdx="2" presStyleCnt="6"/>
      <dgm:spPr/>
    </dgm:pt>
    <dgm:pt modelId="{8F937829-932B-45C3-BC42-076FEB4902CC}" type="pres">
      <dgm:prSet presAssocID="{0B400095-0BEB-4DFD-A94F-5D2EF5D7D8DE}" presName="connectorText" presStyleLbl="sibTrans2D1" presStyleIdx="2" presStyleCnt="6"/>
      <dgm:spPr/>
    </dgm:pt>
    <dgm:pt modelId="{755F288E-DB3A-4D82-8B94-F3278019E11B}" type="pres">
      <dgm:prSet presAssocID="{5A1ADCAC-E562-427C-A433-C8E425170D09}" presName="node" presStyleLbl="node1" presStyleIdx="3" presStyleCnt="6" custScaleX="237618" custRadScaleRad="147499" custRadScaleInc="-179556">
        <dgm:presLayoutVars>
          <dgm:bulletEnabled val="1"/>
        </dgm:presLayoutVars>
      </dgm:prSet>
      <dgm:spPr/>
    </dgm:pt>
    <dgm:pt modelId="{C1B79ED4-91B1-4FA4-8265-227D2CDA42BF}" type="pres">
      <dgm:prSet presAssocID="{B968A503-6847-4D05-ADCB-7F39A6B6EAF0}" presName="sibTrans" presStyleLbl="sibTrans2D1" presStyleIdx="3" presStyleCnt="6"/>
      <dgm:spPr/>
    </dgm:pt>
    <dgm:pt modelId="{A8830EB8-166B-4894-A320-459764D53C0C}" type="pres">
      <dgm:prSet presAssocID="{B968A503-6847-4D05-ADCB-7F39A6B6EAF0}" presName="connectorText" presStyleLbl="sibTrans2D1" presStyleIdx="3" presStyleCnt="6"/>
      <dgm:spPr/>
    </dgm:pt>
    <dgm:pt modelId="{82DED1F2-A31F-4F6D-9177-987AA701877D}" type="pres">
      <dgm:prSet presAssocID="{39C67C78-9FE0-4855-8D10-858336A12D92}" presName="node" presStyleLbl="node1" presStyleIdx="4" presStyleCnt="6" custScaleX="237618" custRadScaleRad="118925" custRadScaleInc="-59067">
        <dgm:presLayoutVars>
          <dgm:bulletEnabled val="1"/>
        </dgm:presLayoutVars>
      </dgm:prSet>
      <dgm:spPr/>
    </dgm:pt>
    <dgm:pt modelId="{6186EC96-0E93-48C5-A9D8-2B16370DE4F8}" type="pres">
      <dgm:prSet presAssocID="{1156CCEC-B97D-4235-9079-69EF87561B1A}" presName="sibTrans" presStyleLbl="sibTrans2D1" presStyleIdx="4" presStyleCnt="6"/>
      <dgm:spPr/>
    </dgm:pt>
    <dgm:pt modelId="{E11CE677-66AB-48D8-878F-3BF1452B6F29}" type="pres">
      <dgm:prSet presAssocID="{1156CCEC-B97D-4235-9079-69EF87561B1A}" presName="connectorText" presStyleLbl="sibTrans2D1" presStyleIdx="4" presStyleCnt="6"/>
      <dgm:spPr/>
    </dgm:pt>
    <dgm:pt modelId="{801D1C7A-1BCD-424B-B146-824DEAD2EDC9}" type="pres">
      <dgm:prSet presAssocID="{A8CC7337-FC64-4C88-95F6-D203F4BC75A9}" presName="node" presStyleLbl="node1" presStyleIdx="5" presStyleCnt="6" custScaleX="184131" custScaleY="178614" custRadScaleRad="204575" custRadScaleInc="-91435">
        <dgm:presLayoutVars>
          <dgm:bulletEnabled val="1"/>
        </dgm:presLayoutVars>
      </dgm:prSet>
      <dgm:spPr/>
    </dgm:pt>
    <dgm:pt modelId="{3D4D5C7C-ABE4-48D8-B470-0C36FE55F1C2}" type="pres">
      <dgm:prSet presAssocID="{A73196B4-98A9-48FB-BDF6-C28641782126}" presName="sibTrans" presStyleLbl="sibTrans2D1" presStyleIdx="5" presStyleCnt="6"/>
      <dgm:spPr/>
    </dgm:pt>
    <dgm:pt modelId="{43489646-449B-4B39-8AC1-BD4B5FAD9279}" type="pres">
      <dgm:prSet presAssocID="{A73196B4-98A9-48FB-BDF6-C28641782126}" presName="connectorText" presStyleLbl="sibTrans2D1" presStyleIdx="5" presStyleCnt="6"/>
      <dgm:spPr/>
    </dgm:pt>
  </dgm:ptLst>
  <dgm:cxnLst>
    <dgm:cxn modelId="{BA7B8F07-4FD1-4421-BEA8-F956BB4B4A8B}" srcId="{29BC0323-07E4-4BBF-B720-64A0ECB98A96}" destId="{59263A9C-C062-4510-9B5E-BB8D4F29A438}" srcOrd="1" destOrd="0" parTransId="{D211DFAA-3B5C-4621-ABD3-CC44BF52DF68}" sibTransId="{7C9D9368-DF9B-4394-B7F0-E5711B0E7390}"/>
    <dgm:cxn modelId="{A9CBB311-AB24-4EC3-AA94-5BD217B5FB4B}" srcId="{29BC0323-07E4-4BBF-B720-64A0ECB98A96}" destId="{748ECD00-DDA2-4803-A7A8-93E4897D5107}" srcOrd="0" destOrd="0" parTransId="{5A957B30-42D7-4CF7-95CF-D3E2881DA978}" sibTransId="{64C1134D-6969-4636-8D40-8371B2F8636B}"/>
    <dgm:cxn modelId="{92C0B515-14A9-42D9-8324-D3BF6E985EFA}" type="presOf" srcId="{B968A503-6847-4D05-ADCB-7F39A6B6EAF0}" destId="{C1B79ED4-91B1-4FA4-8265-227D2CDA42BF}" srcOrd="0" destOrd="0" presId="urn:microsoft.com/office/officeart/2005/8/layout/cycle2"/>
    <dgm:cxn modelId="{D713F718-3FB2-4423-8E8D-8B4A5DE4B891}" type="presOf" srcId="{1156CCEC-B97D-4235-9079-69EF87561B1A}" destId="{E11CE677-66AB-48D8-878F-3BF1452B6F29}" srcOrd="1" destOrd="0" presId="urn:microsoft.com/office/officeart/2005/8/layout/cycle2"/>
    <dgm:cxn modelId="{2C7C121C-03B0-4848-9019-2A39B80B8A72}" type="presOf" srcId="{64C1134D-6969-4636-8D40-8371B2F8636B}" destId="{7F14EF19-FD61-4411-9248-3DE9CEE8F034}" srcOrd="0" destOrd="0" presId="urn:microsoft.com/office/officeart/2005/8/layout/cycle2"/>
    <dgm:cxn modelId="{F0BAEB22-340F-49DD-8091-559FDF3F5D1C}" type="presOf" srcId="{748ECD00-DDA2-4803-A7A8-93E4897D5107}" destId="{9535767F-1CF7-48C1-9683-E8FDC9AFB51D}" srcOrd="0" destOrd="0" presId="urn:microsoft.com/office/officeart/2005/8/layout/cycle2"/>
    <dgm:cxn modelId="{F7C82823-6215-4B97-9E61-12C61B44297F}" srcId="{29BC0323-07E4-4BBF-B720-64A0ECB98A96}" destId="{06D094FD-37B6-4CB4-9A40-4123B9A27E8C}" srcOrd="2" destOrd="0" parTransId="{1F2E2B48-4BE9-473C-B137-D0BF1FEBB7CD}" sibTransId="{0B400095-0BEB-4DFD-A94F-5D2EF5D7D8DE}"/>
    <dgm:cxn modelId="{9B73C325-D2ED-41E7-B308-D1A5BE55F05D}" type="presOf" srcId="{39C67C78-9FE0-4855-8D10-858336A12D92}" destId="{82DED1F2-A31F-4F6D-9177-987AA701877D}" srcOrd="0" destOrd="0" presId="urn:microsoft.com/office/officeart/2005/8/layout/cycle2"/>
    <dgm:cxn modelId="{F7301B2D-1269-4103-BA86-0D5419B302AA}" type="presOf" srcId="{64C1134D-6969-4636-8D40-8371B2F8636B}" destId="{3046D06D-56C7-4789-A38A-666336D3EE90}" srcOrd="1" destOrd="0" presId="urn:microsoft.com/office/officeart/2005/8/layout/cycle2"/>
    <dgm:cxn modelId="{04C6AC3B-6585-4D9E-8A79-94178F068870}" type="presOf" srcId="{7C9D9368-DF9B-4394-B7F0-E5711B0E7390}" destId="{E7C39C74-D28D-4754-A0CC-46CEC51C3408}" srcOrd="1" destOrd="0" presId="urn:microsoft.com/office/officeart/2005/8/layout/cycle2"/>
    <dgm:cxn modelId="{5F742E5D-4B47-4E06-885B-BF1073D9174F}" type="presOf" srcId="{0B400095-0BEB-4DFD-A94F-5D2EF5D7D8DE}" destId="{8F937829-932B-45C3-BC42-076FEB4902CC}" srcOrd="1" destOrd="0" presId="urn:microsoft.com/office/officeart/2005/8/layout/cycle2"/>
    <dgm:cxn modelId="{07AAD341-4E38-46A5-A565-F31BF938D8C5}" type="presOf" srcId="{1156CCEC-B97D-4235-9079-69EF87561B1A}" destId="{6186EC96-0E93-48C5-A9D8-2B16370DE4F8}" srcOrd="0" destOrd="0" presId="urn:microsoft.com/office/officeart/2005/8/layout/cycle2"/>
    <dgm:cxn modelId="{D4C59B48-0CB8-44D3-9302-0BEE87DA510F}" type="presOf" srcId="{29BC0323-07E4-4BBF-B720-64A0ECB98A96}" destId="{961439BB-C402-402B-A67A-76BA4AC0F260}" srcOrd="0" destOrd="0" presId="urn:microsoft.com/office/officeart/2005/8/layout/cycle2"/>
    <dgm:cxn modelId="{135A0056-731B-4B93-B5A1-63069A49B705}" srcId="{29BC0323-07E4-4BBF-B720-64A0ECB98A96}" destId="{39C67C78-9FE0-4855-8D10-858336A12D92}" srcOrd="4" destOrd="0" parTransId="{D5F4414D-2AF4-4933-9C67-7CE274DE397E}" sibTransId="{1156CCEC-B97D-4235-9079-69EF87561B1A}"/>
    <dgm:cxn modelId="{3EB49656-2E7A-4D16-A233-1A681A310A1F}" type="presOf" srcId="{B968A503-6847-4D05-ADCB-7F39A6B6EAF0}" destId="{A8830EB8-166B-4894-A320-459764D53C0C}" srcOrd="1" destOrd="0" presId="urn:microsoft.com/office/officeart/2005/8/layout/cycle2"/>
    <dgm:cxn modelId="{1B47D780-5BF4-4705-9297-9FDFD27D34F4}" srcId="{29BC0323-07E4-4BBF-B720-64A0ECB98A96}" destId="{5A1ADCAC-E562-427C-A433-C8E425170D09}" srcOrd="3" destOrd="0" parTransId="{C5D3DA38-D317-4796-A49E-306291F72384}" sibTransId="{B968A503-6847-4D05-ADCB-7F39A6B6EAF0}"/>
    <dgm:cxn modelId="{F49A0F83-8362-42B1-B6E0-DDA66BDCE17F}" type="presOf" srcId="{A73196B4-98A9-48FB-BDF6-C28641782126}" destId="{43489646-449B-4B39-8AC1-BD4B5FAD9279}" srcOrd="1" destOrd="0" presId="urn:microsoft.com/office/officeart/2005/8/layout/cycle2"/>
    <dgm:cxn modelId="{ED80DF89-2ACA-4AE4-BB83-0494029B4D69}" type="presOf" srcId="{5A1ADCAC-E562-427C-A433-C8E425170D09}" destId="{755F288E-DB3A-4D82-8B94-F3278019E11B}" srcOrd="0" destOrd="0" presId="urn:microsoft.com/office/officeart/2005/8/layout/cycle2"/>
    <dgm:cxn modelId="{7449CC97-4CDD-4892-97FF-3A8065C16D06}" type="presOf" srcId="{A73196B4-98A9-48FB-BDF6-C28641782126}" destId="{3D4D5C7C-ABE4-48D8-B470-0C36FE55F1C2}" srcOrd="0" destOrd="0" presId="urn:microsoft.com/office/officeart/2005/8/layout/cycle2"/>
    <dgm:cxn modelId="{653F7CA4-C3B8-4DB7-8291-768D07FD59F7}" type="presOf" srcId="{7C9D9368-DF9B-4394-B7F0-E5711B0E7390}" destId="{8C7DDFD5-F2D3-42E1-B68E-5550928FE192}" srcOrd="0" destOrd="0" presId="urn:microsoft.com/office/officeart/2005/8/layout/cycle2"/>
    <dgm:cxn modelId="{468181A6-1BA5-48C9-BB12-60A7CBBD43DE}" type="presOf" srcId="{06D094FD-37B6-4CB4-9A40-4123B9A27E8C}" destId="{58AAF04E-B434-4C6D-9B32-943CB921577D}" srcOrd="0" destOrd="0" presId="urn:microsoft.com/office/officeart/2005/8/layout/cycle2"/>
    <dgm:cxn modelId="{DA9AEBA8-1141-4904-A184-D5C232C14EF5}" type="presOf" srcId="{59263A9C-C062-4510-9B5E-BB8D4F29A438}" destId="{25AB2175-2A3F-4950-ACEB-890A235C5144}" srcOrd="0" destOrd="0" presId="urn:microsoft.com/office/officeart/2005/8/layout/cycle2"/>
    <dgm:cxn modelId="{B11CCEB9-9DF3-426D-A8D8-40B56895C01A}" type="presOf" srcId="{A8CC7337-FC64-4C88-95F6-D203F4BC75A9}" destId="{801D1C7A-1BCD-424B-B146-824DEAD2EDC9}" srcOrd="0" destOrd="0" presId="urn:microsoft.com/office/officeart/2005/8/layout/cycle2"/>
    <dgm:cxn modelId="{BB9B32BD-9CE8-45D2-A0B3-7656CBE8AC21}" srcId="{29BC0323-07E4-4BBF-B720-64A0ECB98A96}" destId="{A8CC7337-FC64-4C88-95F6-D203F4BC75A9}" srcOrd="5" destOrd="0" parTransId="{89083051-466D-4AB4-AB0E-C142397A7637}" sibTransId="{A73196B4-98A9-48FB-BDF6-C28641782126}"/>
    <dgm:cxn modelId="{A2AE1FC3-EDD3-4BB7-B950-8A7F2A4A43E4}" type="presOf" srcId="{0B400095-0BEB-4DFD-A94F-5D2EF5D7D8DE}" destId="{DA6F4334-581D-42D3-92FD-1DCC89F33E9C}" srcOrd="0" destOrd="0" presId="urn:microsoft.com/office/officeart/2005/8/layout/cycle2"/>
    <dgm:cxn modelId="{EA0331D7-8516-4BBA-88D5-EB0975DC97E6}" type="presParOf" srcId="{961439BB-C402-402B-A67A-76BA4AC0F260}" destId="{9535767F-1CF7-48C1-9683-E8FDC9AFB51D}" srcOrd="0" destOrd="0" presId="urn:microsoft.com/office/officeart/2005/8/layout/cycle2"/>
    <dgm:cxn modelId="{7C908306-D861-417F-8773-C135182B461D}" type="presParOf" srcId="{961439BB-C402-402B-A67A-76BA4AC0F260}" destId="{7F14EF19-FD61-4411-9248-3DE9CEE8F034}" srcOrd="1" destOrd="0" presId="urn:microsoft.com/office/officeart/2005/8/layout/cycle2"/>
    <dgm:cxn modelId="{0C64B677-1EF3-4191-903B-F38CB043F901}" type="presParOf" srcId="{7F14EF19-FD61-4411-9248-3DE9CEE8F034}" destId="{3046D06D-56C7-4789-A38A-666336D3EE90}" srcOrd="0" destOrd="0" presId="urn:microsoft.com/office/officeart/2005/8/layout/cycle2"/>
    <dgm:cxn modelId="{BF013E80-F835-49A0-81DE-B36AE79CE533}" type="presParOf" srcId="{961439BB-C402-402B-A67A-76BA4AC0F260}" destId="{25AB2175-2A3F-4950-ACEB-890A235C5144}" srcOrd="2" destOrd="0" presId="urn:microsoft.com/office/officeart/2005/8/layout/cycle2"/>
    <dgm:cxn modelId="{1E746B93-C111-49DA-813E-08B858F162BE}" type="presParOf" srcId="{961439BB-C402-402B-A67A-76BA4AC0F260}" destId="{8C7DDFD5-F2D3-42E1-B68E-5550928FE192}" srcOrd="3" destOrd="0" presId="urn:microsoft.com/office/officeart/2005/8/layout/cycle2"/>
    <dgm:cxn modelId="{C7D41BC7-5338-4D19-810A-38765AADEA88}" type="presParOf" srcId="{8C7DDFD5-F2D3-42E1-B68E-5550928FE192}" destId="{E7C39C74-D28D-4754-A0CC-46CEC51C3408}" srcOrd="0" destOrd="0" presId="urn:microsoft.com/office/officeart/2005/8/layout/cycle2"/>
    <dgm:cxn modelId="{26C14E7D-5CB7-4619-8771-2F318005B2CC}" type="presParOf" srcId="{961439BB-C402-402B-A67A-76BA4AC0F260}" destId="{58AAF04E-B434-4C6D-9B32-943CB921577D}" srcOrd="4" destOrd="0" presId="urn:microsoft.com/office/officeart/2005/8/layout/cycle2"/>
    <dgm:cxn modelId="{68643DEB-3748-4A79-A217-81D759453984}" type="presParOf" srcId="{961439BB-C402-402B-A67A-76BA4AC0F260}" destId="{DA6F4334-581D-42D3-92FD-1DCC89F33E9C}" srcOrd="5" destOrd="0" presId="urn:microsoft.com/office/officeart/2005/8/layout/cycle2"/>
    <dgm:cxn modelId="{29B0FA82-D005-427D-AB61-EBD7BD98E1E2}" type="presParOf" srcId="{DA6F4334-581D-42D3-92FD-1DCC89F33E9C}" destId="{8F937829-932B-45C3-BC42-076FEB4902CC}" srcOrd="0" destOrd="0" presId="urn:microsoft.com/office/officeart/2005/8/layout/cycle2"/>
    <dgm:cxn modelId="{3136A7A4-1CA3-4814-816D-672E614CE787}" type="presParOf" srcId="{961439BB-C402-402B-A67A-76BA4AC0F260}" destId="{755F288E-DB3A-4D82-8B94-F3278019E11B}" srcOrd="6" destOrd="0" presId="urn:microsoft.com/office/officeart/2005/8/layout/cycle2"/>
    <dgm:cxn modelId="{6C70819B-0043-4095-B20E-B19A50929BB9}" type="presParOf" srcId="{961439BB-C402-402B-A67A-76BA4AC0F260}" destId="{C1B79ED4-91B1-4FA4-8265-227D2CDA42BF}" srcOrd="7" destOrd="0" presId="urn:microsoft.com/office/officeart/2005/8/layout/cycle2"/>
    <dgm:cxn modelId="{2FADD0F3-52CB-4518-B42E-F7B3F984A740}" type="presParOf" srcId="{C1B79ED4-91B1-4FA4-8265-227D2CDA42BF}" destId="{A8830EB8-166B-4894-A320-459764D53C0C}" srcOrd="0" destOrd="0" presId="urn:microsoft.com/office/officeart/2005/8/layout/cycle2"/>
    <dgm:cxn modelId="{7061598D-7398-4F80-8240-A6D780E74B2A}" type="presParOf" srcId="{961439BB-C402-402B-A67A-76BA4AC0F260}" destId="{82DED1F2-A31F-4F6D-9177-987AA701877D}" srcOrd="8" destOrd="0" presId="urn:microsoft.com/office/officeart/2005/8/layout/cycle2"/>
    <dgm:cxn modelId="{42AF197E-7952-4AC4-A61A-421C96A34D32}" type="presParOf" srcId="{961439BB-C402-402B-A67A-76BA4AC0F260}" destId="{6186EC96-0E93-48C5-A9D8-2B16370DE4F8}" srcOrd="9" destOrd="0" presId="urn:microsoft.com/office/officeart/2005/8/layout/cycle2"/>
    <dgm:cxn modelId="{7E5BED2D-E377-4131-82D0-E79B302E1F1D}" type="presParOf" srcId="{6186EC96-0E93-48C5-A9D8-2B16370DE4F8}" destId="{E11CE677-66AB-48D8-878F-3BF1452B6F29}" srcOrd="0" destOrd="0" presId="urn:microsoft.com/office/officeart/2005/8/layout/cycle2"/>
    <dgm:cxn modelId="{7DC0924F-76BD-412E-8CA7-53BC54CF608A}" type="presParOf" srcId="{961439BB-C402-402B-A67A-76BA4AC0F260}" destId="{801D1C7A-1BCD-424B-B146-824DEAD2EDC9}" srcOrd="10" destOrd="0" presId="urn:microsoft.com/office/officeart/2005/8/layout/cycle2"/>
    <dgm:cxn modelId="{BBEC2A2A-671A-4D09-ADD2-4F796AC8D3CC}" type="presParOf" srcId="{961439BB-C402-402B-A67A-76BA4AC0F260}" destId="{3D4D5C7C-ABE4-48D8-B470-0C36FE55F1C2}" srcOrd="11" destOrd="0" presId="urn:microsoft.com/office/officeart/2005/8/layout/cycle2"/>
    <dgm:cxn modelId="{9250E138-E050-43E8-B53E-C3D9A2E20BB4}" type="presParOf" srcId="{3D4D5C7C-ABE4-48D8-B470-0C36FE55F1C2}" destId="{43489646-449B-4B39-8AC1-BD4B5FAD927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18DEF-405E-470D-927B-ADC8E848BEA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FE0C8F31-BEED-445A-B0D4-4EC7E9EED546}">
      <dgm:prSet phldrT="[Текст]" custT="1"/>
      <dgm:spPr>
        <a:solidFill>
          <a:schemeClr val="accent5">
            <a:lumMod val="75000"/>
            <a:alpha val="95000"/>
          </a:schemeClr>
        </a:solidFill>
        <a:ln>
          <a:noFill/>
        </a:ln>
      </dgm:spPr>
      <dgm:t>
        <a:bodyPr/>
        <a:lstStyle/>
        <a:p>
          <a:endParaRPr lang="ru-RU" sz="1100" b="1" dirty="0">
            <a:solidFill>
              <a:schemeClr val="bg1"/>
            </a:solidFill>
          </a:endParaRPr>
        </a:p>
      </dgm:t>
    </dgm:pt>
    <dgm:pt modelId="{5A9B35C0-7509-4FD6-9C4B-22A3BF9C9889}" type="parTrans" cxnId="{E74236EE-4133-449B-863C-F189B03FE435}">
      <dgm:prSet/>
      <dgm:spPr/>
      <dgm:t>
        <a:bodyPr/>
        <a:lstStyle/>
        <a:p>
          <a:endParaRPr lang="ru-RU"/>
        </a:p>
      </dgm:t>
    </dgm:pt>
    <dgm:pt modelId="{0E6B7896-9A50-417A-AEA2-558350B6E995}" type="sibTrans" cxnId="{E74236EE-4133-449B-863C-F189B03FE435}">
      <dgm:prSet/>
      <dgm:spPr/>
      <dgm:t>
        <a:bodyPr/>
        <a:lstStyle/>
        <a:p>
          <a:endParaRPr lang="ru-RU"/>
        </a:p>
      </dgm:t>
    </dgm:pt>
    <dgm:pt modelId="{82463E19-CCE7-4F95-8B7D-BC41870FB539}">
      <dgm:prSet phldrT="[Текст]" custT="1"/>
      <dgm:spPr>
        <a:solidFill>
          <a:schemeClr val="accent6">
            <a:lumMod val="75000"/>
            <a:alpha val="8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endParaRPr lang="ru-RU" sz="1100" b="1" dirty="0">
            <a:solidFill>
              <a:schemeClr val="bg1"/>
            </a:solidFill>
          </a:endParaRPr>
        </a:p>
      </dgm:t>
    </dgm:pt>
    <dgm:pt modelId="{A885CF35-007F-49B3-A032-17DD56387ED2}" type="parTrans" cxnId="{CD29D176-BA63-459E-B44B-FF3B1C5E899D}">
      <dgm:prSet/>
      <dgm:spPr/>
      <dgm:t>
        <a:bodyPr/>
        <a:lstStyle/>
        <a:p>
          <a:endParaRPr lang="ru-RU"/>
        </a:p>
      </dgm:t>
    </dgm:pt>
    <dgm:pt modelId="{3E9FD92A-1AFF-415D-829D-58D8FFF207E1}" type="sibTrans" cxnId="{CD29D176-BA63-459E-B44B-FF3B1C5E899D}">
      <dgm:prSet/>
      <dgm:spPr/>
      <dgm:t>
        <a:bodyPr/>
        <a:lstStyle/>
        <a:p>
          <a:endParaRPr lang="ru-RU"/>
        </a:p>
      </dgm:t>
    </dgm:pt>
    <dgm:pt modelId="{9ECCEC0F-897B-4D2E-AC15-B619B314DE43}">
      <dgm:prSet phldrT="[Текст]" custT="1"/>
      <dgm:spPr>
        <a:solidFill>
          <a:srgbClr val="7030A0">
            <a:alpha val="68000"/>
          </a:srgbClr>
        </a:solidFill>
        <a:ln>
          <a:noFill/>
        </a:ln>
      </dgm:spPr>
      <dgm:t>
        <a:bodyPr/>
        <a:lstStyle/>
        <a:p>
          <a:endParaRPr lang="ru-RU" sz="1100" b="1" dirty="0">
            <a:solidFill>
              <a:schemeClr val="bg1"/>
            </a:solidFill>
          </a:endParaRPr>
        </a:p>
      </dgm:t>
    </dgm:pt>
    <dgm:pt modelId="{EA525340-7267-4041-B896-533531DDCEA0}" type="parTrans" cxnId="{756BA9F9-016A-4CB2-B0DE-110ACC04623E}">
      <dgm:prSet/>
      <dgm:spPr/>
      <dgm:t>
        <a:bodyPr/>
        <a:lstStyle/>
        <a:p>
          <a:endParaRPr lang="ru-RU"/>
        </a:p>
      </dgm:t>
    </dgm:pt>
    <dgm:pt modelId="{32626586-4501-4A10-A560-E90FC58B5A11}" type="sibTrans" cxnId="{756BA9F9-016A-4CB2-B0DE-110ACC04623E}">
      <dgm:prSet/>
      <dgm:spPr/>
      <dgm:t>
        <a:bodyPr/>
        <a:lstStyle/>
        <a:p>
          <a:endParaRPr lang="ru-RU"/>
        </a:p>
      </dgm:t>
    </dgm:pt>
    <dgm:pt modelId="{E8C86D46-DDB2-4133-B458-A7373BFA871F}" type="pres">
      <dgm:prSet presAssocID="{85318DEF-405E-470D-927B-ADC8E848BEA5}" presName="compositeShape" presStyleCnt="0">
        <dgm:presLayoutVars>
          <dgm:chMax val="7"/>
          <dgm:dir/>
          <dgm:resizeHandles val="exact"/>
        </dgm:presLayoutVars>
      </dgm:prSet>
      <dgm:spPr/>
    </dgm:pt>
    <dgm:pt modelId="{885073AE-2482-4944-BDB8-BB94CE221E6C}" type="pres">
      <dgm:prSet presAssocID="{FE0C8F31-BEED-445A-B0D4-4EC7E9EED546}" presName="circ1" presStyleLbl="vennNode1" presStyleIdx="0" presStyleCnt="3"/>
      <dgm:spPr/>
    </dgm:pt>
    <dgm:pt modelId="{588DCDFB-3479-4849-9E7D-8FB0AAE34552}" type="pres">
      <dgm:prSet presAssocID="{FE0C8F31-BEED-445A-B0D4-4EC7E9EED5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2B7F16-E71F-46E2-B268-AF213A87104D}" type="pres">
      <dgm:prSet presAssocID="{82463E19-CCE7-4F95-8B7D-BC41870FB539}" presName="circ2" presStyleLbl="vennNode1" presStyleIdx="1" presStyleCnt="3"/>
      <dgm:spPr/>
    </dgm:pt>
    <dgm:pt modelId="{BB8DCF31-88BA-41CA-9029-49446C2A9ACF}" type="pres">
      <dgm:prSet presAssocID="{82463E19-CCE7-4F95-8B7D-BC41870FB5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F89300-1C06-4621-875A-30A6E21B46B1}" type="pres">
      <dgm:prSet presAssocID="{9ECCEC0F-897B-4D2E-AC15-B619B314DE43}" presName="circ3" presStyleLbl="vennNode1" presStyleIdx="2" presStyleCnt="3"/>
      <dgm:spPr/>
    </dgm:pt>
    <dgm:pt modelId="{B82B4B54-A60F-4330-85B2-C9C9E1065A5E}" type="pres">
      <dgm:prSet presAssocID="{9ECCEC0F-897B-4D2E-AC15-B619B314DE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6740E00-AFB0-4082-A8B4-03D522F2644C}" type="presOf" srcId="{82463E19-CCE7-4F95-8B7D-BC41870FB539}" destId="{E52B7F16-E71F-46E2-B268-AF213A87104D}" srcOrd="0" destOrd="0" presId="urn:microsoft.com/office/officeart/2005/8/layout/venn1"/>
    <dgm:cxn modelId="{B284A404-DE29-4462-A679-BD42CC5E8FD3}" type="presOf" srcId="{85318DEF-405E-470D-927B-ADC8E848BEA5}" destId="{E8C86D46-DDB2-4133-B458-A7373BFA871F}" srcOrd="0" destOrd="0" presId="urn:microsoft.com/office/officeart/2005/8/layout/venn1"/>
    <dgm:cxn modelId="{BDACA26B-EC74-485D-A9DD-A6A60D155B79}" type="presOf" srcId="{FE0C8F31-BEED-445A-B0D4-4EC7E9EED546}" destId="{885073AE-2482-4944-BDB8-BB94CE221E6C}" srcOrd="0" destOrd="0" presId="urn:microsoft.com/office/officeart/2005/8/layout/venn1"/>
    <dgm:cxn modelId="{CD29D176-BA63-459E-B44B-FF3B1C5E899D}" srcId="{85318DEF-405E-470D-927B-ADC8E848BEA5}" destId="{82463E19-CCE7-4F95-8B7D-BC41870FB539}" srcOrd="1" destOrd="0" parTransId="{A885CF35-007F-49B3-A032-17DD56387ED2}" sibTransId="{3E9FD92A-1AFF-415D-829D-58D8FFF207E1}"/>
    <dgm:cxn modelId="{42593D5A-BA9F-4548-89D4-AC22FB7D75AD}" type="presOf" srcId="{9ECCEC0F-897B-4D2E-AC15-B619B314DE43}" destId="{94F89300-1C06-4621-875A-30A6E21B46B1}" srcOrd="0" destOrd="0" presId="urn:microsoft.com/office/officeart/2005/8/layout/venn1"/>
    <dgm:cxn modelId="{D517E888-6884-4317-9286-3CA097ECC463}" type="presOf" srcId="{FE0C8F31-BEED-445A-B0D4-4EC7E9EED546}" destId="{588DCDFB-3479-4849-9E7D-8FB0AAE34552}" srcOrd="1" destOrd="0" presId="urn:microsoft.com/office/officeart/2005/8/layout/venn1"/>
    <dgm:cxn modelId="{E26DA8B4-16F7-441A-9233-E00A740FC3EA}" type="presOf" srcId="{9ECCEC0F-897B-4D2E-AC15-B619B314DE43}" destId="{B82B4B54-A60F-4330-85B2-C9C9E1065A5E}" srcOrd="1" destOrd="0" presId="urn:microsoft.com/office/officeart/2005/8/layout/venn1"/>
    <dgm:cxn modelId="{39CC66BA-5F9C-4CFD-9BAB-9EC4094ACBE5}" type="presOf" srcId="{82463E19-CCE7-4F95-8B7D-BC41870FB539}" destId="{BB8DCF31-88BA-41CA-9029-49446C2A9ACF}" srcOrd="1" destOrd="0" presId="urn:microsoft.com/office/officeart/2005/8/layout/venn1"/>
    <dgm:cxn modelId="{E74236EE-4133-449B-863C-F189B03FE435}" srcId="{85318DEF-405E-470D-927B-ADC8E848BEA5}" destId="{FE0C8F31-BEED-445A-B0D4-4EC7E9EED546}" srcOrd="0" destOrd="0" parTransId="{5A9B35C0-7509-4FD6-9C4B-22A3BF9C9889}" sibTransId="{0E6B7896-9A50-417A-AEA2-558350B6E995}"/>
    <dgm:cxn modelId="{756BA9F9-016A-4CB2-B0DE-110ACC04623E}" srcId="{85318DEF-405E-470D-927B-ADC8E848BEA5}" destId="{9ECCEC0F-897B-4D2E-AC15-B619B314DE43}" srcOrd="2" destOrd="0" parTransId="{EA525340-7267-4041-B896-533531DDCEA0}" sibTransId="{32626586-4501-4A10-A560-E90FC58B5A11}"/>
    <dgm:cxn modelId="{FC5ECF3A-6F12-4D9E-A7E5-F45EBA3FFB42}" type="presParOf" srcId="{E8C86D46-DDB2-4133-B458-A7373BFA871F}" destId="{885073AE-2482-4944-BDB8-BB94CE221E6C}" srcOrd="0" destOrd="0" presId="urn:microsoft.com/office/officeart/2005/8/layout/venn1"/>
    <dgm:cxn modelId="{DACAFF0F-CC1F-4F24-99BA-9C1BDEDC0414}" type="presParOf" srcId="{E8C86D46-DDB2-4133-B458-A7373BFA871F}" destId="{588DCDFB-3479-4849-9E7D-8FB0AAE34552}" srcOrd="1" destOrd="0" presId="urn:microsoft.com/office/officeart/2005/8/layout/venn1"/>
    <dgm:cxn modelId="{EE231515-EC80-4EBA-9485-566CE59E6B98}" type="presParOf" srcId="{E8C86D46-DDB2-4133-B458-A7373BFA871F}" destId="{E52B7F16-E71F-46E2-B268-AF213A87104D}" srcOrd="2" destOrd="0" presId="urn:microsoft.com/office/officeart/2005/8/layout/venn1"/>
    <dgm:cxn modelId="{EEA8C972-F216-4F21-8229-6EFDA2D4D4F1}" type="presParOf" srcId="{E8C86D46-DDB2-4133-B458-A7373BFA871F}" destId="{BB8DCF31-88BA-41CA-9029-49446C2A9ACF}" srcOrd="3" destOrd="0" presId="urn:microsoft.com/office/officeart/2005/8/layout/venn1"/>
    <dgm:cxn modelId="{804C8037-11C6-465D-A572-DBC4EB1DB3FA}" type="presParOf" srcId="{E8C86D46-DDB2-4133-B458-A7373BFA871F}" destId="{94F89300-1C06-4621-875A-30A6E21B46B1}" srcOrd="4" destOrd="0" presId="urn:microsoft.com/office/officeart/2005/8/layout/venn1"/>
    <dgm:cxn modelId="{52281E28-AD28-4FE1-AD3A-56DC8C389767}" type="presParOf" srcId="{E8C86D46-DDB2-4133-B458-A7373BFA871F}" destId="{B82B4B54-A60F-4330-85B2-C9C9E1065A5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18DEF-405E-470D-927B-ADC8E848BEA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FE0C8F31-BEED-445A-B0D4-4EC7E9EED546}">
      <dgm:prSet phldrT="[Текст]" custT="1"/>
      <dgm:spPr>
        <a:solidFill>
          <a:schemeClr val="accent5">
            <a:lumMod val="75000"/>
            <a:alpha val="95000"/>
          </a:schemeClr>
        </a:solidFill>
        <a:ln>
          <a:noFill/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Стимулирование инвестиционной деятельности</a:t>
          </a:r>
        </a:p>
      </dgm:t>
    </dgm:pt>
    <dgm:pt modelId="{5A9B35C0-7509-4FD6-9C4B-22A3BF9C9889}" type="parTrans" cxnId="{E74236EE-4133-449B-863C-F189B03FE435}">
      <dgm:prSet/>
      <dgm:spPr/>
      <dgm:t>
        <a:bodyPr/>
        <a:lstStyle/>
        <a:p>
          <a:endParaRPr lang="ru-RU"/>
        </a:p>
      </dgm:t>
    </dgm:pt>
    <dgm:pt modelId="{0E6B7896-9A50-417A-AEA2-558350B6E995}" type="sibTrans" cxnId="{E74236EE-4133-449B-863C-F189B03FE435}">
      <dgm:prSet/>
      <dgm:spPr/>
      <dgm:t>
        <a:bodyPr/>
        <a:lstStyle/>
        <a:p>
          <a:endParaRPr lang="ru-RU"/>
        </a:p>
      </dgm:t>
    </dgm:pt>
    <dgm:pt modelId="{82463E19-CCE7-4F95-8B7D-BC41870FB539}">
      <dgm:prSet phldrT="[Текст]" custT="1"/>
      <dgm:spPr>
        <a:solidFill>
          <a:schemeClr val="accent6">
            <a:lumMod val="75000"/>
            <a:alpha val="8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300" b="1" dirty="0">
              <a:solidFill>
                <a:schemeClr val="bg1"/>
              </a:solidFill>
            </a:rPr>
            <a:t>Совершенствование налогового администрирования</a:t>
          </a:r>
        </a:p>
      </dgm:t>
    </dgm:pt>
    <dgm:pt modelId="{A885CF35-007F-49B3-A032-17DD56387ED2}" type="parTrans" cxnId="{CD29D176-BA63-459E-B44B-FF3B1C5E899D}">
      <dgm:prSet/>
      <dgm:spPr/>
      <dgm:t>
        <a:bodyPr/>
        <a:lstStyle/>
        <a:p>
          <a:endParaRPr lang="ru-RU"/>
        </a:p>
      </dgm:t>
    </dgm:pt>
    <dgm:pt modelId="{3E9FD92A-1AFF-415D-829D-58D8FFF207E1}" type="sibTrans" cxnId="{CD29D176-BA63-459E-B44B-FF3B1C5E899D}">
      <dgm:prSet/>
      <dgm:spPr/>
      <dgm:t>
        <a:bodyPr/>
        <a:lstStyle/>
        <a:p>
          <a:endParaRPr lang="ru-RU"/>
        </a:p>
      </dgm:t>
    </dgm:pt>
    <dgm:pt modelId="{9ECCEC0F-897B-4D2E-AC15-B619B314DE43}">
      <dgm:prSet phldrT="[Текст]" custT="1"/>
      <dgm:spPr>
        <a:solidFill>
          <a:srgbClr val="7030A0">
            <a:alpha val="68000"/>
          </a:srgbClr>
        </a:solidFill>
        <a:ln>
          <a:noFill/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Мобилизация доходов</a:t>
          </a:r>
        </a:p>
      </dgm:t>
    </dgm:pt>
    <dgm:pt modelId="{EA525340-7267-4041-B896-533531DDCEA0}" type="parTrans" cxnId="{756BA9F9-016A-4CB2-B0DE-110ACC04623E}">
      <dgm:prSet/>
      <dgm:spPr/>
      <dgm:t>
        <a:bodyPr/>
        <a:lstStyle/>
        <a:p>
          <a:endParaRPr lang="ru-RU"/>
        </a:p>
      </dgm:t>
    </dgm:pt>
    <dgm:pt modelId="{32626586-4501-4A10-A560-E90FC58B5A11}" type="sibTrans" cxnId="{756BA9F9-016A-4CB2-B0DE-110ACC04623E}">
      <dgm:prSet/>
      <dgm:spPr/>
      <dgm:t>
        <a:bodyPr/>
        <a:lstStyle/>
        <a:p>
          <a:endParaRPr lang="ru-RU"/>
        </a:p>
      </dgm:t>
    </dgm:pt>
    <dgm:pt modelId="{E8C86D46-DDB2-4133-B458-A7373BFA871F}" type="pres">
      <dgm:prSet presAssocID="{85318DEF-405E-470D-927B-ADC8E848BEA5}" presName="compositeShape" presStyleCnt="0">
        <dgm:presLayoutVars>
          <dgm:chMax val="7"/>
          <dgm:dir/>
          <dgm:resizeHandles val="exact"/>
        </dgm:presLayoutVars>
      </dgm:prSet>
      <dgm:spPr/>
    </dgm:pt>
    <dgm:pt modelId="{885073AE-2482-4944-BDB8-BB94CE221E6C}" type="pres">
      <dgm:prSet presAssocID="{FE0C8F31-BEED-445A-B0D4-4EC7E9EED546}" presName="circ1" presStyleLbl="vennNode1" presStyleIdx="0" presStyleCnt="3"/>
      <dgm:spPr/>
    </dgm:pt>
    <dgm:pt modelId="{588DCDFB-3479-4849-9E7D-8FB0AAE34552}" type="pres">
      <dgm:prSet presAssocID="{FE0C8F31-BEED-445A-B0D4-4EC7E9EED5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2B7F16-E71F-46E2-B268-AF213A87104D}" type="pres">
      <dgm:prSet presAssocID="{82463E19-CCE7-4F95-8B7D-BC41870FB539}" presName="circ2" presStyleLbl="vennNode1" presStyleIdx="1" presStyleCnt="3"/>
      <dgm:spPr/>
    </dgm:pt>
    <dgm:pt modelId="{BB8DCF31-88BA-41CA-9029-49446C2A9ACF}" type="pres">
      <dgm:prSet presAssocID="{82463E19-CCE7-4F95-8B7D-BC41870FB5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F89300-1C06-4621-875A-30A6E21B46B1}" type="pres">
      <dgm:prSet presAssocID="{9ECCEC0F-897B-4D2E-AC15-B619B314DE43}" presName="circ3" presStyleLbl="vennNode1" presStyleIdx="2" presStyleCnt="3"/>
      <dgm:spPr/>
    </dgm:pt>
    <dgm:pt modelId="{B82B4B54-A60F-4330-85B2-C9C9E1065A5E}" type="pres">
      <dgm:prSet presAssocID="{9ECCEC0F-897B-4D2E-AC15-B619B314DE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F54E93D-0666-462A-9F41-47FE12E93171}" type="presOf" srcId="{82463E19-CCE7-4F95-8B7D-BC41870FB539}" destId="{BB8DCF31-88BA-41CA-9029-49446C2A9ACF}" srcOrd="1" destOrd="0" presId="urn:microsoft.com/office/officeart/2005/8/layout/venn1"/>
    <dgm:cxn modelId="{93561142-B6A6-4296-98CC-3E45E4F884D7}" type="presOf" srcId="{9ECCEC0F-897B-4D2E-AC15-B619B314DE43}" destId="{94F89300-1C06-4621-875A-30A6E21B46B1}" srcOrd="0" destOrd="0" presId="urn:microsoft.com/office/officeart/2005/8/layout/venn1"/>
    <dgm:cxn modelId="{10A79D64-D05D-4934-A3F9-991EFE00C509}" type="presOf" srcId="{FE0C8F31-BEED-445A-B0D4-4EC7E9EED546}" destId="{885073AE-2482-4944-BDB8-BB94CE221E6C}" srcOrd="0" destOrd="0" presId="urn:microsoft.com/office/officeart/2005/8/layout/venn1"/>
    <dgm:cxn modelId="{CD29D176-BA63-459E-B44B-FF3B1C5E899D}" srcId="{85318DEF-405E-470D-927B-ADC8E848BEA5}" destId="{82463E19-CCE7-4F95-8B7D-BC41870FB539}" srcOrd="1" destOrd="0" parTransId="{A885CF35-007F-49B3-A032-17DD56387ED2}" sibTransId="{3E9FD92A-1AFF-415D-829D-58D8FFF207E1}"/>
    <dgm:cxn modelId="{27F64757-5C2C-4CC3-BBC9-61F22D922F68}" type="presOf" srcId="{82463E19-CCE7-4F95-8B7D-BC41870FB539}" destId="{E52B7F16-E71F-46E2-B268-AF213A87104D}" srcOrd="0" destOrd="0" presId="urn:microsoft.com/office/officeart/2005/8/layout/venn1"/>
    <dgm:cxn modelId="{1CD17E7B-F08D-4BB9-921F-BBA382503D61}" type="presOf" srcId="{85318DEF-405E-470D-927B-ADC8E848BEA5}" destId="{E8C86D46-DDB2-4133-B458-A7373BFA871F}" srcOrd="0" destOrd="0" presId="urn:microsoft.com/office/officeart/2005/8/layout/venn1"/>
    <dgm:cxn modelId="{AB9AB78A-A730-4254-BB7C-2F72CD78C99D}" type="presOf" srcId="{9ECCEC0F-897B-4D2E-AC15-B619B314DE43}" destId="{B82B4B54-A60F-4330-85B2-C9C9E1065A5E}" srcOrd="1" destOrd="0" presId="urn:microsoft.com/office/officeart/2005/8/layout/venn1"/>
    <dgm:cxn modelId="{C05DF1B6-9C8E-4E1D-9BC3-BE5E74A4FB85}" type="presOf" srcId="{FE0C8F31-BEED-445A-B0D4-4EC7E9EED546}" destId="{588DCDFB-3479-4849-9E7D-8FB0AAE34552}" srcOrd="1" destOrd="0" presId="urn:microsoft.com/office/officeart/2005/8/layout/venn1"/>
    <dgm:cxn modelId="{E74236EE-4133-449B-863C-F189B03FE435}" srcId="{85318DEF-405E-470D-927B-ADC8E848BEA5}" destId="{FE0C8F31-BEED-445A-B0D4-4EC7E9EED546}" srcOrd="0" destOrd="0" parTransId="{5A9B35C0-7509-4FD6-9C4B-22A3BF9C9889}" sibTransId="{0E6B7896-9A50-417A-AEA2-558350B6E995}"/>
    <dgm:cxn modelId="{756BA9F9-016A-4CB2-B0DE-110ACC04623E}" srcId="{85318DEF-405E-470D-927B-ADC8E848BEA5}" destId="{9ECCEC0F-897B-4D2E-AC15-B619B314DE43}" srcOrd="2" destOrd="0" parTransId="{EA525340-7267-4041-B896-533531DDCEA0}" sibTransId="{32626586-4501-4A10-A560-E90FC58B5A11}"/>
    <dgm:cxn modelId="{757B32F1-9E4B-4AD7-8FFB-B6FB68665A62}" type="presParOf" srcId="{E8C86D46-DDB2-4133-B458-A7373BFA871F}" destId="{885073AE-2482-4944-BDB8-BB94CE221E6C}" srcOrd="0" destOrd="0" presId="urn:microsoft.com/office/officeart/2005/8/layout/venn1"/>
    <dgm:cxn modelId="{39DA2DFE-E082-428B-9020-253391618D06}" type="presParOf" srcId="{E8C86D46-DDB2-4133-B458-A7373BFA871F}" destId="{588DCDFB-3479-4849-9E7D-8FB0AAE34552}" srcOrd="1" destOrd="0" presId="urn:microsoft.com/office/officeart/2005/8/layout/venn1"/>
    <dgm:cxn modelId="{C2AEAAC2-5455-4F01-B738-7D04FF72B467}" type="presParOf" srcId="{E8C86D46-DDB2-4133-B458-A7373BFA871F}" destId="{E52B7F16-E71F-46E2-B268-AF213A87104D}" srcOrd="2" destOrd="0" presId="urn:microsoft.com/office/officeart/2005/8/layout/venn1"/>
    <dgm:cxn modelId="{B2AF1831-26A4-447B-99AB-6E35AE5341C8}" type="presParOf" srcId="{E8C86D46-DDB2-4133-B458-A7373BFA871F}" destId="{BB8DCF31-88BA-41CA-9029-49446C2A9ACF}" srcOrd="3" destOrd="0" presId="urn:microsoft.com/office/officeart/2005/8/layout/venn1"/>
    <dgm:cxn modelId="{772B4D97-6B07-430F-92ED-E36CDDB645F8}" type="presParOf" srcId="{E8C86D46-DDB2-4133-B458-A7373BFA871F}" destId="{94F89300-1C06-4621-875A-30A6E21B46B1}" srcOrd="4" destOrd="0" presId="urn:microsoft.com/office/officeart/2005/8/layout/venn1"/>
    <dgm:cxn modelId="{8A52EC2E-B05A-427C-AA48-6C94B8B8885A}" type="presParOf" srcId="{E8C86D46-DDB2-4133-B458-A7373BFA871F}" destId="{B82B4B54-A60F-4330-85B2-C9C9E1065A5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BF0742-EA8C-4DD5-A71B-2B1154C8F68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B103C-5106-4957-BB45-09D610A9F2BA}">
      <dgm:prSet phldrT="[Текст]"/>
      <dgm:spPr>
        <a:solidFill>
          <a:srgbClr val="355DA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Доходы бюджета 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D39DB2-3ECF-4546-841C-74A14B082C24}" type="parTrans" cxnId="{EF80E3D5-47CD-45A0-A54E-E1BB82AF62A3}">
      <dgm:prSet/>
      <dgm:spPr/>
      <dgm:t>
        <a:bodyPr/>
        <a:lstStyle/>
        <a:p>
          <a:endParaRPr lang="ru-RU"/>
        </a:p>
      </dgm:t>
    </dgm:pt>
    <dgm:pt modelId="{62514230-7327-42DD-B26E-02E87C4E3260}" type="sibTrans" cxnId="{EF80E3D5-47CD-45A0-A54E-E1BB82AF62A3}">
      <dgm:prSet/>
      <dgm:spPr/>
      <dgm:t>
        <a:bodyPr/>
        <a:lstStyle/>
        <a:p>
          <a:endParaRPr lang="ru-RU"/>
        </a:p>
      </dgm:t>
    </dgm:pt>
    <dgm:pt modelId="{9D533E05-20B8-4C0A-8EB5-EA0B1BF22283}">
      <dgm:prSet phldrT="[Текст]" custT="1"/>
      <dgm:spPr>
        <a:solidFill>
          <a:srgbClr val="B4C7E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Налоговые доходы</a:t>
          </a: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уплаты налогов,</a:t>
          </a: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установленных Налоговым кодексом</a:t>
          </a: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Российской Федерации </a:t>
          </a:r>
          <a:r>
            <a:rPr lang="ru-RU" sz="1600" i="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(</a:t>
          </a:r>
          <a:r>
            <a:rPr lang="ru-RU" sz="1600" i="1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например, налог на доходы физических лиц (НДФЛ),  налоги на имущество</a:t>
          </a:r>
          <a:r>
            <a:rPr lang="ru-RU" sz="1600" i="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i="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4F64B577-7693-48E3-AD0B-326DB3D83247}" type="parTrans" cxnId="{37F9BFB5-9E48-46DE-A730-B15CB5A49795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57F85FB-A927-4320-A75D-9C15BF232693}" type="sibTrans" cxnId="{37F9BFB5-9E48-46DE-A730-B15CB5A49795}">
      <dgm:prSet/>
      <dgm:spPr/>
      <dgm:t>
        <a:bodyPr/>
        <a:lstStyle/>
        <a:p>
          <a:endParaRPr lang="ru-RU"/>
        </a:p>
      </dgm:t>
    </dgm:pt>
    <dgm:pt modelId="{9FB02958-F284-4D9A-BB07-3AE6FC3A3F8B}">
      <dgm:prSet phldrT="[Текст]" custT="1"/>
      <dgm:spPr>
        <a:solidFill>
          <a:srgbClr val="B4C7E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Bef>
              <a:spcPct val="0"/>
            </a:spcBef>
            <a:spcAft>
              <a:spcPts val="0"/>
            </a:spcAft>
          </a:pPr>
          <a:r>
            <a:rPr lang="ru-RU" sz="1600" b="1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Неналоговые доходы</a:t>
          </a:r>
          <a:endParaRPr lang="ru-RU" sz="1600" dirty="0">
            <a:ln>
              <a:noFill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>
            <a:spcBef>
              <a:spcPts val="600"/>
            </a:spcBef>
            <a:spcAft>
              <a:spcPts val="60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 (</a:t>
          </a:r>
          <a:r>
            <a:rPr lang="ru-RU" sz="1600" i="1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плата за пользование природными ресурсами, штраф за нарушение ПДД и т.д.</a:t>
          </a: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3E50E298-DFB1-46B0-8A74-370F72452155}" type="parTrans" cxnId="{7884D7C0-D495-4AF1-B3F9-5F02C83B919B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601C9C8-35CC-4BC7-B4C8-9C1348B93F75}" type="sibTrans" cxnId="{7884D7C0-D495-4AF1-B3F9-5F02C83B919B}">
      <dgm:prSet/>
      <dgm:spPr/>
      <dgm:t>
        <a:bodyPr/>
        <a:lstStyle/>
        <a:p>
          <a:endParaRPr lang="ru-RU"/>
        </a:p>
      </dgm:t>
    </dgm:pt>
    <dgm:pt modelId="{69E195C1-BACB-4562-91C2-C6212D02B656}">
      <dgm:prSet phldrT="[Текст]" custT="1"/>
      <dgm:spPr>
        <a:solidFill>
          <a:srgbClr val="B4C7E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Безвозмездные поступления</a:t>
          </a:r>
          <a:endParaRPr lang="ru-RU" sz="1600" dirty="0">
            <a:ln>
              <a:noFill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других бюджетов организаций, </a:t>
          </a: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граждан (</a:t>
          </a:r>
          <a:r>
            <a:rPr lang="ru-RU" sz="1600" i="1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кроме налоговых и неналоговых доходов</a:t>
          </a: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DB8AA3D8-960A-4B3D-8790-6F45FCDECC0A}" type="parTrans" cxnId="{0B79D6D6-6C8E-43B5-A69A-C17A9C1EFB8C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35BA6D0-A09F-4A51-AC12-C50238975F54}" type="sibTrans" cxnId="{0B79D6D6-6C8E-43B5-A69A-C17A9C1EFB8C}">
      <dgm:prSet/>
      <dgm:spPr/>
      <dgm:t>
        <a:bodyPr/>
        <a:lstStyle/>
        <a:p>
          <a:endParaRPr lang="ru-RU"/>
        </a:p>
      </dgm:t>
    </dgm:pt>
    <dgm:pt modelId="{253466C1-6F45-47DF-A7A4-BB9E5F395D9A}" type="pres">
      <dgm:prSet presAssocID="{23BF0742-EA8C-4DD5-A71B-2B1154C8F6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8A69A7-F477-4ED6-953F-19A10D0967F3}" type="pres">
      <dgm:prSet presAssocID="{6A8B103C-5106-4957-BB45-09D610A9F2BA}" presName="root1" presStyleCnt="0"/>
      <dgm:spPr/>
    </dgm:pt>
    <dgm:pt modelId="{A184613D-C494-4F86-AAB1-2CB2A6C213D6}" type="pres">
      <dgm:prSet presAssocID="{6A8B103C-5106-4957-BB45-09D610A9F2BA}" presName="LevelOneTextNode" presStyleLbl="node0" presStyleIdx="0" presStyleCnt="1" custScaleX="134760" custScaleY="62296" custLinFactNeighborX="-64510" custLinFactNeighborY="530">
        <dgm:presLayoutVars>
          <dgm:chPref val="3"/>
        </dgm:presLayoutVars>
      </dgm:prSet>
      <dgm:spPr/>
    </dgm:pt>
    <dgm:pt modelId="{91A50F58-7D41-4F1D-A03F-D65AEBF10943}" type="pres">
      <dgm:prSet presAssocID="{6A8B103C-5106-4957-BB45-09D610A9F2BA}" presName="level2hierChild" presStyleCnt="0"/>
      <dgm:spPr/>
    </dgm:pt>
    <dgm:pt modelId="{0957F4C1-F512-492E-A492-90546A5F636E}" type="pres">
      <dgm:prSet presAssocID="{4F64B577-7693-48E3-AD0B-326DB3D83247}" presName="conn2-1" presStyleLbl="parChTrans1D2" presStyleIdx="0" presStyleCnt="3"/>
      <dgm:spPr/>
    </dgm:pt>
    <dgm:pt modelId="{ADF6395B-DA1A-4F95-AC32-F3F18F9CC334}" type="pres">
      <dgm:prSet presAssocID="{4F64B577-7693-48E3-AD0B-326DB3D83247}" presName="connTx" presStyleLbl="parChTrans1D2" presStyleIdx="0" presStyleCnt="3"/>
      <dgm:spPr/>
    </dgm:pt>
    <dgm:pt modelId="{E36BFA4C-DE87-4F4C-A881-6E1578FE5408}" type="pres">
      <dgm:prSet presAssocID="{9D533E05-20B8-4C0A-8EB5-EA0B1BF22283}" presName="root2" presStyleCnt="0"/>
      <dgm:spPr/>
    </dgm:pt>
    <dgm:pt modelId="{0EE4E292-1E92-42C8-8526-223949BEE393}" type="pres">
      <dgm:prSet presAssocID="{9D533E05-20B8-4C0A-8EB5-EA0B1BF22283}" presName="LevelTwoTextNode" presStyleLbl="node2" presStyleIdx="0" presStyleCnt="3" custScaleX="162731" custScaleY="156449" custLinFactNeighborX="6249" custLinFactNeighborY="-12979">
        <dgm:presLayoutVars>
          <dgm:chPref val="3"/>
        </dgm:presLayoutVars>
      </dgm:prSet>
      <dgm:spPr/>
    </dgm:pt>
    <dgm:pt modelId="{C6FA113E-B735-4871-AB87-E8EDECA6AF26}" type="pres">
      <dgm:prSet presAssocID="{9D533E05-20B8-4C0A-8EB5-EA0B1BF22283}" presName="level3hierChild" presStyleCnt="0"/>
      <dgm:spPr/>
    </dgm:pt>
    <dgm:pt modelId="{67CE9EE5-596F-4075-866C-EF96EECF9B2F}" type="pres">
      <dgm:prSet presAssocID="{3E50E298-DFB1-46B0-8A74-370F72452155}" presName="conn2-1" presStyleLbl="parChTrans1D2" presStyleIdx="1" presStyleCnt="3"/>
      <dgm:spPr/>
    </dgm:pt>
    <dgm:pt modelId="{292D107F-FB3C-474D-A108-D5A991041624}" type="pres">
      <dgm:prSet presAssocID="{3E50E298-DFB1-46B0-8A74-370F72452155}" presName="connTx" presStyleLbl="parChTrans1D2" presStyleIdx="1" presStyleCnt="3"/>
      <dgm:spPr/>
    </dgm:pt>
    <dgm:pt modelId="{A4F597A8-DB7B-4419-8DA1-B243860F3318}" type="pres">
      <dgm:prSet presAssocID="{9FB02958-F284-4D9A-BB07-3AE6FC3A3F8B}" presName="root2" presStyleCnt="0"/>
      <dgm:spPr/>
    </dgm:pt>
    <dgm:pt modelId="{6103FE63-DE48-4A6B-90BC-4FC5C3DDAE0C}" type="pres">
      <dgm:prSet presAssocID="{9FB02958-F284-4D9A-BB07-3AE6FC3A3F8B}" presName="LevelTwoTextNode" presStyleLbl="node2" presStyleIdx="1" presStyleCnt="3" custScaleX="163195" custScaleY="165322" custLinFactNeighborX="5681" custLinFactNeighborY="-931">
        <dgm:presLayoutVars>
          <dgm:chPref val="3"/>
        </dgm:presLayoutVars>
      </dgm:prSet>
      <dgm:spPr/>
    </dgm:pt>
    <dgm:pt modelId="{B3D0FFA8-EE10-4077-8406-CE04321E2F59}" type="pres">
      <dgm:prSet presAssocID="{9FB02958-F284-4D9A-BB07-3AE6FC3A3F8B}" presName="level3hierChild" presStyleCnt="0"/>
      <dgm:spPr/>
    </dgm:pt>
    <dgm:pt modelId="{CCF93082-5196-4603-87CD-A83DC0135ED9}" type="pres">
      <dgm:prSet presAssocID="{DB8AA3D8-960A-4B3D-8790-6F45FCDECC0A}" presName="conn2-1" presStyleLbl="parChTrans1D2" presStyleIdx="2" presStyleCnt="3"/>
      <dgm:spPr/>
    </dgm:pt>
    <dgm:pt modelId="{B31FACF8-4ECB-4AFE-89EF-9B209A2B6C87}" type="pres">
      <dgm:prSet presAssocID="{DB8AA3D8-960A-4B3D-8790-6F45FCDECC0A}" presName="connTx" presStyleLbl="parChTrans1D2" presStyleIdx="2" presStyleCnt="3"/>
      <dgm:spPr/>
    </dgm:pt>
    <dgm:pt modelId="{9B62A325-1936-4AAE-A907-25B0DC9C1B99}" type="pres">
      <dgm:prSet presAssocID="{69E195C1-BACB-4562-91C2-C6212D02B656}" presName="root2" presStyleCnt="0"/>
      <dgm:spPr/>
    </dgm:pt>
    <dgm:pt modelId="{CDA09462-7DA3-447E-8E31-2F548DDE395A}" type="pres">
      <dgm:prSet presAssocID="{69E195C1-BACB-4562-91C2-C6212D02B656}" presName="LevelTwoTextNode" presStyleLbl="node2" presStyleIdx="2" presStyleCnt="3" custScaleX="163389" custScaleY="135402" custLinFactNeighborX="6204" custLinFactNeighborY="-1109">
        <dgm:presLayoutVars>
          <dgm:chPref val="3"/>
        </dgm:presLayoutVars>
      </dgm:prSet>
      <dgm:spPr/>
    </dgm:pt>
    <dgm:pt modelId="{75E346C0-4206-4798-92A6-BB616696BBB9}" type="pres">
      <dgm:prSet presAssocID="{69E195C1-BACB-4562-91C2-C6212D02B656}" presName="level3hierChild" presStyleCnt="0"/>
      <dgm:spPr/>
    </dgm:pt>
  </dgm:ptLst>
  <dgm:cxnLst>
    <dgm:cxn modelId="{1A360F20-9FEE-41FC-AF83-2BB851ECAFCC}" type="presOf" srcId="{23BF0742-EA8C-4DD5-A71B-2B1154C8F689}" destId="{253466C1-6F45-47DF-A7A4-BB9E5F395D9A}" srcOrd="0" destOrd="0" presId="urn:microsoft.com/office/officeart/2008/layout/HorizontalMultiLevelHierarchy"/>
    <dgm:cxn modelId="{0D001B24-A9E0-47C8-BF7C-8D3C71FB8DEE}" type="presOf" srcId="{4F64B577-7693-48E3-AD0B-326DB3D83247}" destId="{0957F4C1-F512-492E-A492-90546A5F636E}" srcOrd="0" destOrd="0" presId="urn:microsoft.com/office/officeart/2008/layout/HorizontalMultiLevelHierarchy"/>
    <dgm:cxn modelId="{218EC632-6481-488B-8E42-DD0371333108}" type="presOf" srcId="{9D533E05-20B8-4C0A-8EB5-EA0B1BF22283}" destId="{0EE4E292-1E92-42C8-8526-223949BEE393}" srcOrd="0" destOrd="0" presId="urn:microsoft.com/office/officeart/2008/layout/HorizontalMultiLevelHierarchy"/>
    <dgm:cxn modelId="{6F70A941-9B5B-4648-90CB-96A3319C5192}" type="presOf" srcId="{69E195C1-BACB-4562-91C2-C6212D02B656}" destId="{CDA09462-7DA3-447E-8E31-2F548DDE395A}" srcOrd="0" destOrd="0" presId="urn:microsoft.com/office/officeart/2008/layout/HorizontalMultiLevelHierarchy"/>
    <dgm:cxn modelId="{041BAF49-A0D9-4D9F-8873-65BDC1312605}" type="presOf" srcId="{6A8B103C-5106-4957-BB45-09D610A9F2BA}" destId="{A184613D-C494-4F86-AAB1-2CB2A6C213D6}" srcOrd="0" destOrd="0" presId="urn:microsoft.com/office/officeart/2008/layout/HorizontalMultiLevelHierarchy"/>
    <dgm:cxn modelId="{DEC11B75-77E6-4ECE-9BD3-F5986E7C899F}" type="presOf" srcId="{DB8AA3D8-960A-4B3D-8790-6F45FCDECC0A}" destId="{B31FACF8-4ECB-4AFE-89EF-9B209A2B6C87}" srcOrd="1" destOrd="0" presId="urn:microsoft.com/office/officeart/2008/layout/HorizontalMultiLevelHierarchy"/>
    <dgm:cxn modelId="{3459CB9A-7229-402C-848A-9A85B8A172BD}" type="presOf" srcId="{4F64B577-7693-48E3-AD0B-326DB3D83247}" destId="{ADF6395B-DA1A-4F95-AC32-F3F18F9CC334}" srcOrd="1" destOrd="0" presId="urn:microsoft.com/office/officeart/2008/layout/HorizontalMultiLevelHierarchy"/>
    <dgm:cxn modelId="{37F9BFB5-9E48-46DE-A730-B15CB5A49795}" srcId="{6A8B103C-5106-4957-BB45-09D610A9F2BA}" destId="{9D533E05-20B8-4C0A-8EB5-EA0B1BF22283}" srcOrd="0" destOrd="0" parTransId="{4F64B577-7693-48E3-AD0B-326DB3D83247}" sibTransId="{E57F85FB-A927-4320-A75D-9C15BF232693}"/>
    <dgm:cxn modelId="{7884D7C0-D495-4AF1-B3F9-5F02C83B919B}" srcId="{6A8B103C-5106-4957-BB45-09D610A9F2BA}" destId="{9FB02958-F284-4D9A-BB07-3AE6FC3A3F8B}" srcOrd="1" destOrd="0" parTransId="{3E50E298-DFB1-46B0-8A74-370F72452155}" sibTransId="{5601C9C8-35CC-4BC7-B4C8-9C1348B93F75}"/>
    <dgm:cxn modelId="{B8C09AC1-5277-4402-9072-C6064F397990}" type="presOf" srcId="{3E50E298-DFB1-46B0-8A74-370F72452155}" destId="{67CE9EE5-596F-4075-866C-EF96EECF9B2F}" srcOrd="0" destOrd="0" presId="urn:microsoft.com/office/officeart/2008/layout/HorizontalMultiLevelHierarchy"/>
    <dgm:cxn modelId="{EF80E3D5-47CD-45A0-A54E-E1BB82AF62A3}" srcId="{23BF0742-EA8C-4DD5-A71B-2B1154C8F689}" destId="{6A8B103C-5106-4957-BB45-09D610A9F2BA}" srcOrd="0" destOrd="0" parTransId="{3AD39DB2-3ECF-4546-841C-74A14B082C24}" sibTransId="{62514230-7327-42DD-B26E-02E87C4E3260}"/>
    <dgm:cxn modelId="{0B79D6D6-6C8E-43B5-A69A-C17A9C1EFB8C}" srcId="{6A8B103C-5106-4957-BB45-09D610A9F2BA}" destId="{69E195C1-BACB-4562-91C2-C6212D02B656}" srcOrd="2" destOrd="0" parTransId="{DB8AA3D8-960A-4B3D-8790-6F45FCDECC0A}" sibTransId="{B35BA6D0-A09F-4A51-AC12-C50238975F54}"/>
    <dgm:cxn modelId="{0C589AE8-0AEA-4C23-965C-22551DFCB7E5}" type="presOf" srcId="{3E50E298-DFB1-46B0-8A74-370F72452155}" destId="{292D107F-FB3C-474D-A108-D5A991041624}" srcOrd="1" destOrd="0" presId="urn:microsoft.com/office/officeart/2008/layout/HorizontalMultiLevelHierarchy"/>
    <dgm:cxn modelId="{8E2F90F5-601A-4EEB-9C3F-F41A7265DE3D}" type="presOf" srcId="{9FB02958-F284-4D9A-BB07-3AE6FC3A3F8B}" destId="{6103FE63-DE48-4A6B-90BC-4FC5C3DDAE0C}" srcOrd="0" destOrd="0" presId="urn:microsoft.com/office/officeart/2008/layout/HorizontalMultiLevelHierarchy"/>
    <dgm:cxn modelId="{047615F7-E962-4FE9-81D2-24D685A70073}" type="presOf" srcId="{DB8AA3D8-960A-4B3D-8790-6F45FCDECC0A}" destId="{CCF93082-5196-4603-87CD-A83DC0135ED9}" srcOrd="0" destOrd="0" presId="urn:microsoft.com/office/officeart/2008/layout/HorizontalMultiLevelHierarchy"/>
    <dgm:cxn modelId="{6C070539-89D5-411E-BC30-E5A4875CE986}" type="presParOf" srcId="{253466C1-6F45-47DF-A7A4-BB9E5F395D9A}" destId="{A08A69A7-F477-4ED6-953F-19A10D0967F3}" srcOrd="0" destOrd="0" presId="urn:microsoft.com/office/officeart/2008/layout/HorizontalMultiLevelHierarchy"/>
    <dgm:cxn modelId="{4B3A3A5B-958F-47AB-8695-5E3C7EFE3D89}" type="presParOf" srcId="{A08A69A7-F477-4ED6-953F-19A10D0967F3}" destId="{A184613D-C494-4F86-AAB1-2CB2A6C213D6}" srcOrd="0" destOrd="0" presId="urn:microsoft.com/office/officeart/2008/layout/HorizontalMultiLevelHierarchy"/>
    <dgm:cxn modelId="{01EA3ED2-242E-4B02-BB6C-7344E1B1E285}" type="presParOf" srcId="{A08A69A7-F477-4ED6-953F-19A10D0967F3}" destId="{91A50F58-7D41-4F1D-A03F-D65AEBF10943}" srcOrd="1" destOrd="0" presId="urn:microsoft.com/office/officeart/2008/layout/HorizontalMultiLevelHierarchy"/>
    <dgm:cxn modelId="{38FF7D92-1FC8-4F78-B4F2-FC222D61E05D}" type="presParOf" srcId="{91A50F58-7D41-4F1D-A03F-D65AEBF10943}" destId="{0957F4C1-F512-492E-A492-90546A5F636E}" srcOrd="0" destOrd="0" presId="urn:microsoft.com/office/officeart/2008/layout/HorizontalMultiLevelHierarchy"/>
    <dgm:cxn modelId="{0230059A-808B-4CA9-BEA8-B52DC31101E5}" type="presParOf" srcId="{0957F4C1-F512-492E-A492-90546A5F636E}" destId="{ADF6395B-DA1A-4F95-AC32-F3F18F9CC334}" srcOrd="0" destOrd="0" presId="urn:microsoft.com/office/officeart/2008/layout/HorizontalMultiLevelHierarchy"/>
    <dgm:cxn modelId="{BA2B0FA2-B094-4A71-A931-0E966B486DF3}" type="presParOf" srcId="{91A50F58-7D41-4F1D-A03F-D65AEBF10943}" destId="{E36BFA4C-DE87-4F4C-A881-6E1578FE5408}" srcOrd="1" destOrd="0" presId="urn:microsoft.com/office/officeart/2008/layout/HorizontalMultiLevelHierarchy"/>
    <dgm:cxn modelId="{85104270-FB82-449B-A0EC-41CBADD02509}" type="presParOf" srcId="{E36BFA4C-DE87-4F4C-A881-6E1578FE5408}" destId="{0EE4E292-1E92-42C8-8526-223949BEE393}" srcOrd="0" destOrd="0" presId="urn:microsoft.com/office/officeart/2008/layout/HorizontalMultiLevelHierarchy"/>
    <dgm:cxn modelId="{A8FC6E29-AC37-435A-B2D7-9BF0CBDCEFBB}" type="presParOf" srcId="{E36BFA4C-DE87-4F4C-A881-6E1578FE5408}" destId="{C6FA113E-B735-4871-AB87-E8EDECA6AF26}" srcOrd="1" destOrd="0" presId="urn:microsoft.com/office/officeart/2008/layout/HorizontalMultiLevelHierarchy"/>
    <dgm:cxn modelId="{B86BDADB-435F-4649-9EA3-A39446BA5698}" type="presParOf" srcId="{91A50F58-7D41-4F1D-A03F-D65AEBF10943}" destId="{67CE9EE5-596F-4075-866C-EF96EECF9B2F}" srcOrd="2" destOrd="0" presId="urn:microsoft.com/office/officeart/2008/layout/HorizontalMultiLevelHierarchy"/>
    <dgm:cxn modelId="{3601AA9D-4BA9-4225-B87F-0264ABC39921}" type="presParOf" srcId="{67CE9EE5-596F-4075-866C-EF96EECF9B2F}" destId="{292D107F-FB3C-474D-A108-D5A991041624}" srcOrd="0" destOrd="0" presId="urn:microsoft.com/office/officeart/2008/layout/HorizontalMultiLevelHierarchy"/>
    <dgm:cxn modelId="{792DEB9C-A260-465D-BB59-282625B6834D}" type="presParOf" srcId="{91A50F58-7D41-4F1D-A03F-D65AEBF10943}" destId="{A4F597A8-DB7B-4419-8DA1-B243860F3318}" srcOrd="3" destOrd="0" presId="urn:microsoft.com/office/officeart/2008/layout/HorizontalMultiLevelHierarchy"/>
    <dgm:cxn modelId="{35054814-A4E5-4D41-B26D-96CE346C5F22}" type="presParOf" srcId="{A4F597A8-DB7B-4419-8DA1-B243860F3318}" destId="{6103FE63-DE48-4A6B-90BC-4FC5C3DDAE0C}" srcOrd="0" destOrd="0" presId="urn:microsoft.com/office/officeart/2008/layout/HorizontalMultiLevelHierarchy"/>
    <dgm:cxn modelId="{BF93A522-F114-4B2C-95D5-E5292018D067}" type="presParOf" srcId="{A4F597A8-DB7B-4419-8DA1-B243860F3318}" destId="{B3D0FFA8-EE10-4077-8406-CE04321E2F59}" srcOrd="1" destOrd="0" presId="urn:microsoft.com/office/officeart/2008/layout/HorizontalMultiLevelHierarchy"/>
    <dgm:cxn modelId="{D05AA39A-6A34-4116-AB03-7A2B7BEDB377}" type="presParOf" srcId="{91A50F58-7D41-4F1D-A03F-D65AEBF10943}" destId="{CCF93082-5196-4603-87CD-A83DC0135ED9}" srcOrd="4" destOrd="0" presId="urn:microsoft.com/office/officeart/2008/layout/HorizontalMultiLevelHierarchy"/>
    <dgm:cxn modelId="{7193615E-1DC3-4218-B014-B1DAB0A0C46F}" type="presParOf" srcId="{CCF93082-5196-4603-87CD-A83DC0135ED9}" destId="{B31FACF8-4ECB-4AFE-89EF-9B209A2B6C87}" srcOrd="0" destOrd="0" presId="urn:microsoft.com/office/officeart/2008/layout/HorizontalMultiLevelHierarchy"/>
    <dgm:cxn modelId="{E095EB73-D77A-4BA2-BE77-E6422CEEA133}" type="presParOf" srcId="{91A50F58-7D41-4F1D-A03F-D65AEBF10943}" destId="{9B62A325-1936-4AAE-A907-25B0DC9C1B99}" srcOrd="5" destOrd="0" presId="urn:microsoft.com/office/officeart/2008/layout/HorizontalMultiLevelHierarchy"/>
    <dgm:cxn modelId="{37A779BF-D0D0-4A2E-A672-EA0A1D483568}" type="presParOf" srcId="{9B62A325-1936-4AAE-A907-25B0DC9C1B99}" destId="{CDA09462-7DA3-447E-8E31-2F548DDE395A}" srcOrd="0" destOrd="0" presId="urn:microsoft.com/office/officeart/2008/layout/HorizontalMultiLevelHierarchy"/>
    <dgm:cxn modelId="{49CC558C-9B7D-4203-B04C-C738A4B2028E}" type="presParOf" srcId="{9B62A325-1936-4AAE-A907-25B0DC9C1B99}" destId="{75E346C0-4206-4798-92A6-BB616696BB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6301C8-6011-44CD-AFE7-A39FC1413C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A47E7-8805-4D21-AC4A-58D63AA0DBBD}">
      <dgm:prSet phldrT="[Текст]" custT="1"/>
      <dgm:spPr>
        <a:solidFill>
          <a:srgbClr val="355DA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/>
            <a:t>Федеральные </a:t>
          </a:r>
        </a:p>
      </dgm:t>
    </dgm:pt>
    <dgm:pt modelId="{E9F1F789-3175-498C-8D81-1AC51C5FFDA9}" type="parTrans" cxnId="{743A2FF5-3EEA-442A-B341-52E6E2B7229C}">
      <dgm:prSet/>
      <dgm:spPr/>
      <dgm:t>
        <a:bodyPr/>
        <a:lstStyle/>
        <a:p>
          <a:endParaRPr lang="ru-RU"/>
        </a:p>
      </dgm:t>
    </dgm:pt>
    <dgm:pt modelId="{4D40FDD2-C2A8-4746-9314-30A7BF29B80E}" type="sibTrans" cxnId="{743A2FF5-3EEA-442A-B341-52E6E2B7229C}">
      <dgm:prSet/>
      <dgm:spPr/>
      <dgm:t>
        <a:bodyPr/>
        <a:lstStyle/>
        <a:p>
          <a:endParaRPr lang="ru-RU"/>
        </a:p>
      </dgm:t>
    </dgm:pt>
    <dgm:pt modelId="{54973035-181E-4027-8266-53702B9CF931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Налог на прибыль организаций</a:t>
          </a:r>
          <a:endParaRPr lang="ru-RU" sz="1400" i="1" dirty="0">
            <a:solidFill>
              <a:schemeClr val="accent5">
                <a:lumMod val="50000"/>
              </a:schemeClr>
            </a:solidFill>
          </a:endParaRPr>
        </a:p>
      </dgm:t>
    </dgm:pt>
    <dgm:pt modelId="{33E7A011-584A-4DCA-818A-0C5ED4785F16}" type="parTrans" cxnId="{88A42FB6-D9C8-40D0-B03F-2CF47A36A109}">
      <dgm:prSet/>
      <dgm:spPr/>
      <dgm:t>
        <a:bodyPr/>
        <a:lstStyle/>
        <a:p>
          <a:endParaRPr lang="ru-RU"/>
        </a:p>
      </dgm:t>
    </dgm:pt>
    <dgm:pt modelId="{71F5B24A-59AA-4CED-9E30-64BA6FF5E79B}" type="sibTrans" cxnId="{88A42FB6-D9C8-40D0-B03F-2CF47A36A109}">
      <dgm:prSet/>
      <dgm:spPr/>
      <dgm:t>
        <a:bodyPr/>
        <a:lstStyle/>
        <a:p>
          <a:endParaRPr lang="ru-RU"/>
        </a:p>
      </dgm:t>
    </dgm:pt>
    <dgm:pt modelId="{6A8DC4E3-9271-4B2C-8E99-38D1FAF5E615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Налог на добавленную стоимость (НДС)</a:t>
          </a:r>
        </a:p>
      </dgm:t>
    </dgm:pt>
    <dgm:pt modelId="{9535BDA5-0656-40EA-B83E-FDAEA2856457}" type="parTrans" cxnId="{4069F79F-4380-43AA-8E9C-FEA7FB5B9A10}">
      <dgm:prSet/>
      <dgm:spPr/>
      <dgm:t>
        <a:bodyPr/>
        <a:lstStyle/>
        <a:p>
          <a:endParaRPr lang="ru-RU"/>
        </a:p>
      </dgm:t>
    </dgm:pt>
    <dgm:pt modelId="{68BD6ED2-8508-4EB4-B1C9-6B946053996C}" type="sibTrans" cxnId="{4069F79F-4380-43AA-8E9C-FEA7FB5B9A10}">
      <dgm:prSet/>
      <dgm:spPr/>
      <dgm:t>
        <a:bodyPr/>
        <a:lstStyle/>
        <a:p>
          <a:endParaRPr lang="ru-RU"/>
        </a:p>
      </dgm:t>
    </dgm:pt>
    <dgm:pt modelId="{A3A0CC30-2C31-4BC4-8340-E6B5C2343BF5}">
      <dgm:prSet phldrT="[Текст]" custT="1"/>
      <dgm:spPr>
        <a:solidFill>
          <a:srgbClr val="355DA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/>
            <a:t>Региональные </a:t>
          </a:r>
        </a:p>
      </dgm:t>
    </dgm:pt>
    <dgm:pt modelId="{71105F26-9B49-45AB-9B61-D713DF4D074F}" type="parTrans" cxnId="{4D489D15-9171-4B81-BB3F-1CA2E91CC684}">
      <dgm:prSet/>
      <dgm:spPr/>
      <dgm:t>
        <a:bodyPr/>
        <a:lstStyle/>
        <a:p>
          <a:endParaRPr lang="ru-RU"/>
        </a:p>
      </dgm:t>
    </dgm:pt>
    <dgm:pt modelId="{5983B3E1-5456-4F75-ABFB-EE18F2BB9918}" type="sibTrans" cxnId="{4D489D15-9171-4B81-BB3F-1CA2E91CC684}">
      <dgm:prSet/>
      <dgm:spPr/>
      <dgm:t>
        <a:bodyPr/>
        <a:lstStyle/>
        <a:p>
          <a:endParaRPr lang="ru-RU"/>
        </a:p>
      </dgm:t>
    </dgm:pt>
    <dgm:pt modelId="{7EF08F74-9B17-48B0-B09B-0E0C356AC40A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Налог на имущество организаций</a:t>
          </a:r>
        </a:p>
      </dgm:t>
    </dgm:pt>
    <dgm:pt modelId="{EC5D9F36-64DF-4A8A-8516-8BA6A5653423}" type="parTrans" cxnId="{9A677AAF-474F-49D9-B287-7281FD7007CB}">
      <dgm:prSet/>
      <dgm:spPr/>
      <dgm:t>
        <a:bodyPr/>
        <a:lstStyle/>
        <a:p>
          <a:endParaRPr lang="ru-RU"/>
        </a:p>
      </dgm:t>
    </dgm:pt>
    <dgm:pt modelId="{A2446A25-B7FF-4EE5-8CF9-C43C15F24AFD}" type="sibTrans" cxnId="{9A677AAF-474F-49D9-B287-7281FD7007CB}">
      <dgm:prSet/>
      <dgm:spPr/>
      <dgm:t>
        <a:bodyPr/>
        <a:lstStyle/>
        <a:p>
          <a:endParaRPr lang="ru-RU"/>
        </a:p>
      </dgm:t>
    </dgm:pt>
    <dgm:pt modelId="{9FA77C33-AB6C-4B11-91F3-EAFFF6462BE3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Транспортный налог</a:t>
          </a:r>
        </a:p>
      </dgm:t>
    </dgm:pt>
    <dgm:pt modelId="{96D00531-E5DF-4DC2-838B-72A11185D189}" type="parTrans" cxnId="{69580A8E-80C3-44D5-9533-8618D0335E5B}">
      <dgm:prSet/>
      <dgm:spPr/>
      <dgm:t>
        <a:bodyPr/>
        <a:lstStyle/>
        <a:p>
          <a:endParaRPr lang="ru-RU"/>
        </a:p>
      </dgm:t>
    </dgm:pt>
    <dgm:pt modelId="{44D9C5A7-4029-4B9E-B488-B8EF8D496557}" type="sibTrans" cxnId="{69580A8E-80C3-44D5-9533-8618D0335E5B}">
      <dgm:prSet/>
      <dgm:spPr/>
      <dgm:t>
        <a:bodyPr/>
        <a:lstStyle/>
        <a:p>
          <a:endParaRPr lang="ru-RU"/>
        </a:p>
      </dgm:t>
    </dgm:pt>
    <dgm:pt modelId="{700EF355-F31A-4238-BF98-2C2505DAD566}">
      <dgm:prSet phldrT="[Текст]" custT="1"/>
      <dgm:spPr>
        <a:solidFill>
          <a:srgbClr val="355DA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/>
            <a:t>Местные </a:t>
          </a:r>
        </a:p>
      </dgm:t>
    </dgm:pt>
    <dgm:pt modelId="{F52A33F6-09BB-4754-9B75-86F77B1EE066}" type="parTrans" cxnId="{7B283737-26B0-47A0-8849-42E95C434018}">
      <dgm:prSet/>
      <dgm:spPr/>
      <dgm:t>
        <a:bodyPr/>
        <a:lstStyle/>
        <a:p>
          <a:endParaRPr lang="ru-RU"/>
        </a:p>
      </dgm:t>
    </dgm:pt>
    <dgm:pt modelId="{6EAFDB5F-7F54-44B0-8947-BC8CA018D48A}" type="sibTrans" cxnId="{7B283737-26B0-47A0-8849-42E95C434018}">
      <dgm:prSet/>
      <dgm:spPr/>
      <dgm:t>
        <a:bodyPr/>
        <a:lstStyle/>
        <a:p>
          <a:endParaRPr lang="ru-RU"/>
        </a:p>
      </dgm:t>
    </dgm:pt>
    <dgm:pt modelId="{64FDE9E4-6D64-4D8B-A110-C225899E70DE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Налог на имущество физических лиц (НИФЛ)</a:t>
          </a:r>
        </a:p>
      </dgm:t>
    </dgm:pt>
    <dgm:pt modelId="{0AF65D66-3847-48D2-83D7-1BD3BF1DF6F5}" type="parTrans" cxnId="{BBE86A6C-47D8-454E-9F43-0077BA5685AB}">
      <dgm:prSet/>
      <dgm:spPr/>
      <dgm:t>
        <a:bodyPr/>
        <a:lstStyle/>
        <a:p>
          <a:endParaRPr lang="ru-RU"/>
        </a:p>
      </dgm:t>
    </dgm:pt>
    <dgm:pt modelId="{7261A09E-7EEA-4691-9012-7732C726F039}" type="sibTrans" cxnId="{BBE86A6C-47D8-454E-9F43-0077BA5685AB}">
      <dgm:prSet/>
      <dgm:spPr/>
      <dgm:t>
        <a:bodyPr/>
        <a:lstStyle/>
        <a:p>
          <a:endParaRPr lang="ru-RU"/>
        </a:p>
      </dgm:t>
    </dgm:pt>
    <dgm:pt modelId="{E84C7B30-2401-45C9-B44D-52AEBD030107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Акцизы</a:t>
          </a:r>
        </a:p>
      </dgm:t>
    </dgm:pt>
    <dgm:pt modelId="{01F895F8-0F86-4A74-B7B1-1D196464964A}" type="parTrans" cxnId="{28958B3E-958C-43CE-8B57-3DA729823944}">
      <dgm:prSet/>
      <dgm:spPr/>
      <dgm:t>
        <a:bodyPr/>
        <a:lstStyle/>
        <a:p>
          <a:endParaRPr lang="ru-RU"/>
        </a:p>
      </dgm:t>
    </dgm:pt>
    <dgm:pt modelId="{5229EB68-C808-4F97-A9DD-C8246647C0EE}" type="sibTrans" cxnId="{28958B3E-958C-43CE-8B57-3DA729823944}">
      <dgm:prSet/>
      <dgm:spPr/>
      <dgm:t>
        <a:bodyPr/>
        <a:lstStyle/>
        <a:p>
          <a:endParaRPr lang="ru-RU"/>
        </a:p>
      </dgm:t>
    </dgm:pt>
    <dgm:pt modelId="{87DA77D2-E772-4A41-A678-27A6A141FC1E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Земельный налог</a:t>
          </a:r>
        </a:p>
      </dgm:t>
    </dgm:pt>
    <dgm:pt modelId="{0CBE3143-9F00-485C-8390-63FA013357B4}" type="parTrans" cxnId="{322832EF-A233-42B1-B839-B23E4431E2DA}">
      <dgm:prSet/>
      <dgm:spPr/>
      <dgm:t>
        <a:bodyPr/>
        <a:lstStyle/>
        <a:p>
          <a:endParaRPr lang="ru-RU"/>
        </a:p>
      </dgm:t>
    </dgm:pt>
    <dgm:pt modelId="{422794E3-F33F-4457-8DD1-360607A60E0D}" type="sibTrans" cxnId="{322832EF-A233-42B1-B839-B23E4431E2DA}">
      <dgm:prSet/>
      <dgm:spPr/>
      <dgm:t>
        <a:bodyPr/>
        <a:lstStyle/>
        <a:p>
          <a:endParaRPr lang="ru-RU"/>
        </a:p>
      </dgm:t>
    </dgm:pt>
    <dgm:pt modelId="{B9812724-B699-4406-8477-E74FC39A1EE9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Налог на доходы физических лиц (НДФЛ)</a:t>
          </a:r>
        </a:p>
      </dgm:t>
    </dgm:pt>
    <dgm:pt modelId="{80E19B26-93FD-43EC-9EE3-D2E9D24F996F}" type="parTrans" cxnId="{762A8739-4B1E-4AC8-8C09-59B820341751}">
      <dgm:prSet/>
      <dgm:spPr/>
      <dgm:t>
        <a:bodyPr/>
        <a:lstStyle/>
        <a:p>
          <a:endParaRPr lang="ru-RU"/>
        </a:p>
      </dgm:t>
    </dgm:pt>
    <dgm:pt modelId="{4C4BBA18-EFC6-442E-B177-B936A4573C53}" type="sibTrans" cxnId="{762A8739-4B1E-4AC8-8C09-59B820341751}">
      <dgm:prSet/>
      <dgm:spPr/>
      <dgm:t>
        <a:bodyPr/>
        <a:lstStyle/>
        <a:p>
          <a:endParaRPr lang="ru-RU"/>
        </a:p>
      </dgm:t>
    </dgm:pt>
    <dgm:pt modelId="{23368CE3-A0AC-4E5C-972D-D9FA5F553463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Налог на добычу полезных ископаемых (НДПИ)</a:t>
          </a:r>
        </a:p>
      </dgm:t>
    </dgm:pt>
    <dgm:pt modelId="{F9B3350E-D4D8-4CD2-AFA7-389DC8BAAA8A}" type="parTrans" cxnId="{C6703BE3-9D7F-4B77-8D90-6EE825ADB5EC}">
      <dgm:prSet/>
      <dgm:spPr/>
      <dgm:t>
        <a:bodyPr/>
        <a:lstStyle/>
        <a:p>
          <a:endParaRPr lang="ru-RU"/>
        </a:p>
      </dgm:t>
    </dgm:pt>
    <dgm:pt modelId="{87A9770A-26B7-4799-BDD6-C1DDD232F64D}" type="sibTrans" cxnId="{C6703BE3-9D7F-4B77-8D90-6EE825ADB5EC}">
      <dgm:prSet/>
      <dgm:spPr/>
      <dgm:t>
        <a:bodyPr/>
        <a:lstStyle/>
        <a:p>
          <a:endParaRPr lang="ru-RU"/>
        </a:p>
      </dgm:t>
    </dgm:pt>
    <dgm:pt modelId="{83FA048D-0A99-4A67-940B-BC675BB3380E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Водный налог</a:t>
          </a:r>
        </a:p>
      </dgm:t>
    </dgm:pt>
    <dgm:pt modelId="{26E354F9-D024-4BB5-A88B-5EE48ECCA7F9}" type="parTrans" cxnId="{C1096E05-635C-443E-B636-BE8429F192D6}">
      <dgm:prSet/>
      <dgm:spPr/>
      <dgm:t>
        <a:bodyPr/>
        <a:lstStyle/>
        <a:p>
          <a:endParaRPr lang="ru-RU"/>
        </a:p>
      </dgm:t>
    </dgm:pt>
    <dgm:pt modelId="{F313213C-5BD5-4B22-90FD-76CCB2DF659E}" type="sibTrans" cxnId="{C1096E05-635C-443E-B636-BE8429F192D6}">
      <dgm:prSet/>
      <dgm:spPr/>
      <dgm:t>
        <a:bodyPr/>
        <a:lstStyle/>
        <a:p>
          <a:endParaRPr lang="ru-RU"/>
        </a:p>
      </dgm:t>
    </dgm:pt>
    <dgm:pt modelId="{A1BAE8C6-639D-4452-A66B-843DB29D2330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Сбор за пользование объектами животного мира</a:t>
          </a:r>
        </a:p>
      </dgm:t>
    </dgm:pt>
    <dgm:pt modelId="{E6341688-5564-4751-B7D3-9CF3136059B4}" type="parTrans" cxnId="{23AEE2B5-666A-4AFF-81BF-FE26C3CD5DBC}">
      <dgm:prSet/>
      <dgm:spPr/>
      <dgm:t>
        <a:bodyPr/>
        <a:lstStyle/>
        <a:p>
          <a:endParaRPr lang="ru-RU"/>
        </a:p>
      </dgm:t>
    </dgm:pt>
    <dgm:pt modelId="{99775CAF-AAF6-44E4-B263-4F483B0F6027}" type="sibTrans" cxnId="{23AEE2B5-666A-4AFF-81BF-FE26C3CD5DBC}">
      <dgm:prSet/>
      <dgm:spPr/>
      <dgm:t>
        <a:bodyPr/>
        <a:lstStyle/>
        <a:p>
          <a:endParaRPr lang="ru-RU"/>
        </a:p>
      </dgm:t>
    </dgm:pt>
    <dgm:pt modelId="{FF29AEF9-A9AC-4B52-98D0-CCD644417114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Государственная пошлина</a:t>
          </a:r>
        </a:p>
      </dgm:t>
    </dgm:pt>
    <dgm:pt modelId="{00F9E51D-2A25-46FA-8805-4FC6F09CAD31}" type="parTrans" cxnId="{364BED8E-5F65-40A5-87DB-C78F5B9EAE2F}">
      <dgm:prSet/>
      <dgm:spPr/>
      <dgm:t>
        <a:bodyPr/>
        <a:lstStyle/>
        <a:p>
          <a:endParaRPr lang="ru-RU"/>
        </a:p>
      </dgm:t>
    </dgm:pt>
    <dgm:pt modelId="{449DE296-0933-4B36-93BD-32BE3A55278D}" type="sibTrans" cxnId="{364BED8E-5F65-40A5-87DB-C78F5B9EAE2F}">
      <dgm:prSet/>
      <dgm:spPr/>
      <dgm:t>
        <a:bodyPr/>
        <a:lstStyle/>
        <a:p>
          <a:endParaRPr lang="ru-RU"/>
        </a:p>
      </dgm:t>
    </dgm:pt>
    <dgm:pt modelId="{394B1BD2-4C25-40DC-B183-D250B7571ECA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Налог на игорный бизнес</a:t>
          </a:r>
        </a:p>
      </dgm:t>
    </dgm:pt>
    <dgm:pt modelId="{237C4ECE-71E2-4FE4-825F-008CD77E5036}" type="parTrans" cxnId="{7C7CC990-2B3F-4A26-9B45-427DED003109}">
      <dgm:prSet/>
      <dgm:spPr/>
      <dgm:t>
        <a:bodyPr/>
        <a:lstStyle/>
        <a:p>
          <a:endParaRPr lang="ru-RU"/>
        </a:p>
      </dgm:t>
    </dgm:pt>
    <dgm:pt modelId="{B3BA03E5-2998-4148-9359-B99126724B97}" type="sibTrans" cxnId="{7C7CC990-2B3F-4A26-9B45-427DED003109}">
      <dgm:prSet/>
      <dgm:spPr/>
      <dgm:t>
        <a:bodyPr/>
        <a:lstStyle/>
        <a:p>
          <a:endParaRPr lang="ru-RU"/>
        </a:p>
      </dgm:t>
    </dgm:pt>
    <dgm:pt modelId="{3F7332B3-E640-40B2-BACB-E31C10F84E11}" type="pres">
      <dgm:prSet presAssocID="{EB6301C8-6011-44CD-AFE7-A39FC1413C0B}" presName="Name0" presStyleCnt="0">
        <dgm:presLayoutVars>
          <dgm:dir/>
          <dgm:animLvl val="lvl"/>
          <dgm:resizeHandles val="exact"/>
        </dgm:presLayoutVars>
      </dgm:prSet>
      <dgm:spPr/>
    </dgm:pt>
    <dgm:pt modelId="{D35401E6-3F24-411B-BC8A-EB0AB58DDE41}" type="pres">
      <dgm:prSet presAssocID="{5EAA47E7-8805-4D21-AC4A-58D63AA0DBBD}" presName="linNode" presStyleCnt="0"/>
      <dgm:spPr/>
    </dgm:pt>
    <dgm:pt modelId="{E9999C83-5842-4D49-9046-F887E1DA7880}" type="pres">
      <dgm:prSet presAssocID="{5EAA47E7-8805-4D21-AC4A-58D63AA0DBBD}" presName="parentText" presStyleLbl="node1" presStyleIdx="0" presStyleCnt="3" custScaleX="82029" custScaleY="98820" custLinFactNeighborX="-2042" custLinFactNeighborY="5071">
        <dgm:presLayoutVars>
          <dgm:chMax val="1"/>
          <dgm:bulletEnabled val="1"/>
        </dgm:presLayoutVars>
      </dgm:prSet>
      <dgm:spPr/>
    </dgm:pt>
    <dgm:pt modelId="{9B47DEE5-1161-4C39-9153-6FA2D96FF8CF}" type="pres">
      <dgm:prSet presAssocID="{5EAA47E7-8805-4D21-AC4A-58D63AA0DBBD}" presName="descendantText" presStyleLbl="alignAccFollowNode1" presStyleIdx="0" presStyleCnt="3" custScaleX="105689" custScaleY="120561" custLinFactNeighborX="-13297" custLinFactNeighborY="6925">
        <dgm:presLayoutVars>
          <dgm:bulletEnabled val="1"/>
        </dgm:presLayoutVars>
      </dgm:prSet>
      <dgm:spPr/>
    </dgm:pt>
    <dgm:pt modelId="{FDA2FC59-5925-4303-BD0C-6183545AF41B}" type="pres">
      <dgm:prSet presAssocID="{4D40FDD2-C2A8-4746-9314-30A7BF29B80E}" presName="sp" presStyleCnt="0"/>
      <dgm:spPr/>
    </dgm:pt>
    <dgm:pt modelId="{08CBCF1D-4D48-41C6-B32E-2F2122F613ED}" type="pres">
      <dgm:prSet presAssocID="{A3A0CC30-2C31-4BC4-8340-E6B5C2343BF5}" presName="linNode" presStyleCnt="0"/>
      <dgm:spPr/>
    </dgm:pt>
    <dgm:pt modelId="{774698BD-342D-44A6-92FC-20D0FA3E4493}" type="pres">
      <dgm:prSet presAssocID="{A3A0CC30-2C31-4BC4-8340-E6B5C2343BF5}" presName="parentText" presStyleLbl="node1" presStyleIdx="1" presStyleCnt="3" custScaleX="82029" custScaleY="31235" custLinFactNeighborX="-1530" custLinFactNeighborY="3116">
        <dgm:presLayoutVars>
          <dgm:chMax val="1"/>
          <dgm:bulletEnabled val="1"/>
        </dgm:presLayoutVars>
      </dgm:prSet>
      <dgm:spPr/>
    </dgm:pt>
    <dgm:pt modelId="{C05F6D4F-A583-4A24-B08D-BC26636A9765}" type="pres">
      <dgm:prSet presAssocID="{A3A0CC30-2C31-4BC4-8340-E6B5C2343BF5}" presName="descendantText" presStyleLbl="alignAccFollowNode1" presStyleIdx="1" presStyleCnt="3" custScaleX="105689" custScaleY="37804" custLinFactNeighborX="-12693" custLinFactNeighborY="3935">
        <dgm:presLayoutVars>
          <dgm:bulletEnabled val="1"/>
        </dgm:presLayoutVars>
      </dgm:prSet>
      <dgm:spPr/>
    </dgm:pt>
    <dgm:pt modelId="{8D3C2815-EAF0-417E-934A-169B40D9AD9B}" type="pres">
      <dgm:prSet presAssocID="{5983B3E1-5456-4F75-ABFB-EE18F2BB9918}" presName="sp" presStyleCnt="0"/>
      <dgm:spPr/>
    </dgm:pt>
    <dgm:pt modelId="{274EC194-0798-4058-A642-7BC136C0BD5B}" type="pres">
      <dgm:prSet presAssocID="{700EF355-F31A-4238-BF98-2C2505DAD566}" presName="linNode" presStyleCnt="0"/>
      <dgm:spPr/>
    </dgm:pt>
    <dgm:pt modelId="{51873145-FA9A-4BB6-B911-6F113D08453E}" type="pres">
      <dgm:prSet presAssocID="{700EF355-F31A-4238-BF98-2C2505DAD566}" presName="parentText" presStyleLbl="node1" presStyleIdx="2" presStyleCnt="3" custScaleX="82029" custScaleY="28451" custLinFactNeighborX="-1360" custLinFactNeighborY="-329">
        <dgm:presLayoutVars>
          <dgm:chMax val="1"/>
          <dgm:bulletEnabled val="1"/>
        </dgm:presLayoutVars>
      </dgm:prSet>
      <dgm:spPr/>
    </dgm:pt>
    <dgm:pt modelId="{7CCEEB38-079B-4E50-A43D-C3750B2186AD}" type="pres">
      <dgm:prSet presAssocID="{700EF355-F31A-4238-BF98-2C2505DAD566}" presName="descendantText" presStyleLbl="alignAccFollowNode1" presStyleIdx="2" presStyleCnt="3" custScaleX="105689" custScaleY="33391" custLinFactNeighborX="-12693" custLinFactNeighborY="369">
        <dgm:presLayoutVars>
          <dgm:bulletEnabled val="1"/>
        </dgm:presLayoutVars>
      </dgm:prSet>
      <dgm:spPr/>
    </dgm:pt>
  </dgm:ptLst>
  <dgm:cxnLst>
    <dgm:cxn modelId="{C1096E05-635C-443E-B636-BE8429F192D6}" srcId="{5EAA47E7-8805-4D21-AC4A-58D63AA0DBBD}" destId="{83FA048D-0A99-4A67-940B-BC675BB3380E}" srcOrd="5" destOrd="0" parTransId="{26E354F9-D024-4BB5-A88B-5EE48ECCA7F9}" sibTransId="{F313213C-5BD5-4B22-90FD-76CCB2DF659E}"/>
    <dgm:cxn modelId="{4D489D15-9171-4B81-BB3F-1CA2E91CC684}" srcId="{EB6301C8-6011-44CD-AFE7-A39FC1413C0B}" destId="{A3A0CC30-2C31-4BC4-8340-E6B5C2343BF5}" srcOrd="1" destOrd="0" parTransId="{71105F26-9B49-45AB-9B61-D713DF4D074F}" sibTransId="{5983B3E1-5456-4F75-ABFB-EE18F2BB9918}"/>
    <dgm:cxn modelId="{65265221-A30D-4E4A-BF12-DB8BF8BACB3B}" type="presOf" srcId="{E84C7B30-2401-45C9-B44D-52AEBD030107}" destId="{9B47DEE5-1161-4C39-9153-6FA2D96FF8CF}" srcOrd="0" destOrd="2" presId="urn:microsoft.com/office/officeart/2005/8/layout/vList5"/>
    <dgm:cxn modelId="{7B283737-26B0-47A0-8849-42E95C434018}" srcId="{EB6301C8-6011-44CD-AFE7-A39FC1413C0B}" destId="{700EF355-F31A-4238-BF98-2C2505DAD566}" srcOrd="2" destOrd="0" parTransId="{F52A33F6-09BB-4754-9B75-86F77B1EE066}" sibTransId="{6EAFDB5F-7F54-44B0-8947-BC8CA018D48A}"/>
    <dgm:cxn modelId="{A40E0038-14FA-4BA9-BF22-38EC7A6577FE}" type="presOf" srcId="{A1BAE8C6-639D-4452-A66B-843DB29D2330}" destId="{9B47DEE5-1161-4C39-9153-6FA2D96FF8CF}" srcOrd="0" destOrd="6" presId="urn:microsoft.com/office/officeart/2005/8/layout/vList5"/>
    <dgm:cxn modelId="{762A8739-4B1E-4AC8-8C09-59B820341751}" srcId="{5EAA47E7-8805-4D21-AC4A-58D63AA0DBBD}" destId="{B9812724-B699-4406-8477-E74FC39A1EE9}" srcOrd="3" destOrd="0" parTransId="{80E19B26-93FD-43EC-9EE3-D2E9D24F996F}" sibTransId="{4C4BBA18-EFC6-442E-B177-B936A4573C53}"/>
    <dgm:cxn modelId="{7840143E-43BC-4538-A39A-23DD6FC099EE}" type="presOf" srcId="{54973035-181E-4027-8266-53702B9CF931}" destId="{9B47DEE5-1161-4C39-9153-6FA2D96FF8CF}" srcOrd="0" destOrd="0" presId="urn:microsoft.com/office/officeart/2005/8/layout/vList5"/>
    <dgm:cxn modelId="{28958B3E-958C-43CE-8B57-3DA729823944}" srcId="{5EAA47E7-8805-4D21-AC4A-58D63AA0DBBD}" destId="{E84C7B30-2401-45C9-B44D-52AEBD030107}" srcOrd="2" destOrd="0" parTransId="{01F895F8-0F86-4A74-B7B1-1D196464964A}" sibTransId="{5229EB68-C808-4F97-A9DD-C8246647C0EE}"/>
    <dgm:cxn modelId="{32DE535D-747E-454C-9EA2-2E6CB2CA5619}" type="presOf" srcId="{FF29AEF9-A9AC-4B52-98D0-CCD644417114}" destId="{9B47DEE5-1161-4C39-9153-6FA2D96FF8CF}" srcOrd="0" destOrd="7" presId="urn:microsoft.com/office/officeart/2005/8/layout/vList5"/>
    <dgm:cxn modelId="{BBE86A6C-47D8-454E-9F43-0077BA5685AB}" srcId="{700EF355-F31A-4238-BF98-2C2505DAD566}" destId="{64FDE9E4-6D64-4D8B-A110-C225899E70DE}" srcOrd="0" destOrd="0" parTransId="{0AF65D66-3847-48D2-83D7-1BD3BF1DF6F5}" sibTransId="{7261A09E-7EEA-4691-9012-7732C726F039}"/>
    <dgm:cxn modelId="{03B72470-8CC1-4D2F-A153-CDFD82630B2F}" type="presOf" srcId="{23368CE3-A0AC-4E5C-972D-D9FA5F553463}" destId="{9B47DEE5-1161-4C39-9153-6FA2D96FF8CF}" srcOrd="0" destOrd="4" presId="urn:microsoft.com/office/officeart/2005/8/layout/vList5"/>
    <dgm:cxn modelId="{69580A8E-80C3-44D5-9533-8618D0335E5B}" srcId="{A3A0CC30-2C31-4BC4-8340-E6B5C2343BF5}" destId="{9FA77C33-AB6C-4B11-91F3-EAFFF6462BE3}" srcOrd="1" destOrd="0" parTransId="{96D00531-E5DF-4DC2-838B-72A11185D189}" sibTransId="{44D9C5A7-4029-4B9E-B488-B8EF8D496557}"/>
    <dgm:cxn modelId="{364BED8E-5F65-40A5-87DB-C78F5B9EAE2F}" srcId="{5EAA47E7-8805-4D21-AC4A-58D63AA0DBBD}" destId="{FF29AEF9-A9AC-4B52-98D0-CCD644417114}" srcOrd="7" destOrd="0" parTransId="{00F9E51D-2A25-46FA-8805-4FC6F09CAD31}" sibTransId="{449DE296-0933-4B36-93BD-32BE3A55278D}"/>
    <dgm:cxn modelId="{7C7CC990-2B3F-4A26-9B45-427DED003109}" srcId="{A3A0CC30-2C31-4BC4-8340-E6B5C2343BF5}" destId="{394B1BD2-4C25-40DC-B183-D250B7571ECA}" srcOrd="2" destOrd="0" parTransId="{237C4ECE-71E2-4FE4-825F-008CD77E5036}" sibTransId="{B3BA03E5-2998-4148-9359-B99126724B97}"/>
    <dgm:cxn modelId="{4069F79F-4380-43AA-8E9C-FEA7FB5B9A10}" srcId="{5EAA47E7-8805-4D21-AC4A-58D63AA0DBBD}" destId="{6A8DC4E3-9271-4B2C-8E99-38D1FAF5E615}" srcOrd="1" destOrd="0" parTransId="{9535BDA5-0656-40EA-B83E-FDAEA2856457}" sibTransId="{68BD6ED2-8508-4EB4-B1C9-6B946053996C}"/>
    <dgm:cxn modelId="{7C06B3AB-7E2E-46D7-B268-ACC2E6D45362}" type="presOf" srcId="{6A8DC4E3-9271-4B2C-8E99-38D1FAF5E615}" destId="{9B47DEE5-1161-4C39-9153-6FA2D96FF8CF}" srcOrd="0" destOrd="1" presId="urn:microsoft.com/office/officeart/2005/8/layout/vList5"/>
    <dgm:cxn modelId="{8C4A3FAF-A087-4FBC-BADB-B8CDCFA07278}" type="presOf" srcId="{700EF355-F31A-4238-BF98-2C2505DAD566}" destId="{51873145-FA9A-4BB6-B911-6F113D08453E}" srcOrd="0" destOrd="0" presId="urn:microsoft.com/office/officeart/2005/8/layout/vList5"/>
    <dgm:cxn modelId="{9A677AAF-474F-49D9-B287-7281FD7007CB}" srcId="{A3A0CC30-2C31-4BC4-8340-E6B5C2343BF5}" destId="{7EF08F74-9B17-48B0-B09B-0E0C356AC40A}" srcOrd="0" destOrd="0" parTransId="{EC5D9F36-64DF-4A8A-8516-8BA6A5653423}" sibTransId="{A2446A25-B7FF-4EE5-8CF9-C43C15F24AFD}"/>
    <dgm:cxn modelId="{23AEE2B5-666A-4AFF-81BF-FE26C3CD5DBC}" srcId="{5EAA47E7-8805-4D21-AC4A-58D63AA0DBBD}" destId="{A1BAE8C6-639D-4452-A66B-843DB29D2330}" srcOrd="6" destOrd="0" parTransId="{E6341688-5564-4751-B7D3-9CF3136059B4}" sibTransId="{99775CAF-AAF6-44E4-B263-4F483B0F6027}"/>
    <dgm:cxn modelId="{88A42FB6-D9C8-40D0-B03F-2CF47A36A109}" srcId="{5EAA47E7-8805-4D21-AC4A-58D63AA0DBBD}" destId="{54973035-181E-4027-8266-53702B9CF931}" srcOrd="0" destOrd="0" parTransId="{33E7A011-584A-4DCA-818A-0C5ED4785F16}" sibTransId="{71F5B24A-59AA-4CED-9E30-64BA6FF5E79B}"/>
    <dgm:cxn modelId="{A8526FB7-FF1D-44F9-A8F0-654992A96C4E}" type="presOf" srcId="{EB6301C8-6011-44CD-AFE7-A39FC1413C0B}" destId="{3F7332B3-E640-40B2-BACB-E31C10F84E11}" srcOrd="0" destOrd="0" presId="urn:microsoft.com/office/officeart/2005/8/layout/vList5"/>
    <dgm:cxn modelId="{5A0E35BC-9A9B-4142-A986-C1CF6B8C4603}" type="presOf" srcId="{7EF08F74-9B17-48B0-B09B-0E0C356AC40A}" destId="{C05F6D4F-A583-4A24-B08D-BC26636A9765}" srcOrd="0" destOrd="0" presId="urn:microsoft.com/office/officeart/2005/8/layout/vList5"/>
    <dgm:cxn modelId="{F9D509C0-65C3-4AD5-94F9-51CC4CFC89E0}" type="presOf" srcId="{64FDE9E4-6D64-4D8B-A110-C225899E70DE}" destId="{7CCEEB38-079B-4E50-A43D-C3750B2186AD}" srcOrd="0" destOrd="0" presId="urn:microsoft.com/office/officeart/2005/8/layout/vList5"/>
    <dgm:cxn modelId="{88515FC1-9954-4B75-ABFE-00E466FB0085}" type="presOf" srcId="{394B1BD2-4C25-40DC-B183-D250B7571ECA}" destId="{C05F6D4F-A583-4A24-B08D-BC26636A9765}" srcOrd="0" destOrd="2" presId="urn:microsoft.com/office/officeart/2005/8/layout/vList5"/>
    <dgm:cxn modelId="{9DBD16CB-781F-417D-9FA9-0FD4FCA0632E}" type="presOf" srcId="{B9812724-B699-4406-8477-E74FC39A1EE9}" destId="{9B47DEE5-1161-4C39-9153-6FA2D96FF8CF}" srcOrd="0" destOrd="3" presId="urn:microsoft.com/office/officeart/2005/8/layout/vList5"/>
    <dgm:cxn modelId="{9852BFD3-45A1-4E2C-B518-D4BD04246F4E}" type="presOf" srcId="{A3A0CC30-2C31-4BC4-8340-E6B5C2343BF5}" destId="{774698BD-342D-44A6-92FC-20D0FA3E4493}" srcOrd="0" destOrd="0" presId="urn:microsoft.com/office/officeart/2005/8/layout/vList5"/>
    <dgm:cxn modelId="{5B6AE1D7-CB74-47AB-BBD9-E56A2E28DF6D}" type="presOf" srcId="{5EAA47E7-8805-4D21-AC4A-58D63AA0DBBD}" destId="{E9999C83-5842-4D49-9046-F887E1DA7880}" srcOrd="0" destOrd="0" presId="urn:microsoft.com/office/officeart/2005/8/layout/vList5"/>
    <dgm:cxn modelId="{C6703BE3-9D7F-4B77-8D90-6EE825ADB5EC}" srcId="{5EAA47E7-8805-4D21-AC4A-58D63AA0DBBD}" destId="{23368CE3-A0AC-4E5C-972D-D9FA5F553463}" srcOrd="4" destOrd="0" parTransId="{F9B3350E-D4D8-4CD2-AFA7-389DC8BAAA8A}" sibTransId="{87A9770A-26B7-4799-BDD6-C1DDD232F64D}"/>
    <dgm:cxn modelId="{B1A177EB-0A62-48CD-A952-DBDC3DF92B5C}" type="presOf" srcId="{87DA77D2-E772-4A41-A678-27A6A141FC1E}" destId="{7CCEEB38-079B-4E50-A43D-C3750B2186AD}" srcOrd="0" destOrd="1" presId="urn:microsoft.com/office/officeart/2005/8/layout/vList5"/>
    <dgm:cxn modelId="{322832EF-A233-42B1-B839-B23E4431E2DA}" srcId="{700EF355-F31A-4238-BF98-2C2505DAD566}" destId="{87DA77D2-E772-4A41-A678-27A6A141FC1E}" srcOrd="1" destOrd="0" parTransId="{0CBE3143-9F00-485C-8390-63FA013357B4}" sibTransId="{422794E3-F33F-4457-8DD1-360607A60E0D}"/>
    <dgm:cxn modelId="{743A2FF5-3EEA-442A-B341-52E6E2B7229C}" srcId="{EB6301C8-6011-44CD-AFE7-A39FC1413C0B}" destId="{5EAA47E7-8805-4D21-AC4A-58D63AA0DBBD}" srcOrd="0" destOrd="0" parTransId="{E9F1F789-3175-498C-8D81-1AC51C5FFDA9}" sibTransId="{4D40FDD2-C2A8-4746-9314-30A7BF29B80E}"/>
    <dgm:cxn modelId="{2613E6F5-7493-4CDC-9857-DA84BEF35936}" type="presOf" srcId="{83FA048D-0A99-4A67-940B-BC675BB3380E}" destId="{9B47DEE5-1161-4C39-9153-6FA2D96FF8CF}" srcOrd="0" destOrd="5" presId="urn:microsoft.com/office/officeart/2005/8/layout/vList5"/>
    <dgm:cxn modelId="{BE6C8AFB-C2EC-4004-93BE-0696B21C3816}" type="presOf" srcId="{9FA77C33-AB6C-4B11-91F3-EAFFF6462BE3}" destId="{C05F6D4F-A583-4A24-B08D-BC26636A9765}" srcOrd="0" destOrd="1" presId="urn:microsoft.com/office/officeart/2005/8/layout/vList5"/>
    <dgm:cxn modelId="{F48E65C8-521F-473A-B0C7-1EA2F58AD179}" type="presParOf" srcId="{3F7332B3-E640-40B2-BACB-E31C10F84E11}" destId="{D35401E6-3F24-411B-BC8A-EB0AB58DDE41}" srcOrd="0" destOrd="0" presId="urn:microsoft.com/office/officeart/2005/8/layout/vList5"/>
    <dgm:cxn modelId="{52DE11F8-F3A8-4650-93D7-D87E4C73F320}" type="presParOf" srcId="{D35401E6-3F24-411B-BC8A-EB0AB58DDE41}" destId="{E9999C83-5842-4D49-9046-F887E1DA7880}" srcOrd="0" destOrd="0" presId="urn:microsoft.com/office/officeart/2005/8/layout/vList5"/>
    <dgm:cxn modelId="{60EDBA04-F3E4-4290-B264-26CF2509E799}" type="presParOf" srcId="{D35401E6-3F24-411B-BC8A-EB0AB58DDE41}" destId="{9B47DEE5-1161-4C39-9153-6FA2D96FF8CF}" srcOrd="1" destOrd="0" presId="urn:microsoft.com/office/officeart/2005/8/layout/vList5"/>
    <dgm:cxn modelId="{8BDC9557-C169-4C37-91A9-DE62960EF8D5}" type="presParOf" srcId="{3F7332B3-E640-40B2-BACB-E31C10F84E11}" destId="{FDA2FC59-5925-4303-BD0C-6183545AF41B}" srcOrd="1" destOrd="0" presId="urn:microsoft.com/office/officeart/2005/8/layout/vList5"/>
    <dgm:cxn modelId="{535264B9-51E9-4BA6-8E05-8A4A298BB010}" type="presParOf" srcId="{3F7332B3-E640-40B2-BACB-E31C10F84E11}" destId="{08CBCF1D-4D48-41C6-B32E-2F2122F613ED}" srcOrd="2" destOrd="0" presId="urn:microsoft.com/office/officeart/2005/8/layout/vList5"/>
    <dgm:cxn modelId="{9ABC919F-4BDB-4EDA-8083-34A75B951376}" type="presParOf" srcId="{08CBCF1D-4D48-41C6-B32E-2F2122F613ED}" destId="{774698BD-342D-44A6-92FC-20D0FA3E4493}" srcOrd="0" destOrd="0" presId="urn:microsoft.com/office/officeart/2005/8/layout/vList5"/>
    <dgm:cxn modelId="{D24D43F8-D1FE-455E-BA3E-7C3CCE56DE20}" type="presParOf" srcId="{08CBCF1D-4D48-41C6-B32E-2F2122F613ED}" destId="{C05F6D4F-A583-4A24-B08D-BC26636A9765}" srcOrd="1" destOrd="0" presId="urn:microsoft.com/office/officeart/2005/8/layout/vList5"/>
    <dgm:cxn modelId="{8E8B3E30-B4CE-4842-A4BD-78D01A885D33}" type="presParOf" srcId="{3F7332B3-E640-40B2-BACB-E31C10F84E11}" destId="{8D3C2815-EAF0-417E-934A-169B40D9AD9B}" srcOrd="3" destOrd="0" presId="urn:microsoft.com/office/officeart/2005/8/layout/vList5"/>
    <dgm:cxn modelId="{4C1FF7D2-D0A5-4C8C-85D5-86E60259E7C2}" type="presParOf" srcId="{3F7332B3-E640-40B2-BACB-E31C10F84E11}" destId="{274EC194-0798-4058-A642-7BC136C0BD5B}" srcOrd="4" destOrd="0" presId="urn:microsoft.com/office/officeart/2005/8/layout/vList5"/>
    <dgm:cxn modelId="{5BD8E807-BAD6-46F8-9E2D-7A55F56A83F3}" type="presParOf" srcId="{274EC194-0798-4058-A642-7BC136C0BD5B}" destId="{51873145-FA9A-4BB6-B911-6F113D08453E}" srcOrd="0" destOrd="0" presId="urn:microsoft.com/office/officeart/2005/8/layout/vList5"/>
    <dgm:cxn modelId="{129C57E0-4DD4-4C2D-ABDB-75162E127E22}" type="presParOf" srcId="{274EC194-0798-4058-A642-7BC136C0BD5B}" destId="{7CCEEB38-079B-4E50-A43D-C3750B2186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9EC075-4B34-4E69-9A7D-D26C0D89DDF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C4E11-9CE7-4FD1-9EB4-6D011F453312}">
      <dgm:prSet phldrT="[Текст]" custT="1"/>
      <dgm:spPr>
        <a:solidFill>
          <a:schemeClr val="accent5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/>
            <a:t>Финансовая</a:t>
          </a:r>
        </a:p>
        <a:p>
          <a:r>
            <a:rPr lang="ru-RU" sz="2400" b="1" dirty="0"/>
            <a:t>помощь</a:t>
          </a:r>
        </a:p>
      </dgm:t>
    </dgm:pt>
    <dgm:pt modelId="{8DB8DEB7-A50F-424C-9FE8-4CBE98729C27}" type="parTrans" cxnId="{384BF847-2B4D-4F48-BD18-71BD93F264F0}">
      <dgm:prSet/>
      <dgm:spPr/>
      <dgm:t>
        <a:bodyPr/>
        <a:lstStyle/>
        <a:p>
          <a:endParaRPr lang="ru-RU"/>
        </a:p>
      </dgm:t>
    </dgm:pt>
    <dgm:pt modelId="{4C6689AF-6375-407B-BDE2-323DBF369479}" type="sibTrans" cxnId="{384BF847-2B4D-4F48-BD18-71BD93F264F0}">
      <dgm:prSet/>
      <dgm:spPr/>
      <dgm:t>
        <a:bodyPr/>
        <a:lstStyle/>
        <a:p>
          <a:endParaRPr lang="ru-RU"/>
        </a:p>
      </dgm:t>
    </dgm:pt>
    <dgm:pt modelId="{B15AD6FA-EC74-4D56-A86B-2EB085FA26DD}">
      <dgm:prSet phldrT="[Текст]" custT="1"/>
      <dgm:spPr>
        <a:solidFill>
          <a:schemeClr val="accent5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/>
            <a:t>Финансовая помощь МО</a:t>
          </a:r>
        </a:p>
      </dgm:t>
    </dgm:pt>
    <dgm:pt modelId="{5C737688-8FB7-4021-8E21-E2721CDEE0DD}" type="parTrans" cxnId="{B2C2E9CA-0EA5-4CE8-BDEB-FBF5E6E5DFBA}">
      <dgm:prSet/>
      <dgm:spPr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543FF83-8595-4C1C-B10C-53028273B75F}" type="sibTrans" cxnId="{B2C2E9CA-0EA5-4CE8-BDEB-FBF5E6E5DFBA}">
      <dgm:prSet/>
      <dgm:spPr/>
      <dgm:t>
        <a:bodyPr/>
        <a:lstStyle/>
        <a:p>
          <a:endParaRPr lang="ru-RU"/>
        </a:p>
      </dgm:t>
    </dgm:pt>
    <dgm:pt modelId="{A1DD0B27-10D6-4BB6-8AAC-C8B974CD654D}">
      <dgm:prSet phldrT="[Текст]" custT="1"/>
      <dgm:spPr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/>
            <a:t>Субсидии НКО</a:t>
          </a:r>
        </a:p>
      </dgm:t>
    </dgm:pt>
    <dgm:pt modelId="{6B183225-AA1C-4A5F-A512-08B9071EBD93}" type="parTrans" cxnId="{33D8EC2F-D6B5-415A-AB0B-37D5073E6456}">
      <dgm:prSet/>
      <dgm:spPr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7BFC380-857D-44D9-B3A9-ABC9E844D864}" type="sibTrans" cxnId="{33D8EC2F-D6B5-415A-AB0B-37D5073E6456}">
      <dgm:prSet/>
      <dgm:spPr/>
      <dgm:t>
        <a:bodyPr/>
        <a:lstStyle/>
        <a:p>
          <a:endParaRPr lang="ru-RU"/>
        </a:p>
      </dgm:t>
    </dgm:pt>
    <dgm:pt modelId="{535264B6-8F15-4DDD-A532-7502122FE64C}">
      <dgm:prSet phldrT="[Текст]" custT="1"/>
      <dgm:spPr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/>
            <a:t>Субсидии ЮЛ</a:t>
          </a:r>
        </a:p>
      </dgm:t>
    </dgm:pt>
    <dgm:pt modelId="{7B3877C0-5895-42E7-BD4D-18CDF7F7AFC3}" type="parTrans" cxnId="{3E8CB85C-B5B9-466B-B0CE-B4E7D46CAFD3}">
      <dgm:prSet/>
      <dgm:spPr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1D859FC-4F74-42CD-A62A-891B79582C62}" type="sibTrans" cxnId="{3E8CB85C-B5B9-466B-B0CE-B4E7D46CAFD3}">
      <dgm:prSet/>
      <dgm:spPr/>
      <dgm:t>
        <a:bodyPr/>
        <a:lstStyle/>
        <a:p>
          <a:endParaRPr lang="ru-RU"/>
        </a:p>
      </dgm:t>
    </dgm:pt>
    <dgm:pt modelId="{BD26366A-A391-4850-9517-4D41DC5EADE7}" type="pres">
      <dgm:prSet presAssocID="{B19EC075-4B34-4E69-9A7D-D26C0D89DD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DDD816E-154D-4837-A856-2635756CEEC6}" type="pres">
      <dgm:prSet presAssocID="{D22C4E11-9CE7-4FD1-9EB4-6D011F453312}" presName="singleCycle" presStyleCnt="0"/>
      <dgm:spPr/>
    </dgm:pt>
    <dgm:pt modelId="{F6FF58D4-D374-4EC0-BBF8-62F76D444B09}" type="pres">
      <dgm:prSet presAssocID="{D22C4E11-9CE7-4FD1-9EB4-6D011F453312}" presName="singleCenter" presStyleLbl="node1" presStyleIdx="0" presStyleCnt="4" custScaleX="132438" custScaleY="118349" custLinFactNeighborX="183" custLinFactNeighborY="-8583">
        <dgm:presLayoutVars>
          <dgm:chMax val="7"/>
          <dgm:chPref val="7"/>
        </dgm:presLayoutVars>
      </dgm:prSet>
      <dgm:spPr/>
    </dgm:pt>
    <dgm:pt modelId="{5C6B686E-1707-4C0A-AAC2-C2FF10ACDD98}" type="pres">
      <dgm:prSet presAssocID="{5C737688-8FB7-4021-8E21-E2721CDEE0DD}" presName="Name56" presStyleLbl="parChTrans1D2" presStyleIdx="0" presStyleCnt="3"/>
      <dgm:spPr/>
    </dgm:pt>
    <dgm:pt modelId="{7BB2C613-5B7F-4ED4-85CE-E28712B268B5}" type="pres">
      <dgm:prSet presAssocID="{B15AD6FA-EC74-4D56-A86B-2EB085FA26DD}" presName="text0" presStyleLbl="node1" presStyleIdx="1" presStyleCnt="4" custScaleX="252944">
        <dgm:presLayoutVars>
          <dgm:bulletEnabled val="1"/>
        </dgm:presLayoutVars>
      </dgm:prSet>
      <dgm:spPr/>
    </dgm:pt>
    <dgm:pt modelId="{306A0027-1714-4326-B57F-FBE5D93E0B62}" type="pres">
      <dgm:prSet presAssocID="{6B183225-AA1C-4A5F-A512-08B9071EBD93}" presName="Name56" presStyleLbl="parChTrans1D2" presStyleIdx="1" presStyleCnt="3"/>
      <dgm:spPr/>
    </dgm:pt>
    <dgm:pt modelId="{048FD245-8DF8-4CC6-A62C-12AA8A7ACDBE}" type="pres">
      <dgm:prSet presAssocID="{A1DD0B27-10D6-4BB6-8AAC-C8B974CD654D}" presName="text0" presStyleLbl="node1" presStyleIdx="2" presStyleCnt="4" custScaleX="252944">
        <dgm:presLayoutVars>
          <dgm:bulletEnabled val="1"/>
        </dgm:presLayoutVars>
      </dgm:prSet>
      <dgm:spPr/>
    </dgm:pt>
    <dgm:pt modelId="{804F7DE7-66A0-420F-B429-C00F7C7E9561}" type="pres">
      <dgm:prSet presAssocID="{7B3877C0-5895-42E7-BD4D-18CDF7F7AFC3}" presName="Name56" presStyleLbl="parChTrans1D2" presStyleIdx="2" presStyleCnt="3"/>
      <dgm:spPr/>
    </dgm:pt>
    <dgm:pt modelId="{5E22E9CD-5635-4B2F-9812-F77D5401B364}" type="pres">
      <dgm:prSet presAssocID="{535264B6-8F15-4DDD-A532-7502122FE64C}" presName="text0" presStyleLbl="node1" presStyleIdx="3" presStyleCnt="4" custScaleX="252944">
        <dgm:presLayoutVars>
          <dgm:bulletEnabled val="1"/>
        </dgm:presLayoutVars>
      </dgm:prSet>
      <dgm:spPr/>
    </dgm:pt>
  </dgm:ptLst>
  <dgm:cxnLst>
    <dgm:cxn modelId="{FB716B23-2B6D-4EAA-A098-6999811A4523}" type="presOf" srcId="{B15AD6FA-EC74-4D56-A86B-2EB085FA26DD}" destId="{7BB2C613-5B7F-4ED4-85CE-E28712B268B5}" srcOrd="0" destOrd="0" presId="urn:microsoft.com/office/officeart/2008/layout/RadialCluster"/>
    <dgm:cxn modelId="{33D8EC2F-D6B5-415A-AB0B-37D5073E6456}" srcId="{D22C4E11-9CE7-4FD1-9EB4-6D011F453312}" destId="{A1DD0B27-10D6-4BB6-8AAC-C8B974CD654D}" srcOrd="1" destOrd="0" parTransId="{6B183225-AA1C-4A5F-A512-08B9071EBD93}" sibTransId="{57BFC380-857D-44D9-B3A9-ABC9E844D864}"/>
    <dgm:cxn modelId="{3E8CB85C-B5B9-466B-B0CE-B4E7D46CAFD3}" srcId="{D22C4E11-9CE7-4FD1-9EB4-6D011F453312}" destId="{535264B6-8F15-4DDD-A532-7502122FE64C}" srcOrd="2" destOrd="0" parTransId="{7B3877C0-5895-42E7-BD4D-18CDF7F7AFC3}" sibTransId="{91D859FC-4F74-42CD-A62A-891B79582C62}"/>
    <dgm:cxn modelId="{384BF847-2B4D-4F48-BD18-71BD93F264F0}" srcId="{B19EC075-4B34-4E69-9A7D-D26C0D89DDF5}" destId="{D22C4E11-9CE7-4FD1-9EB4-6D011F453312}" srcOrd="0" destOrd="0" parTransId="{8DB8DEB7-A50F-424C-9FE8-4CBE98729C27}" sibTransId="{4C6689AF-6375-407B-BDE2-323DBF369479}"/>
    <dgm:cxn modelId="{61D7A348-D9A9-443D-BF51-AB76EE741FF4}" type="presOf" srcId="{D22C4E11-9CE7-4FD1-9EB4-6D011F453312}" destId="{F6FF58D4-D374-4EC0-BBF8-62F76D444B09}" srcOrd="0" destOrd="0" presId="urn:microsoft.com/office/officeart/2008/layout/RadialCluster"/>
    <dgm:cxn modelId="{463F839C-155C-41F6-982C-1D1BF96A4825}" type="presOf" srcId="{A1DD0B27-10D6-4BB6-8AAC-C8B974CD654D}" destId="{048FD245-8DF8-4CC6-A62C-12AA8A7ACDBE}" srcOrd="0" destOrd="0" presId="urn:microsoft.com/office/officeart/2008/layout/RadialCluster"/>
    <dgm:cxn modelId="{C217FBA2-C1A7-4914-9384-CA5033E68C3F}" type="presOf" srcId="{B19EC075-4B34-4E69-9A7D-D26C0D89DDF5}" destId="{BD26366A-A391-4850-9517-4D41DC5EADE7}" srcOrd="0" destOrd="0" presId="urn:microsoft.com/office/officeart/2008/layout/RadialCluster"/>
    <dgm:cxn modelId="{B2C2E9CA-0EA5-4CE8-BDEB-FBF5E6E5DFBA}" srcId="{D22C4E11-9CE7-4FD1-9EB4-6D011F453312}" destId="{B15AD6FA-EC74-4D56-A86B-2EB085FA26DD}" srcOrd="0" destOrd="0" parTransId="{5C737688-8FB7-4021-8E21-E2721CDEE0DD}" sibTransId="{A543FF83-8595-4C1C-B10C-53028273B75F}"/>
    <dgm:cxn modelId="{4B72EFCB-2C75-40F4-9D4A-F7D67AEE6498}" type="presOf" srcId="{535264B6-8F15-4DDD-A532-7502122FE64C}" destId="{5E22E9CD-5635-4B2F-9812-F77D5401B364}" srcOrd="0" destOrd="0" presId="urn:microsoft.com/office/officeart/2008/layout/RadialCluster"/>
    <dgm:cxn modelId="{00CA44DA-CAA8-4FDE-B0C4-A722ED9A8AD5}" type="presOf" srcId="{5C737688-8FB7-4021-8E21-E2721CDEE0DD}" destId="{5C6B686E-1707-4C0A-AAC2-C2FF10ACDD98}" srcOrd="0" destOrd="0" presId="urn:microsoft.com/office/officeart/2008/layout/RadialCluster"/>
    <dgm:cxn modelId="{3D741AE3-7582-47E8-ACDF-8F2BB4721633}" type="presOf" srcId="{7B3877C0-5895-42E7-BD4D-18CDF7F7AFC3}" destId="{804F7DE7-66A0-420F-B429-C00F7C7E9561}" srcOrd="0" destOrd="0" presId="urn:microsoft.com/office/officeart/2008/layout/RadialCluster"/>
    <dgm:cxn modelId="{6FCED5EC-9357-4EBE-A7C6-9675FC763748}" type="presOf" srcId="{6B183225-AA1C-4A5F-A512-08B9071EBD93}" destId="{306A0027-1714-4326-B57F-FBE5D93E0B62}" srcOrd="0" destOrd="0" presId="urn:microsoft.com/office/officeart/2008/layout/RadialCluster"/>
    <dgm:cxn modelId="{0A88D4D8-4CB1-40BE-815F-33C20BDB556E}" type="presParOf" srcId="{BD26366A-A391-4850-9517-4D41DC5EADE7}" destId="{DDDD816E-154D-4837-A856-2635756CEEC6}" srcOrd="0" destOrd="0" presId="urn:microsoft.com/office/officeart/2008/layout/RadialCluster"/>
    <dgm:cxn modelId="{CC6EB1B3-3890-4397-B816-8D99924503F3}" type="presParOf" srcId="{DDDD816E-154D-4837-A856-2635756CEEC6}" destId="{F6FF58D4-D374-4EC0-BBF8-62F76D444B09}" srcOrd="0" destOrd="0" presId="urn:microsoft.com/office/officeart/2008/layout/RadialCluster"/>
    <dgm:cxn modelId="{A2301666-7AA2-4B96-AACB-8BB8F2EDB893}" type="presParOf" srcId="{DDDD816E-154D-4837-A856-2635756CEEC6}" destId="{5C6B686E-1707-4C0A-AAC2-C2FF10ACDD98}" srcOrd="1" destOrd="0" presId="urn:microsoft.com/office/officeart/2008/layout/RadialCluster"/>
    <dgm:cxn modelId="{979A31C6-43D5-4CC4-9F88-647AA1F5B97E}" type="presParOf" srcId="{DDDD816E-154D-4837-A856-2635756CEEC6}" destId="{7BB2C613-5B7F-4ED4-85CE-E28712B268B5}" srcOrd="2" destOrd="0" presId="urn:microsoft.com/office/officeart/2008/layout/RadialCluster"/>
    <dgm:cxn modelId="{E37C79B5-6F68-461C-A908-264ADEFCF03B}" type="presParOf" srcId="{DDDD816E-154D-4837-A856-2635756CEEC6}" destId="{306A0027-1714-4326-B57F-FBE5D93E0B62}" srcOrd="3" destOrd="0" presId="urn:microsoft.com/office/officeart/2008/layout/RadialCluster"/>
    <dgm:cxn modelId="{BDAB9450-DC54-4911-A8CE-B6F6DEDF3C6B}" type="presParOf" srcId="{DDDD816E-154D-4837-A856-2635756CEEC6}" destId="{048FD245-8DF8-4CC6-A62C-12AA8A7ACDBE}" srcOrd="4" destOrd="0" presId="urn:microsoft.com/office/officeart/2008/layout/RadialCluster"/>
    <dgm:cxn modelId="{5B0DBCD6-3B6F-44A6-8B3C-0E2D5016696C}" type="presParOf" srcId="{DDDD816E-154D-4837-A856-2635756CEEC6}" destId="{804F7DE7-66A0-420F-B429-C00F7C7E9561}" srcOrd="5" destOrd="0" presId="urn:microsoft.com/office/officeart/2008/layout/RadialCluster"/>
    <dgm:cxn modelId="{49C7CB4F-4DF5-43E6-B260-0DCA91B68314}" type="presParOf" srcId="{DDDD816E-154D-4837-A856-2635756CEEC6}" destId="{5E22E9CD-5635-4B2F-9812-F77D5401B36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D7E57F-0B21-420B-9B26-1426DD8FBA5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BE0CF1-86C4-44F8-8BBE-64F971AD738F}">
      <dgm:prSet phldrT="[Текст]" custT="1"/>
      <dgm:spPr>
        <a:solidFill>
          <a:srgbClr val="2C829A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900" dirty="0">
              <a:latin typeface="Arial Black" panose="020B0A04020102020204" pitchFamily="34" charset="0"/>
            </a:rPr>
            <a:t>316</a:t>
          </a:r>
        </a:p>
      </dgm:t>
    </dgm:pt>
    <dgm:pt modelId="{31AEC1C5-39F6-47D0-8D09-66BC2395407C}" type="parTrans" cxnId="{A2440501-B529-40D1-8121-993FC32E5477}">
      <dgm:prSet/>
      <dgm:spPr/>
      <dgm:t>
        <a:bodyPr/>
        <a:lstStyle/>
        <a:p>
          <a:endParaRPr lang="ru-RU"/>
        </a:p>
      </dgm:t>
    </dgm:pt>
    <dgm:pt modelId="{219C3AA0-F501-4A26-86BD-661D1B0A98EF}" type="sibTrans" cxnId="{A2440501-B529-40D1-8121-993FC32E5477}">
      <dgm:prSet/>
      <dgm:spPr/>
      <dgm:t>
        <a:bodyPr/>
        <a:lstStyle/>
        <a:p>
          <a:endParaRPr lang="ru-RU"/>
        </a:p>
      </dgm:t>
    </dgm:pt>
    <dgm:pt modelId="{B8E5B53B-9350-43F8-87F9-5ABAE2F8F08D}">
      <dgm:prSet phldrT="[Текст]" custT="1"/>
      <dgm:spPr>
        <a:solidFill>
          <a:srgbClr val="35656D"/>
        </a:solid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800" b="1" dirty="0">
              <a:solidFill>
                <a:schemeClr val="bg1"/>
              </a:solidFill>
              <a:latin typeface="Calibri" panose="020F0502020204030204" pitchFamily="34" charset="0"/>
            </a:rPr>
            <a:t>Образование</a:t>
          </a:r>
        </a:p>
      </dgm:t>
    </dgm:pt>
    <dgm:pt modelId="{2610B588-B435-48C4-80DF-548E85A56469}" type="parTrans" cxnId="{9691D968-4066-4506-8245-930F79313AFF}">
      <dgm:prSet/>
      <dgm:spPr/>
      <dgm:t>
        <a:bodyPr/>
        <a:lstStyle/>
        <a:p>
          <a:endParaRPr lang="ru-RU"/>
        </a:p>
      </dgm:t>
    </dgm:pt>
    <dgm:pt modelId="{C02D6234-AF2F-4039-8152-8C3FD8317C79}" type="sibTrans" cxnId="{9691D968-4066-4506-8245-930F79313AFF}">
      <dgm:prSet/>
      <dgm:spPr/>
      <dgm:t>
        <a:bodyPr/>
        <a:lstStyle/>
        <a:p>
          <a:endParaRPr lang="ru-RU"/>
        </a:p>
      </dgm:t>
    </dgm:pt>
    <dgm:pt modelId="{73938D33-AE3A-4BD0-A115-723632E5BC97}">
      <dgm:prSet phldrT="[Текст]" custT="1"/>
      <dgm:spPr>
        <a:solidFill>
          <a:srgbClr val="6CA62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900" dirty="0">
              <a:latin typeface="Arial Black" panose="020B0A04020102020204" pitchFamily="34" charset="0"/>
            </a:rPr>
            <a:t>2 092</a:t>
          </a:r>
        </a:p>
      </dgm:t>
    </dgm:pt>
    <dgm:pt modelId="{6CCACBD6-4023-47D0-9FAD-DFC9E7BE7F63}" type="parTrans" cxnId="{9E74AF70-887C-47D7-8CD3-4276555298B8}">
      <dgm:prSet/>
      <dgm:spPr/>
      <dgm:t>
        <a:bodyPr/>
        <a:lstStyle/>
        <a:p>
          <a:endParaRPr lang="ru-RU"/>
        </a:p>
      </dgm:t>
    </dgm:pt>
    <dgm:pt modelId="{DDE556C8-FD6E-4E4F-A3A0-57448CB095A4}" type="sibTrans" cxnId="{9E74AF70-887C-47D7-8CD3-4276555298B8}">
      <dgm:prSet/>
      <dgm:spPr/>
      <dgm:t>
        <a:bodyPr/>
        <a:lstStyle/>
        <a:p>
          <a:endParaRPr lang="ru-RU"/>
        </a:p>
      </dgm:t>
    </dgm:pt>
    <dgm:pt modelId="{37B383D8-C89E-4DA4-9FBE-0F041B1316EC}">
      <dgm:prSet phldrT="[Текст]" custT="1"/>
      <dgm:spPr>
        <a:solidFill>
          <a:srgbClr val="4C8448"/>
        </a:solid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ru-RU" sz="1800" b="1" dirty="0">
              <a:solidFill>
                <a:schemeClr val="bg1"/>
              </a:solidFill>
              <a:latin typeface="Calibri" panose="020F0502020204030204" pitchFamily="34" charset="0"/>
            </a:rPr>
            <a:t>Здравоохранение</a:t>
          </a:r>
        </a:p>
      </dgm:t>
    </dgm:pt>
    <dgm:pt modelId="{1E2F0EF0-A44A-4DD3-BD23-201A56C7E901}" type="parTrans" cxnId="{530DA774-08E2-4404-A7BD-B3C0B0CCC2E2}">
      <dgm:prSet/>
      <dgm:spPr/>
      <dgm:t>
        <a:bodyPr/>
        <a:lstStyle/>
        <a:p>
          <a:endParaRPr lang="ru-RU"/>
        </a:p>
      </dgm:t>
    </dgm:pt>
    <dgm:pt modelId="{64E873F2-070F-4F20-882F-A522852021B3}" type="sibTrans" cxnId="{530DA774-08E2-4404-A7BD-B3C0B0CCC2E2}">
      <dgm:prSet/>
      <dgm:spPr/>
      <dgm:t>
        <a:bodyPr/>
        <a:lstStyle/>
        <a:p>
          <a:endParaRPr lang="ru-RU"/>
        </a:p>
      </dgm:t>
    </dgm:pt>
    <dgm:pt modelId="{89F18A7C-1F21-45C2-8EBE-4E457D361FBC}">
      <dgm:prSet phldrT="[Текст]" custT="1"/>
      <dgm:spPr>
        <a:solidFill>
          <a:srgbClr val="A3E1A3"/>
        </a:solidFill>
        <a:ln>
          <a:noFill/>
        </a:ln>
      </dgm:spPr>
      <dgm:t>
        <a:bodyPr/>
        <a:lstStyle/>
        <a:p>
          <a:r>
            <a:rPr lang="ru-RU" sz="1600" dirty="0">
              <a:latin typeface="Calibri" panose="020F0502020204030204" pitchFamily="34" charset="0"/>
            </a:rPr>
            <a:t>областная клиническая психиатрическая больница (ПСД,СМР)</a:t>
          </a:r>
        </a:p>
      </dgm:t>
    </dgm:pt>
    <dgm:pt modelId="{D27A27B7-2B53-4E45-9E2C-37EEEB2AB2B4}" type="parTrans" cxnId="{E0438384-AD3D-4C92-A619-58369D0B78DA}">
      <dgm:prSet/>
      <dgm:spPr/>
      <dgm:t>
        <a:bodyPr/>
        <a:lstStyle/>
        <a:p>
          <a:endParaRPr lang="ru-RU"/>
        </a:p>
      </dgm:t>
    </dgm:pt>
    <dgm:pt modelId="{0DBEB8E0-1C90-440C-90E3-135F0E863DEA}" type="sibTrans" cxnId="{E0438384-AD3D-4C92-A619-58369D0B78DA}">
      <dgm:prSet/>
      <dgm:spPr/>
      <dgm:t>
        <a:bodyPr/>
        <a:lstStyle/>
        <a:p>
          <a:endParaRPr lang="ru-RU"/>
        </a:p>
      </dgm:t>
    </dgm:pt>
    <dgm:pt modelId="{EBE3A56A-10FB-4A59-93B3-A767AEB593FD}">
      <dgm:prSet phldrT="[Текст]" custT="1"/>
      <dgm:spPr>
        <a:solidFill>
          <a:srgbClr val="BEDBE0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детские сады:</a:t>
          </a:r>
        </a:p>
        <a:p>
          <a:pPr>
            <a:spcAft>
              <a:spcPts val="0"/>
            </a:spcAft>
          </a:pPr>
          <a:r>
            <a:rPr lang="ru-RU" sz="1600" dirty="0" err="1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мкр</a:t>
          </a:r>
          <a:r>
            <a: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. </a:t>
          </a:r>
          <a:r>
            <a:rPr lang="ru-RU" sz="1600" dirty="0" err="1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Краснинское</a:t>
          </a:r>
          <a:r>
            <a: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шоссе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г. Смоленска,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п. Миловидово (СМР)</a:t>
          </a:r>
        </a:p>
      </dgm:t>
    </dgm:pt>
    <dgm:pt modelId="{BFB53189-9025-4DF3-9084-1479861DDCB2}" type="parTrans" cxnId="{1F636F61-1A13-4374-8DCC-816240233F53}">
      <dgm:prSet/>
      <dgm:spPr/>
      <dgm:t>
        <a:bodyPr/>
        <a:lstStyle/>
        <a:p>
          <a:endParaRPr lang="ru-RU"/>
        </a:p>
      </dgm:t>
    </dgm:pt>
    <dgm:pt modelId="{2D44B959-F8EC-4E88-9590-5C014A0D5320}" type="sibTrans" cxnId="{1F636F61-1A13-4374-8DCC-816240233F53}">
      <dgm:prSet/>
      <dgm:spPr/>
      <dgm:t>
        <a:bodyPr/>
        <a:lstStyle/>
        <a:p>
          <a:endParaRPr lang="ru-RU"/>
        </a:p>
      </dgm:t>
    </dgm:pt>
    <dgm:pt modelId="{8C375704-FFF7-4190-B136-8C285AE81F1E}">
      <dgm:prSet phldrT="[Текст]" custT="1"/>
      <dgm:spPr>
        <a:solidFill>
          <a:srgbClr val="CDEFCD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latin typeface="Calibri" panose="020F0502020204030204" pitchFamily="34" charset="0"/>
            </a:rPr>
            <a:t>поликлиника № 6 </a:t>
          </a:r>
        </a:p>
        <a:p>
          <a:pPr>
            <a:spcAft>
              <a:spcPts val="0"/>
            </a:spcAft>
          </a:pPr>
          <a:r>
            <a:rPr lang="ru-RU" sz="1600" dirty="0">
              <a:latin typeface="Calibri" panose="020F0502020204030204" pitchFamily="34" charset="0"/>
            </a:rPr>
            <a:t>г. Смоленска (СМР)</a:t>
          </a:r>
        </a:p>
      </dgm:t>
    </dgm:pt>
    <dgm:pt modelId="{B4E4FAAE-8B16-4221-A787-BE0A7D65F8C9}" type="parTrans" cxnId="{B68B11C1-8051-4649-9824-71F4F25FC148}">
      <dgm:prSet/>
      <dgm:spPr/>
      <dgm:t>
        <a:bodyPr/>
        <a:lstStyle/>
        <a:p>
          <a:endParaRPr lang="ru-RU"/>
        </a:p>
      </dgm:t>
    </dgm:pt>
    <dgm:pt modelId="{76F0425E-B8A8-4CF4-8CCB-C3598642A11A}" type="sibTrans" cxnId="{B68B11C1-8051-4649-9824-71F4F25FC148}">
      <dgm:prSet/>
      <dgm:spPr/>
      <dgm:t>
        <a:bodyPr/>
        <a:lstStyle/>
        <a:p>
          <a:endParaRPr lang="ru-RU"/>
        </a:p>
      </dgm:t>
    </dgm:pt>
    <dgm:pt modelId="{725C2E44-D1FC-43C7-8D52-1D09D4F04451}">
      <dgm:prSet phldrT="[Текст]" custT="1"/>
      <dgm:spPr>
        <a:solidFill>
          <a:srgbClr val="A3E1A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latin typeface="Calibri" panose="020F0502020204030204" pitchFamily="34" charset="0"/>
            </a:rPr>
            <a:t>областная детская</a:t>
          </a:r>
        </a:p>
        <a:p>
          <a:pPr>
            <a:spcAft>
              <a:spcPts val="0"/>
            </a:spcAft>
          </a:pPr>
          <a:r>
            <a:rPr lang="ru-RU" sz="1600" dirty="0">
              <a:latin typeface="Calibri" panose="020F0502020204030204" pitchFamily="34" charset="0"/>
            </a:rPr>
            <a:t>клиническая больница (СМР)</a:t>
          </a:r>
        </a:p>
      </dgm:t>
    </dgm:pt>
    <dgm:pt modelId="{C20C365D-9234-4302-BD2A-6B33FD677C05}" type="parTrans" cxnId="{031E11C0-12BD-4A64-BC69-CD4D57FE0159}">
      <dgm:prSet/>
      <dgm:spPr/>
      <dgm:t>
        <a:bodyPr/>
        <a:lstStyle/>
        <a:p>
          <a:endParaRPr lang="ru-RU"/>
        </a:p>
      </dgm:t>
    </dgm:pt>
    <dgm:pt modelId="{967F3F00-EBD2-494E-AE6C-F4790BAB1769}" type="sibTrans" cxnId="{031E11C0-12BD-4A64-BC69-CD4D57FE0159}">
      <dgm:prSet/>
      <dgm:spPr/>
      <dgm:t>
        <a:bodyPr/>
        <a:lstStyle/>
        <a:p>
          <a:endParaRPr lang="ru-RU"/>
        </a:p>
      </dgm:t>
    </dgm:pt>
    <dgm:pt modelId="{F1413665-7CD5-45EE-B963-9DAC6175A16B}">
      <dgm:prSet phldrT="[Текст]" custT="1"/>
      <dgm:spPr>
        <a:solidFill>
          <a:srgbClr val="9AC7CE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ДОЛ «Орлёнок» (СМР)</a:t>
          </a:r>
        </a:p>
      </dgm:t>
    </dgm:pt>
    <dgm:pt modelId="{9A76B809-4458-45A3-8966-E24651E62B40}" type="sibTrans" cxnId="{55317132-98E4-48CA-9E54-32371A20FD12}">
      <dgm:prSet/>
      <dgm:spPr/>
      <dgm:t>
        <a:bodyPr/>
        <a:lstStyle/>
        <a:p>
          <a:endParaRPr lang="ru-RU"/>
        </a:p>
      </dgm:t>
    </dgm:pt>
    <dgm:pt modelId="{407CCE07-44D9-43EC-ACCC-19F94657B150}" type="parTrans" cxnId="{55317132-98E4-48CA-9E54-32371A20FD12}">
      <dgm:prSet/>
      <dgm:spPr/>
      <dgm:t>
        <a:bodyPr/>
        <a:lstStyle/>
        <a:p>
          <a:endParaRPr lang="ru-RU"/>
        </a:p>
      </dgm:t>
    </dgm:pt>
    <dgm:pt modelId="{81EB817B-43E7-4EDF-B1F8-86B785E057FE}" type="pres">
      <dgm:prSet presAssocID="{A9D7E57F-0B21-420B-9B26-1426DD8FBA5B}" presName="list" presStyleCnt="0">
        <dgm:presLayoutVars>
          <dgm:dir/>
          <dgm:animLvl val="lvl"/>
        </dgm:presLayoutVars>
      </dgm:prSet>
      <dgm:spPr/>
    </dgm:pt>
    <dgm:pt modelId="{02FA9AD9-830F-4B45-8404-89581FA3892A}" type="pres">
      <dgm:prSet presAssocID="{56BE0CF1-86C4-44F8-8BBE-64F971AD738F}" presName="posSpace" presStyleCnt="0"/>
      <dgm:spPr/>
    </dgm:pt>
    <dgm:pt modelId="{A8DECB33-1872-48B3-8266-0071D5314F16}" type="pres">
      <dgm:prSet presAssocID="{56BE0CF1-86C4-44F8-8BBE-64F971AD738F}" presName="vertFlow" presStyleCnt="0"/>
      <dgm:spPr/>
    </dgm:pt>
    <dgm:pt modelId="{0C2CB774-A55C-4E9D-8DBD-D192B48DEFDC}" type="pres">
      <dgm:prSet presAssocID="{56BE0CF1-86C4-44F8-8BBE-64F971AD738F}" presName="topSpace" presStyleCnt="0"/>
      <dgm:spPr/>
    </dgm:pt>
    <dgm:pt modelId="{679E0CA2-AA77-4F9C-8A88-6E9854AB6284}" type="pres">
      <dgm:prSet presAssocID="{56BE0CF1-86C4-44F8-8BBE-64F971AD738F}" presName="firstComp" presStyleCnt="0"/>
      <dgm:spPr/>
    </dgm:pt>
    <dgm:pt modelId="{E77BACC4-A3FC-41F5-8343-9A8EB7069635}" type="pres">
      <dgm:prSet presAssocID="{56BE0CF1-86C4-44F8-8BBE-64F971AD738F}" presName="firstChild" presStyleLbl="bgAccFollowNode1" presStyleIdx="0" presStyleCnt="7" custScaleX="131360" custScaleY="63587" custLinFactNeighborX="9065" custLinFactNeighborY="10676"/>
      <dgm:spPr>
        <a:prstGeom prst="snip2SameRect">
          <a:avLst/>
        </a:prstGeom>
      </dgm:spPr>
    </dgm:pt>
    <dgm:pt modelId="{911F7A0A-C0E7-43D8-9973-049AAE7CF7B6}" type="pres">
      <dgm:prSet presAssocID="{56BE0CF1-86C4-44F8-8BBE-64F971AD738F}" presName="firstChildTx" presStyleLbl="bgAccFollowNode1" presStyleIdx="0" presStyleCnt="7">
        <dgm:presLayoutVars>
          <dgm:bulletEnabled val="1"/>
        </dgm:presLayoutVars>
      </dgm:prSet>
      <dgm:spPr/>
    </dgm:pt>
    <dgm:pt modelId="{E49B88E2-294D-4298-BCBA-68D1AAA7B387}" type="pres">
      <dgm:prSet presAssocID="{EBE3A56A-10FB-4A59-93B3-A767AEB593FD}" presName="comp" presStyleCnt="0"/>
      <dgm:spPr/>
    </dgm:pt>
    <dgm:pt modelId="{EEC732B9-51B9-4546-B19B-D1AE55FB84C4}" type="pres">
      <dgm:prSet presAssocID="{EBE3A56A-10FB-4A59-93B3-A767AEB593FD}" presName="child" presStyleLbl="bgAccFollowNode1" presStyleIdx="1" presStyleCnt="7" custScaleX="132648" custScaleY="95333" custLinFactNeighborX="10322" custLinFactNeighborY="12304"/>
      <dgm:spPr>
        <a:prstGeom prst="snip2DiagRect">
          <a:avLst/>
        </a:prstGeom>
      </dgm:spPr>
    </dgm:pt>
    <dgm:pt modelId="{70F51452-0C47-4C05-AEFD-7FD426203478}" type="pres">
      <dgm:prSet presAssocID="{EBE3A56A-10FB-4A59-93B3-A767AEB593FD}" presName="childTx" presStyleLbl="bgAccFollowNode1" presStyleIdx="1" presStyleCnt="7">
        <dgm:presLayoutVars>
          <dgm:bulletEnabled val="1"/>
        </dgm:presLayoutVars>
      </dgm:prSet>
      <dgm:spPr/>
    </dgm:pt>
    <dgm:pt modelId="{A067BC0D-28BB-42B5-9A93-5A5900336D40}" type="pres">
      <dgm:prSet presAssocID="{F1413665-7CD5-45EE-B963-9DAC6175A16B}" presName="comp" presStyleCnt="0"/>
      <dgm:spPr/>
    </dgm:pt>
    <dgm:pt modelId="{EB29142C-D929-4D05-905E-DCF47FC7D539}" type="pres">
      <dgm:prSet presAssocID="{F1413665-7CD5-45EE-B963-9DAC6175A16B}" presName="child" presStyleLbl="bgAccFollowNode1" presStyleIdx="2" presStyleCnt="7" custScaleX="132648" custScaleY="59832" custLinFactNeighborX="10322" custLinFactNeighborY="-2822"/>
      <dgm:spPr>
        <a:prstGeom prst="snip2DiagRect">
          <a:avLst/>
        </a:prstGeom>
      </dgm:spPr>
    </dgm:pt>
    <dgm:pt modelId="{7862FDC7-3F2F-4D25-AED7-6E46A9A5C11A}" type="pres">
      <dgm:prSet presAssocID="{F1413665-7CD5-45EE-B963-9DAC6175A16B}" presName="childTx" presStyleLbl="bgAccFollowNode1" presStyleIdx="2" presStyleCnt="7">
        <dgm:presLayoutVars>
          <dgm:bulletEnabled val="1"/>
        </dgm:presLayoutVars>
      </dgm:prSet>
      <dgm:spPr>
        <a:prstGeom prst="snip2DiagRect">
          <a:avLst/>
        </a:prstGeom>
      </dgm:spPr>
    </dgm:pt>
    <dgm:pt modelId="{5F97CECA-CF28-45B8-B61B-FDCE092DAB13}" type="pres">
      <dgm:prSet presAssocID="{56BE0CF1-86C4-44F8-8BBE-64F971AD738F}" presName="negSpace" presStyleCnt="0"/>
      <dgm:spPr/>
    </dgm:pt>
    <dgm:pt modelId="{EAD17B4D-8DB1-4F23-A87F-56AB1C8CF6BB}" type="pres">
      <dgm:prSet presAssocID="{56BE0CF1-86C4-44F8-8BBE-64F971AD738F}" presName="circle" presStyleLbl="node1" presStyleIdx="0" presStyleCnt="2" custScaleX="112815" custLinFactNeighborX="-26335"/>
      <dgm:spPr/>
    </dgm:pt>
    <dgm:pt modelId="{2AABE48E-A154-46BD-956C-473F57EF00E6}" type="pres">
      <dgm:prSet presAssocID="{219C3AA0-F501-4A26-86BD-661D1B0A98EF}" presName="transSpace" presStyleCnt="0"/>
      <dgm:spPr/>
    </dgm:pt>
    <dgm:pt modelId="{74B19F9F-1008-4CFB-83BF-5E91D1267203}" type="pres">
      <dgm:prSet presAssocID="{73938D33-AE3A-4BD0-A115-723632E5BC97}" presName="posSpace" presStyleCnt="0"/>
      <dgm:spPr/>
    </dgm:pt>
    <dgm:pt modelId="{144277A7-13CC-424D-9A9E-42EC65679143}" type="pres">
      <dgm:prSet presAssocID="{73938D33-AE3A-4BD0-A115-723632E5BC97}" presName="vertFlow" presStyleCnt="0"/>
      <dgm:spPr/>
    </dgm:pt>
    <dgm:pt modelId="{5BFAE1A2-A1A6-4BC4-9F29-044F9894D610}" type="pres">
      <dgm:prSet presAssocID="{73938D33-AE3A-4BD0-A115-723632E5BC97}" presName="topSpace" presStyleCnt="0"/>
      <dgm:spPr/>
    </dgm:pt>
    <dgm:pt modelId="{F8E49DFA-B1D4-404D-A31A-D49EE14AB3F5}" type="pres">
      <dgm:prSet presAssocID="{73938D33-AE3A-4BD0-A115-723632E5BC97}" presName="firstComp" presStyleCnt="0"/>
      <dgm:spPr/>
    </dgm:pt>
    <dgm:pt modelId="{D01DCCE3-984D-4422-A056-EDBF99BA99C1}" type="pres">
      <dgm:prSet presAssocID="{73938D33-AE3A-4BD0-A115-723632E5BC97}" presName="firstChild" presStyleLbl="bgAccFollowNode1" presStyleIdx="3" presStyleCnt="7" custScaleX="132039" custScaleY="73706" custLinFactNeighborX="-22721" custLinFactNeighborY="12453"/>
      <dgm:spPr>
        <a:prstGeom prst="snip2SameRect">
          <a:avLst/>
        </a:prstGeom>
      </dgm:spPr>
    </dgm:pt>
    <dgm:pt modelId="{A60FAEE8-AD62-460B-BAEE-1F6C73F8948D}" type="pres">
      <dgm:prSet presAssocID="{73938D33-AE3A-4BD0-A115-723632E5BC97}" presName="firstChildTx" presStyleLbl="bgAccFollowNode1" presStyleIdx="3" presStyleCnt="7">
        <dgm:presLayoutVars>
          <dgm:bulletEnabled val="1"/>
        </dgm:presLayoutVars>
      </dgm:prSet>
      <dgm:spPr>
        <a:prstGeom prst="snip2SameRect">
          <a:avLst/>
        </a:prstGeom>
      </dgm:spPr>
    </dgm:pt>
    <dgm:pt modelId="{BBDE5C0A-55D5-40CA-9CF9-5396048DE5FE}" type="pres">
      <dgm:prSet presAssocID="{89F18A7C-1F21-45C2-8EBE-4E457D361FBC}" presName="comp" presStyleCnt="0"/>
      <dgm:spPr/>
    </dgm:pt>
    <dgm:pt modelId="{C5621CAB-7525-48CD-AAEF-712591A0E2C5}" type="pres">
      <dgm:prSet presAssocID="{89F18A7C-1F21-45C2-8EBE-4E457D361FBC}" presName="child" presStyleLbl="bgAccFollowNode1" presStyleIdx="4" presStyleCnt="7" custScaleX="105185" custScaleY="73706" custLinFactNeighborX="-22738" custLinFactNeighborY="13198"/>
      <dgm:spPr>
        <a:prstGeom prst="snip2DiagRect">
          <a:avLst/>
        </a:prstGeom>
      </dgm:spPr>
    </dgm:pt>
    <dgm:pt modelId="{DA43F257-F04A-4425-BF2D-8767F90A0318}" type="pres">
      <dgm:prSet presAssocID="{89F18A7C-1F21-45C2-8EBE-4E457D361FBC}" presName="childTx" presStyleLbl="bgAccFollowNode1" presStyleIdx="4" presStyleCnt="7">
        <dgm:presLayoutVars>
          <dgm:bulletEnabled val="1"/>
        </dgm:presLayoutVars>
      </dgm:prSet>
      <dgm:spPr/>
    </dgm:pt>
    <dgm:pt modelId="{F756A872-8F86-44FA-B4DB-58B48AB69640}" type="pres">
      <dgm:prSet presAssocID="{8C375704-FFF7-4190-B136-8C285AE81F1E}" presName="comp" presStyleCnt="0"/>
      <dgm:spPr/>
    </dgm:pt>
    <dgm:pt modelId="{3F888F06-A35A-4C13-87EA-4C95C23187BE}" type="pres">
      <dgm:prSet presAssocID="{8C375704-FFF7-4190-B136-8C285AE81F1E}" presName="child" presStyleLbl="bgAccFollowNode1" presStyleIdx="5" presStyleCnt="7" custScaleX="105185" custScaleY="73706" custLinFactNeighborX="-23410" custLinFactNeighborY="-100"/>
      <dgm:spPr>
        <a:prstGeom prst="snip2DiagRect">
          <a:avLst/>
        </a:prstGeom>
      </dgm:spPr>
    </dgm:pt>
    <dgm:pt modelId="{27DA3EEF-CB96-4CCE-A870-58AF3EC81A03}" type="pres">
      <dgm:prSet presAssocID="{8C375704-FFF7-4190-B136-8C285AE81F1E}" presName="childTx" presStyleLbl="bgAccFollowNode1" presStyleIdx="5" presStyleCnt="7">
        <dgm:presLayoutVars>
          <dgm:bulletEnabled val="1"/>
        </dgm:presLayoutVars>
      </dgm:prSet>
      <dgm:spPr/>
    </dgm:pt>
    <dgm:pt modelId="{D9148051-1CED-413E-9260-8D4E24483C94}" type="pres">
      <dgm:prSet presAssocID="{725C2E44-D1FC-43C7-8D52-1D09D4F04451}" presName="comp" presStyleCnt="0"/>
      <dgm:spPr/>
    </dgm:pt>
    <dgm:pt modelId="{DD4E84B1-F65C-4518-89B6-6C5A3881ADBB}" type="pres">
      <dgm:prSet presAssocID="{725C2E44-D1FC-43C7-8D52-1D09D4F04451}" presName="child" presStyleLbl="bgAccFollowNode1" presStyleIdx="6" presStyleCnt="7" custScaleX="105857" custScaleY="76461" custLinFactNeighborX="-23074" custLinFactNeighborY="-9964"/>
      <dgm:spPr>
        <a:prstGeom prst="snip2DiagRect">
          <a:avLst/>
        </a:prstGeom>
      </dgm:spPr>
    </dgm:pt>
    <dgm:pt modelId="{D9AFE84C-AC55-405E-B6C2-B4E712A8BAB5}" type="pres">
      <dgm:prSet presAssocID="{725C2E44-D1FC-43C7-8D52-1D09D4F04451}" presName="childTx" presStyleLbl="bgAccFollowNode1" presStyleIdx="6" presStyleCnt="7">
        <dgm:presLayoutVars>
          <dgm:bulletEnabled val="1"/>
        </dgm:presLayoutVars>
      </dgm:prSet>
      <dgm:spPr/>
    </dgm:pt>
    <dgm:pt modelId="{A284224D-5EEC-432B-8071-8BBFA9ACF132}" type="pres">
      <dgm:prSet presAssocID="{73938D33-AE3A-4BD0-A115-723632E5BC97}" presName="negSpace" presStyleCnt="0"/>
      <dgm:spPr/>
    </dgm:pt>
    <dgm:pt modelId="{44E960F8-F889-402C-96A1-9C4616F91666}" type="pres">
      <dgm:prSet presAssocID="{73938D33-AE3A-4BD0-A115-723632E5BC97}" presName="circle" presStyleLbl="node1" presStyleIdx="1" presStyleCnt="2" custScaleX="112815" custLinFactNeighborX="-73929"/>
      <dgm:spPr/>
    </dgm:pt>
  </dgm:ptLst>
  <dgm:cxnLst>
    <dgm:cxn modelId="{A2440501-B529-40D1-8121-993FC32E5477}" srcId="{A9D7E57F-0B21-420B-9B26-1426DD8FBA5B}" destId="{56BE0CF1-86C4-44F8-8BBE-64F971AD738F}" srcOrd="0" destOrd="0" parTransId="{31AEC1C5-39F6-47D0-8D09-66BC2395407C}" sibTransId="{219C3AA0-F501-4A26-86BD-661D1B0A98EF}"/>
    <dgm:cxn modelId="{EDD09703-AA07-4E61-BD80-D91748F55826}" type="presOf" srcId="{F1413665-7CD5-45EE-B963-9DAC6175A16B}" destId="{7862FDC7-3F2F-4D25-AED7-6E46A9A5C11A}" srcOrd="1" destOrd="0" presId="urn:microsoft.com/office/officeart/2005/8/layout/hList9"/>
    <dgm:cxn modelId="{61C75007-E34D-4DDB-8C76-731C7E8D192F}" type="presOf" srcId="{EBE3A56A-10FB-4A59-93B3-A767AEB593FD}" destId="{EEC732B9-51B9-4546-B19B-D1AE55FB84C4}" srcOrd="0" destOrd="0" presId="urn:microsoft.com/office/officeart/2005/8/layout/hList9"/>
    <dgm:cxn modelId="{150B392B-249C-4A2F-B7F3-CA778C38A4B5}" type="presOf" srcId="{A9D7E57F-0B21-420B-9B26-1426DD8FBA5B}" destId="{81EB817B-43E7-4EDF-B1F8-86B785E057FE}" srcOrd="0" destOrd="0" presId="urn:microsoft.com/office/officeart/2005/8/layout/hList9"/>
    <dgm:cxn modelId="{D9C1812D-0C66-456B-9E70-D163C590A666}" type="presOf" srcId="{F1413665-7CD5-45EE-B963-9DAC6175A16B}" destId="{EB29142C-D929-4D05-905E-DCF47FC7D539}" srcOrd="0" destOrd="0" presId="urn:microsoft.com/office/officeart/2005/8/layout/hList9"/>
    <dgm:cxn modelId="{55317132-98E4-48CA-9E54-32371A20FD12}" srcId="{56BE0CF1-86C4-44F8-8BBE-64F971AD738F}" destId="{F1413665-7CD5-45EE-B963-9DAC6175A16B}" srcOrd="2" destOrd="0" parTransId="{407CCE07-44D9-43EC-ACCC-19F94657B150}" sibTransId="{9A76B809-4458-45A3-8966-E24651E62B40}"/>
    <dgm:cxn modelId="{1F636F61-1A13-4374-8DCC-816240233F53}" srcId="{56BE0CF1-86C4-44F8-8BBE-64F971AD738F}" destId="{EBE3A56A-10FB-4A59-93B3-A767AEB593FD}" srcOrd="1" destOrd="0" parTransId="{BFB53189-9025-4DF3-9084-1479861DDCB2}" sibTransId="{2D44B959-F8EC-4E88-9590-5C014A0D5320}"/>
    <dgm:cxn modelId="{9691D968-4066-4506-8245-930F79313AFF}" srcId="{56BE0CF1-86C4-44F8-8BBE-64F971AD738F}" destId="{B8E5B53B-9350-43F8-87F9-5ABAE2F8F08D}" srcOrd="0" destOrd="0" parTransId="{2610B588-B435-48C4-80DF-548E85A56469}" sibTransId="{C02D6234-AF2F-4039-8152-8C3FD8317C79}"/>
    <dgm:cxn modelId="{28748849-2824-4CF9-912E-67564CE9F809}" type="presOf" srcId="{73938D33-AE3A-4BD0-A115-723632E5BC97}" destId="{44E960F8-F889-402C-96A1-9C4616F91666}" srcOrd="0" destOrd="0" presId="urn:microsoft.com/office/officeart/2005/8/layout/hList9"/>
    <dgm:cxn modelId="{601DED6F-6804-41F2-95C6-89053ED2EDC8}" type="presOf" srcId="{725C2E44-D1FC-43C7-8D52-1D09D4F04451}" destId="{D9AFE84C-AC55-405E-B6C2-B4E712A8BAB5}" srcOrd="1" destOrd="0" presId="urn:microsoft.com/office/officeart/2005/8/layout/hList9"/>
    <dgm:cxn modelId="{9E74AF70-887C-47D7-8CD3-4276555298B8}" srcId="{A9D7E57F-0B21-420B-9B26-1426DD8FBA5B}" destId="{73938D33-AE3A-4BD0-A115-723632E5BC97}" srcOrd="1" destOrd="0" parTransId="{6CCACBD6-4023-47D0-9FAD-DFC9E7BE7F63}" sibTransId="{DDE556C8-FD6E-4E4F-A3A0-57448CB095A4}"/>
    <dgm:cxn modelId="{530DA774-08E2-4404-A7BD-B3C0B0CCC2E2}" srcId="{73938D33-AE3A-4BD0-A115-723632E5BC97}" destId="{37B383D8-C89E-4DA4-9FBE-0F041B1316EC}" srcOrd="0" destOrd="0" parTransId="{1E2F0EF0-A44A-4DD3-BD23-201A56C7E901}" sibTransId="{64E873F2-070F-4F20-882F-A522852021B3}"/>
    <dgm:cxn modelId="{E0438384-AD3D-4C92-A619-58369D0B78DA}" srcId="{73938D33-AE3A-4BD0-A115-723632E5BC97}" destId="{89F18A7C-1F21-45C2-8EBE-4E457D361FBC}" srcOrd="1" destOrd="0" parTransId="{D27A27B7-2B53-4E45-9E2C-37EEEB2AB2B4}" sibTransId="{0DBEB8E0-1C90-440C-90E3-135F0E863DEA}"/>
    <dgm:cxn modelId="{033D3697-95CE-4F16-A1B7-10DF0774A05D}" type="presOf" srcId="{89F18A7C-1F21-45C2-8EBE-4E457D361FBC}" destId="{C5621CAB-7525-48CD-AAEF-712591A0E2C5}" srcOrd="0" destOrd="0" presId="urn:microsoft.com/office/officeart/2005/8/layout/hList9"/>
    <dgm:cxn modelId="{68CF99A7-3A6E-411F-A03F-1F134E08ED07}" type="presOf" srcId="{56BE0CF1-86C4-44F8-8BBE-64F971AD738F}" destId="{EAD17B4D-8DB1-4F23-A87F-56AB1C8CF6BB}" srcOrd="0" destOrd="0" presId="urn:microsoft.com/office/officeart/2005/8/layout/hList9"/>
    <dgm:cxn modelId="{93FDD5AA-653E-472B-8C2B-04228309A1E3}" type="presOf" srcId="{37B383D8-C89E-4DA4-9FBE-0F041B1316EC}" destId="{A60FAEE8-AD62-460B-BAEE-1F6C73F8948D}" srcOrd="1" destOrd="0" presId="urn:microsoft.com/office/officeart/2005/8/layout/hList9"/>
    <dgm:cxn modelId="{07DFAFB1-4E11-4E8B-9E80-07274884FA86}" type="presOf" srcId="{B8E5B53B-9350-43F8-87F9-5ABAE2F8F08D}" destId="{E77BACC4-A3FC-41F5-8343-9A8EB7069635}" srcOrd="0" destOrd="0" presId="urn:microsoft.com/office/officeart/2005/8/layout/hList9"/>
    <dgm:cxn modelId="{3850D8B9-FE47-47A7-9489-52D6E3EE7C3E}" type="presOf" srcId="{8C375704-FFF7-4190-B136-8C285AE81F1E}" destId="{27DA3EEF-CB96-4CCE-A870-58AF3EC81A03}" srcOrd="1" destOrd="0" presId="urn:microsoft.com/office/officeart/2005/8/layout/hList9"/>
    <dgm:cxn modelId="{0F6CA6BA-61F8-44E7-84E7-A74FBBBF7D41}" type="presOf" srcId="{8C375704-FFF7-4190-B136-8C285AE81F1E}" destId="{3F888F06-A35A-4C13-87EA-4C95C23187BE}" srcOrd="0" destOrd="0" presId="urn:microsoft.com/office/officeart/2005/8/layout/hList9"/>
    <dgm:cxn modelId="{322F01BC-2B1B-4667-B2C2-3FBCFE8B5C06}" type="presOf" srcId="{725C2E44-D1FC-43C7-8D52-1D09D4F04451}" destId="{DD4E84B1-F65C-4518-89B6-6C5A3881ADBB}" srcOrd="0" destOrd="0" presId="urn:microsoft.com/office/officeart/2005/8/layout/hList9"/>
    <dgm:cxn modelId="{A298B8BE-094C-454D-BD9B-BF1E6B19745B}" type="presOf" srcId="{B8E5B53B-9350-43F8-87F9-5ABAE2F8F08D}" destId="{911F7A0A-C0E7-43D8-9973-049AAE7CF7B6}" srcOrd="1" destOrd="0" presId="urn:microsoft.com/office/officeart/2005/8/layout/hList9"/>
    <dgm:cxn modelId="{031E11C0-12BD-4A64-BC69-CD4D57FE0159}" srcId="{73938D33-AE3A-4BD0-A115-723632E5BC97}" destId="{725C2E44-D1FC-43C7-8D52-1D09D4F04451}" srcOrd="3" destOrd="0" parTransId="{C20C365D-9234-4302-BD2A-6B33FD677C05}" sibTransId="{967F3F00-EBD2-494E-AE6C-F4790BAB1769}"/>
    <dgm:cxn modelId="{B68B11C1-8051-4649-9824-71F4F25FC148}" srcId="{73938D33-AE3A-4BD0-A115-723632E5BC97}" destId="{8C375704-FFF7-4190-B136-8C285AE81F1E}" srcOrd="2" destOrd="0" parTransId="{B4E4FAAE-8B16-4221-A787-BE0A7D65F8C9}" sibTransId="{76F0425E-B8A8-4CF4-8CCB-C3598642A11A}"/>
    <dgm:cxn modelId="{DD9BA4D1-3C59-4A97-BECC-4F7D64A2821A}" type="presOf" srcId="{EBE3A56A-10FB-4A59-93B3-A767AEB593FD}" destId="{70F51452-0C47-4C05-AEFD-7FD426203478}" srcOrd="1" destOrd="0" presId="urn:microsoft.com/office/officeart/2005/8/layout/hList9"/>
    <dgm:cxn modelId="{CFB6F4F3-032C-4F39-9FD0-2318617509E6}" type="presOf" srcId="{89F18A7C-1F21-45C2-8EBE-4E457D361FBC}" destId="{DA43F257-F04A-4425-BF2D-8767F90A0318}" srcOrd="1" destOrd="0" presId="urn:microsoft.com/office/officeart/2005/8/layout/hList9"/>
    <dgm:cxn modelId="{0EE0DAFA-D008-4985-8408-F20823469E37}" type="presOf" srcId="{37B383D8-C89E-4DA4-9FBE-0F041B1316EC}" destId="{D01DCCE3-984D-4422-A056-EDBF99BA99C1}" srcOrd="0" destOrd="0" presId="urn:microsoft.com/office/officeart/2005/8/layout/hList9"/>
    <dgm:cxn modelId="{9A187BCB-F266-40B3-A6FC-793BC1FEFE66}" type="presParOf" srcId="{81EB817B-43E7-4EDF-B1F8-86B785E057FE}" destId="{02FA9AD9-830F-4B45-8404-89581FA3892A}" srcOrd="0" destOrd="0" presId="urn:microsoft.com/office/officeart/2005/8/layout/hList9"/>
    <dgm:cxn modelId="{86ADC386-9FF6-40B9-9971-0C4FA3207B74}" type="presParOf" srcId="{81EB817B-43E7-4EDF-B1F8-86B785E057FE}" destId="{A8DECB33-1872-48B3-8266-0071D5314F16}" srcOrd="1" destOrd="0" presId="urn:microsoft.com/office/officeart/2005/8/layout/hList9"/>
    <dgm:cxn modelId="{491F2F2B-67E1-430B-877A-28E8FE84DB73}" type="presParOf" srcId="{A8DECB33-1872-48B3-8266-0071D5314F16}" destId="{0C2CB774-A55C-4E9D-8DBD-D192B48DEFDC}" srcOrd="0" destOrd="0" presId="urn:microsoft.com/office/officeart/2005/8/layout/hList9"/>
    <dgm:cxn modelId="{7FB09F79-2F10-4E13-B855-C957F1C77255}" type="presParOf" srcId="{A8DECB33-1872-48B3-8266-0071D5314F16}" destId="{679E0CA2-AA77-4F9C-8A88-6E9854AB6284}" srcOrd="1" destOrd="0" presId="urn:microsoft.com/office/officeart/2005/8/layout/hList9"/>
    <dgm:cxn modelId="{79D8816A-5923-4252-AB40-159D0089B803}" type="presParOf" srcId="{679E0CA2-AA77-4F9C-8A88-6E9854AB6284}" destId="{E77BACC4-A3FC-41F5-8343-9A8EB7069635}" srcOrd="0" destOrd="0" presId="urn:microsoft.com/office/officeart/2005/8/layout/hList9"/>
    <dgm:cxn modelId="{75548EE5-B297-45D9-A810-4C9DA6FC4CF1}" type="presParOf" srcId="{679E0CA2-AA77-4F9C-8A88-6E9854AB6284}" destId="{911F7A0A-C0E7-43D8-9973-049AAE7CF7B6}" srcOrd="1" destOrd="0" presId="urn:microsoft.com/office/officeart/2005/8/layout/hList9"/>
    <dgm:cxn modelId="{9377A42C-21A8-44DB-9A2C-38E79A279185}" type="presParOf" srcId="{A8DECB33-1872-48B3-8266-0071D5314F16}" destId="{E49B88E2-294D-4298-BCBA-68D1AAA7B387}" srcOrd="2" destOrd="0" presId="urn:microsoft.com/office/officeart/2005/8/layout/hList9"/>
    <dgm:cxn modelId="{1143E37E-5649-48D2-B15C-1D12E46F6795}" type="presParOf" srcId="{E49B88E2-294D-4298-BCBA-68D1AAA7B387}" destId="{EEC732B9-51B9-4546-B19B-D1AE55FB84C4}" srcOrd="0" destOrd="0" presId="urn:microsoft.com/office/officeart/2005/8/layout/hList9"/>
    <dgm:cxn modelId="{BE5869BA-22D0-4B5E-B13A-A161156BCA83}" type="presParOf" srcId="{E49B88E2-294D-4298-BCBA-68D1AAA7B387}" destId="{70F51452-0C47-4C05-AEFD-7FD426203478}" srcOrd="1" destOrd="0" presId="urn:microsoft.com/office/officeart/2005/8/layout/hList9"/>
    <dgm:cxn modelId="{376355E3-095E-419C-A61C-9AF71490F827}" type="presParOf" srcId="{A8DECB33-1872-48B3-8266-0071D5314F16}" destId="{A067BC0D-28BB-42B5-9A93-5A5900336D40}" srcOrd="3" destOrd="0" presId="urn:microsoft.com/office/officeart/2005/8/layout/hList9"/>
    <dgm:cxn modelId="{B0F02DB5-6566-4BA9-B2D7-D1EF6347503E}" type="presParOf" srcId="{A067BC0D-28BB-42B5-9A93-5A5900336D40}" destId="{EB29142C-D929-4D05-905E-DCF47FC7D539}" srcOrd="0" destOrd="0" presId="urn:microsoft.com/office/officeart/2005/8/layout/hList9"/>
    <dgm:cxn modelId="{6353CA53-233B-4E61-90BA-3B55AE4C43B9}" type="presParOf" srcId="{A067BC0D-28BB-42B5-9A93-5A5900336D40}" destId="{7862FDC7-3F2F-4D25-AED7-6E46A9A5C11A}" srcOrd="1" destOrd="0" presId="urn:microsoft.com/office/officeart/2005/8/layout/hList9"/>
    <dgm:cxn modelId="{DEAAAD10-7CBF-42CA-A60E-E9904EBE48CE}" type="presParOf" srcId="{81EB817B-43E7-4EDF-B1F8-86B785E057FE}" destId="{5F97CECA-CF28-45B8-B61B-FDCE092DAB13}" srcOrd="2" destOrd="0" presId="urn:microsoft.com/office/officeart/2005/8/layout/hList9"/>
    <dgm:cxn modelId="{7EEB4829-DC86-43D5-96C2-19FD7E2994B2}" type="presParOf" srcId="{81EB817B-43E7-4EDF-B1F8-86B785E057FE}" destId="{EAD17B4D-8DB1-4F23-A87F-56AB1C8CF6BB}" srcOrd="3" destOrd="0" presId="urn:microsoft.com/office/officeart/2005/8/layout/hList9"/>
    <dgm:cxn modelId="{9B134901-BEB3-4D0B-9619-FF2E325C52F2}" type="presParOf" srcId="{81EB817B-43E7-4EDF-B1F8-86B785E057FE}" destId="{2AABE48E-A154-46BD-956C-473F57EF00E6}" srcOrd="4" destOrd="0" presId="urn:microsoft.com/office/officeart/2005/8/layout/hList9"/>
    <dgm:cxn modelId="{852E2EF2-F809-43C7-B42E-DE3D247BB643}" type="presParOf" srcId="{81EB817B-43E7-4EDF-B1F8-86B785E057FE}" destId="{74B19F9F-1008-4CFB-83BF-5E91D1267203}" srcOrd="5" destOrd="0" presId="urn:microsoft.com/office/officeart/2005/8/layout/hList9"/>
    <dgm:cxn modelId="{B745485A-E019-4CE1-8DE8-E747068BBC32}" type="presParOf" srcId="{81EB817B-43E7-4EDF-B1F8-86B785E057FE}" destId="{144277A7-13CC-424D-9A9E-42EC65679143}" srcOrd="6" destOrd="0" presId="urn:microsoft.com/office/officeart/2005/8/layout/hList9"/>
    <dgm:cxn modelId="{A1DA800F-F881-4292-A01D-93337A6226B7}" type="presParOf" srcId="{144277A7-13CC-424D-9A9E-42EC65679143}" destId="{5BFAE1A2-A1A6-4BC4-9F29-044F9894D610}" srcOrd="0" destOrd="0" presId="urn:microsoft.com/office/officeart/2005/8/layout/hList9"/>
    <dgm:cxn modelId="{F14871D9-1915-4978-91D4-4758C5FB8336}" type="presParOf" srcId="{144277A7-13CC-424D-9A9E-42EC65679143}" destId="{F8E49DFA-B1D4-404D-A31A-D49EE14AB3F5}" srcOrd="1" destOrd="0" presId="urn:microsoft.com/office/officeart/2005/8/layout/hList9"/>
    <dgm:cxn modelId="{B673EA59-86CC-4D06-AF05-7DDF7FCCFEE3}" type="presParOf" srcId="{F8E49DFA-B1D4-404D-A31A-D49EE14AB3F5}" destId="{D01DCCE3-984D-4422-A056-EDBF99BA99C1}" srcOrd="0" destOrd="0" presId="urn:microsoft.com/office/officeart/2005/8/layout/hList9"/>
    <dgm:cxn modelId="{325426F8-6BE4-4204-B53D-42BA3A499BA6}" type="presParOf" srcId="{F8E49DFA-B1D4-404D-A31A-D49EE14AB3F5}" destId="{A60FAEE8-AD62-460B-BAEE-1F6C73F8948D}" srcOrd="1" destOrd="0" presId="urn:microsoft.com/office/officeart/2005/8/layout/hList9"/>
    <dgm:cxn modelId="{672BB7AC-0CE1-42B3-90EE-1F8748E3FB53}" type="presParOf" srcId="{144277A7-13CC-424D-9A9E-42EC65679143}" destId="{BBDE5C0A-55D5-40CA-9CF9-5396048DE5FE}" srcOrd="2" destOrd="0" presId="urn:microsoft.com/office/officeart/2005/8/layout/hList9"/>
    <dgm:cxn modelId="{51F69E79-8644-4C98-BA6D-8EDACAE06762}" type="presParOf" srcId="{BBDE5C0A-55D5-40CA-9CF9-5396048DE5FE}" destId="{C5621CAB-7525-48CD-AAEF-712591A0E2C5}" srcOrd="0" destOrd="0" presId="urn:microsoft.com/office/officeart/2005/8/layout/hList9"/>
    <dgm:cxn modelId="{071A998B-1CD8-46FB-80BD-3221C92A8B95}" type="presParOf" srcId="{BBDE5C0A-55D5-40CA-9CF9-5396048DE5FE}" destId="{DA43F257-F04A-4425-BF2D-8767F90A0318}" srcOrd="1" destOrd="0" presId="urn:microsoft.com/office/officeart/2005/8/layout/hList9"/>
    <dgm:cxn modelId="{038D3591-F364-4E93-972C-DB057AC2F746}" type="presParOf" srcId="{144277A7-13CC-424D-9A9E-42EC65679143}" destId="{F756A872-8F86-44FA-B4DB-58B48AB69640}" srcOrd="3" destOrd="0" presId="urn:microsoft.com/office/officeart/2005/8/layout/hList9"/>
    <dgm:cxn modelId="{A6E20140-FD3F-42C2-B0FB-EF0B4100A55D}" type="presParOf" srcId="{F756A872-8F86-44FA-B4DB-58B48AB69640}" destId="{3F888F06-A35A-4C13-87EA-4C95C23187BE}" srcOrd="0" destOrd="0" presId="urn:microsoft.com/office/officeart/2005/8/layout/hList9"/>
    <dgm:cxn modelId="{DEFD56BA-6EC7-481A-85E1-83550F7D9F89}" type="presParOf" srcId="{F756A872-8F86-44FA-B4DB-58B48AB69640}" destId="{27DA3EEF-CB96-4CCE-A870-58AF3EC81A03}" srcOrd="1" destOrd="0" presId="urn:microsoft.com/office/officeart/2005/8/layout/hList9"/>
    <dgm:cxn modelId="{502B3836-BB1B-4251-9910-4375F01FF823}" type="presParOf" srcId="{144277A7-13CC-424D-9A9E-42EC65679143}" destId="{D9148051-1CED-413E-9260-8D4E24483C94}" srcOrd="4" destOrd="0" presId="urn:microsoft.com/office/officeart/2005/8/layout/hList9"/>
    <dgm:cxn modelId="{5F2BCDA4-F478-4319-BEFA-00360B5AE283}" type="presParOf" srcId="{D9148051-1CED-413E-9260-8D4E24483C94}" destId="{DD4E84B1-F65C-4518-89B6-6C5A3881ADBB}" srcOrd="0" destOrd="0" presId="urn:microsoft.com/office/officeart/2005/8/layout/hList9"/>
    <dgm:cxn modelId="{9A30D28D-194B-48B1-8FD6-B08D141EC355}" type="presParOf" srcId="{D9148051-1CED-413E-9260-8D4E24483C94}" destId="{D9AFE84C-AC55-405E-B6C2-B4E712A8BAB5}" srcOrd="1" destOrd="0" presId="urn:microsoft.com/office/officeart/2005/8/layout/hList9"/>
    <dgm:cxn modelId="{95249BE2-C6B5-43DA-B23C-A5832D241FDA}" type="presParOf" srcId="{81EB817B-43E7-4EDF-B1F8-86B785E057FE}" destId="{A284224D-5EEC-432B-8071-8BBFA9ACF132}" srcOrd="7" destOrd="0" presId="urn:microsoft.com/office/officeart/2005/8/layout/hList9"/>
    <dgm:cxn modelId="{590E9FD5-0856-4CD1-8D50-D1AFB26217EE}" type="presParOf" srcId="{81EB817B-43E7-4EDF-B1F8-86B785E057FE}" destId="{44E960F8-F889-402C-96A1-9C4616F9166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C2B04-5856-42D5-9959-C574971CF5AD}">
      <dsp:nvSpPr>
        <dsp:cNvPr id="0" name=""/>
        <dsp:cNvSpPr/>
      </dsp:nvSpPr>
      <dsp:spPr>
        <a:xfrm>
          <a:off x="2929250" y="901"/>
          <a:ext cx="1927488" cy="125286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13" dirty="0">
              <a:latin typeface="Century" panose="02040604050505020304" pitchFamily="18" charset="0"/>
              <a:cs typeface="Arial"/>
            </a:rPr>
            <a:t>Российская Федерация</a:t>
          </a:r>
          <a:endParaRPr lang="ru-RU" sz="1600" kern="1200" dirty="0"/>
        </a:p>
      </dsp:txBody>
      <dsp:txXfrm>
        <a:off x="2990410" y="62061"/>
        <a:ext cx="1805168" cy="1130547"/>
      </dsp:txXfrm>
    </dsp:sp>
    <dsp:sp modelId="{3E51D377-C0C6-4F51-999F-D3A2A2A7D038}">
      <dsp:nvSpPr>
        <dsp:cNvPr id="0" name=""/>
        <dsp:cNvSpPr/>
      </dsp:nvSpPr>
      <dsp:spPr>
        <a:xfrm>
          <a:off x="2221490" y="627335"/>
          <a:ext cx="3343008" cy="3343008"/>
        </a:xfrm>
        <a:custGeom>
          <a:avLst/>
          <a:gdLst/>
          <a:ahLst/>
          <a:cxnLst/>
          <a:rect l="0" t="0" r="0" b="0"/>
          <a:pathLst>
            <a:path>
              <a:moveTo>
                <a:pt x="2649261" y="315806"/>
              </a:moveTo>
              <a:arcTo wR="1671504" hR="1671504" stAng="18347995" swAng="3648235"/>
            </a:path>
          </a:pathLst>
        </a:custGeom>
        <a:noFill/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21DCC-24C0-47F1-B520-1D6C91899AAC}">
      <dsp:nvSpPr>
        <dsp:cNvPr id="0" name=""/>
        <dsp:cNvSpPr/>
      </dsp:nvSpPr>
      <dsp:spPr>
        <a:xfrm>
          <a:off x="4376815" y="2508157"/>
          <a:ext cx="1927488" cy="125286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spc="13" dirty="0">
              <a:latin typeface="Century" panose="02040604050505020304" pitchFamily="18" charset="0"/>
              <a:cs typeface="Arial"/>
            </a:rPr>
            <a:t>Муниципальные образования</a:t>
          </a:r>
          <a:endParaRPr lang="ru-RU" sz="1600" b="0" kern="1200" dirty="0"/>
        </a:p>
      </dsp:txBody>
      <dsp:txXfrm>
        <a:off x="4437975" y="2569317"/>
        <a:ext cx="1805168" cy="1130547"/>
      </dsp:txXfrm>
    </dsp:sp>
    <dsp:sp modelId="{A3CE2EEF-2431-4E32-876D-B259A32F4D21}">
      <dsp:nvSpPr>
        <dsp:cNvPr id="0" name=""/>
        <dsp:cNvSpPr/>
      </dsp:nvSpPr>
      <dsp:spPr>
        <a:xfrm>
          <a:off x="2221490" y="627335"/>
          <a:ext cx="3343008" cy="3343008"/>
        </a:xfrm>
        <a:custGeom>
          <a:avLst/>
          <a:gdLst/>
          <a:ahLst/>
          <a:cxnLst/>
          <a:rect l="0" t="0" r="0" b="0"/>
          <a:pathLst>
            <a:path>
              <a:moveTo>
                <a:pt x="2467197" y="3141470"/>
              </a:moveTo>
              <a:arcTo wR="1671504" hR="1671504" stAng="3694398" swAng="3411205"/>
            </a:path>
          </a:pathLst>
        </a:custGeom>
        <a:noFill/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E518C-7C36-4704-93AC-E4D13D4BD0DE}">
      <dsp:nvSpPr>
        <dsp:cNvPr id="0" name=""/>
        <dsp:cNvSpPr/>
      </dsp:nvSpPr>
      <dsp:spPr>
        <a:xfrm>
          <a:off x="1481685" y="2508157"/>
          <a:ext cx="1927488" cy="125286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13" dirty="0">
              <a:latin typeface="Century" panose="02040604050505020304" pitchFamily="18" charset="0"/>
              <a:cs typeface="Arial"/>
            </a:rPr>
            <a:t>Субъекты Российской Федерации</a:t>
          </a:r>
          <a:endParaRPr lang="ru-RU" sz="1600" kern="1200" dirty="0"/>
        </a:p>
      </dsp:txBody>
      <dsp:txXfrm>
        <a:off x="1542845" y="2569317"/>
        <a:ext cx="1805168" cy="1130547"/>
      </dsp:txXfrm>
    </dsp:sp>
    <dsp:sp modelId="{44ECC418-DF1C-4A2D-9B0C-215A52EC17EC}">
      <dsp:nvSpPr>
        <dsp:cNvPr id="0" name=""/>
        <dsp:cNvSpPr/>
      </dsp:nvSpPr>
      <dsp:spPr>
        <a:xfrm>
          <a:off x="2221490" y="627335"/>
          <a:ext cx="3343008" cy="3343008"/>
        </a:xfrm>
        <a:custGeom>
          <a:avLst/>
          <a:gdLst/>
          <a:ahLst/>
          <a:cxnLst/>
          <a:rect l="0" t="0" r="0" b="0"/>
          <a:pathLst>
            <a:path>
              <a:moveTo>
                <a:pt x="11090" y="1863733"/>
              </a:moveTo>
              <a:arcTo wR="1671504" hR="1671504" stAng="10403769" swAng="3648235"/>
            </a:path>
          </a:pathLst>
        </a:custGeom>
        <a:noFill/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9D08D-8693-4CE5-A425-56781C6FB117}">
      <dsp:nvSpPr>
        <dsp:cNvPr id="0" name=""/>
        <dsp:cNvSpPr/>
      </dsp:nvSpPr>
      <dsp:spPr>
        <a:xfrm>
          <a:off x="3450176" y="1589894"/>
          <a:ext cx="225376" cy="1630536"/>
        </a:xfrm>
        <a:custGeom>
          <a:avLst/>
          <a:gdLst/>
          <a:ahLst/>
          <a:cxnLst/>
          <a:rect l="0" t="0" r="0" b="0"/>
          <a:pathLst>
            <a:path>
              <a:moveTo>
                <a:pt x="225376" y="0"/>
              </a:moveTo>
              <a:lnTo>
                <a:pt x="225376" y="1630536"/>
              </a:lnTo>
              <a:lnTo>
                <a:pt x="0" y="1630536"/>
              </a:lnTo>
            </a:path>
          </a:pathLst>
        </a:custGeom>
        <a:noFill/>
        <a:ln w="57150" cap="flat" cmpd="sng" algn="ctr">
          <a:solidFill>
            <a:srgbClr val="4C7B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62611-62C7-40CA-84B7-CE6EFD468B8E}">
      <dsp:nvSpPr>
        <dsp:cNvPr id="0" name=""/>
        <dsp:cNvSpPr/>
      </dsp:nvSpPr>
      <dsp:spPr>
        <a:xfrm>
          <a:off x="3675553" y="1589894"/>
          <a:ext cx="3804475" cy="1321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305"/>
              </a:lnTo>
              <a:lnTo>
                <a:pt x="3804475" y="1096305"/>
              </a:lnTo>
              <a:lnTo>
                <a:pt x="3804475" y="1321211"/>
              </a:lnTo>
            </a:path>
          </a:pathLst>
        </a:custGeom>
        <a:noFill/>
        <a:ln w="57150" cap="flat" cmpd="sng" algn="ctr">
          <a:solidFill>
            <a:srgbClr val="4C7B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92F82-C733-4036-ADDA-A3AE1A21B4EC}">
      <dsp:nvSpPr>
        <dsp:cNvPr id="0" name=""/>
        <dsp:cNvSpPr/>
      </dsp:nvSpPr>
      <dsp:spPr>
        <a:xfrm>
          <a:off x="3675553" y="1589894"/>
          <a:ext cx="1340328" cy="1331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608"/>
              </a:lnTo>
              <a:lnTo>
                <a:pt x="1340328" y="1106608"/>
              </a:lnTo>
              <a:lnTo>
                <a:pt x="1340328" y="1331514"/>
              </a:lnTo>
            </a:path>
          </a:pathLst>
        </a:custGeom>
        <a:noFill/>
        <a:ln w="57150" cap="flat" cmpd="sng" algn="ctr">
          <a:solidFill>
            <a:srgbClr val="4C7B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76776-0F7E-4DF7-867E-1ABC2FB75203}">
      <dsp:nvSpPr>
        <dsp:cNvPr id="0" name=""/>
        <dsp:cNvSpPr/>
      </dsp:nvSpPr>
      <dsp:spPr>
        <a:xfrm>
          <a:off x="1583302" y="960"/>
          <a:ext cx="4184501" cy="158893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Консолидированный</a:t>
          </a:r>
          <a:r>
            <a:rPr lang="ru-RU" sz="2000" b="1" kern="1200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</a:t>
          </a:r>
          <a:r>
            <a:rPr lang="ru-RU" sz="20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Смоленской области</a:t>
          </a:r>
          <a:endParaRPr lang="ru-RU" sz="2000" b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1583302" y="960"/>
        <a:ext cx="4184501" cy="1588934"/>
      </dsp:txXfrm>
    </dsp:sp>
    <dsp:sp modelId="{8E3BB230-10BD-440A-8E55-C43BB76FEF7A}">
      <dsp:nvSpPr>
        <dsp:cNvPr id="0" name=""/>
        <dsp:cNvSpPr/>
      </dsp:nvSpPr>
      <dsp:spPr>
        <a:xfrm>
          <a:off x="3944903" y="2921408"/>
          <a:ext cx="2141954" cy="1070977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Бюджеты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городских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округов </a:t>
          </a:r>
        </a:p>
      </dsp:txBody>
      <dsp:txXfrm>
        <a:off x="3944903" y="2921408"/>
        <a:ext cx="2141954" cy="1070977"/>
      </dsp:txXfrm>
    </dsp:sp>
    <dsp:sp modelId="{584AE093-103E-4819-825E-61D950F17FD2}">
      <dsp:nvSpPr>
        <dsp:cNvPr id="0" name=""/>
        <dsp:cNvSpPr/>
      </dsp:nvSpPr>
      <dsp:spPr>
        <a:xfrm>
          <a:off x="6409051" y="2911105"/>
          <a:ext cx="2141954" cy="1070977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Бюджеты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муниципальных</a:t>
          </a:r>
          <a:endParaRPr lang="ru-RU" sz="1900" b="1" kern="1200" dirty="0">
            <a:ln>
              <a:noFill/>
            </a:ln>
            <a:solidFill>
              <a:schemeClr val="bg1"/>
            </a:solidFill>
            <a:latin typeface="Candara" panose="020E0502030303020204" pitchFamily="34" charset="0"/>
            <a:cs typeface="Candara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dirty="0">
              <a:ln>
                <a:noFill/>
              </a:ln>
              <a:solidFill>
                <a:schemeClr val="bg1"/>
              </a:solidFill>
            </a:rPr>
            <a:t>округов</a:t>
          </a:r>
        </a:p>
      </dsp:txBody>
      <dsp:txXfrm>
        <a:off x="6409051" y="2911105"/>
        <a:ext cx="2141954" cy="1070977"/>
      </dsp:txXfrm>
    </dsp:sp>
    <dsp:sp modelId="{9D761E24-D537-4081-A188-BB2602EBDB3C}">
      <dsp:nvSpPr>
        <dsp:cNvPr id="0" name=""/>
        <dsp:cNvSpPr/>
      </dsp:nvSpPr>
      <dsp:spPr>
        <a:xfrm>
          <a:off x="626844" y="2474328"/>
          <a:ext cx="2823331" cy="149220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Областной бюджет</a:t>
          </a:r>
          <a:endParaRPr lang="ru-RU" sz="1800" b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626844" y="2474328"/>
        <a:ext cx="2823331" cy="1492203"/>
      </dsp:txXfrm>
    </dsp:sp>
    <dsp:sp modelId="{66707F86-97B8-4CB7-A33D-CA0EEA0F0C3D}">
      <dsp:nvSpPr>
        <dsp:cNvPr id="0" name=""/>
        <dsp:cNvSpPr/>
      </dsp:nvSpPr>
      <dsp:spPr>
        <a:xfrm>
          <a:off x="6217614" y="960"/>
          <a:ext cx="2141954" cy="2203589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 территориального фонда обязательного</a:t>
          </a:r>
          <a:br>
            <a:rPr lang="ru-RU" sz="1900" b="1" kern="1200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</a:b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медицинского страхования</a:t>
          </a:r>
          <a:endParaRPr lang="ru-RU" sz="1900" b="1" kern="1200" dirty="0">
            <a:ln>
              <a:noFill/>
            </a:ln>
            <a:solidFill>
              <a:schemeClr val="bg1"/>
            </a:solidFill>
            <a:latin typeface="Candara" panose="020E0502030303020204" pitchFamily="34" charset="0"/>
            <a:cs typeface="Candara"/>
          </a:endParaRPr>
        </a:p>
      </dsp:txBody>
      <dsp:txXfrm>
        <a:off x="6217614" y="960"/>
        <a:ext cx="2141954" cy="2203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5767F-1CF7-48C1-9683-E8FDC9AFB51D}">
      <dsp:nvSpPr>
        <dsp:cNvPr id="0" name=""/>
        <dsp:cNvSpPr/>
      </dsp:nvSpPr>
      <dsp:spPr>
        <a:xfrm>
          <a:off x="1617090" y="143066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Рассмотрение проекта бюджета</a:t>
          </a:r>
        </a:p>
      </dsp:txBody>
      <dsp:txXfrm>
        <a:off x="1996522" y="302747"/>
        <a:ext cx="1832059" cy="771011"/>
      </dsp:txXfrm>
    </dsp:sp>
    <dsp:sp modelId="{7F14EF19-FD61-4411-9248-3DE9CEE8F034}">
      <dsp:nvSpPr>
        <dsp:cNvPr id="0" name=""/>
        <dsp:cNvSpPr/>
      </dsp:nvSpPr>
      <dsp:spPr>
        <a:xfrm rot="10710">
          <a:off x="4346961" y="509242"/>
          <a:ext cx="334828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2B4B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346961" y="582686"/>
        <a:ext cx="234380" cy="220801"/>
      </dsp:txXfrm>
    </dsp:sp>
    <dsp:sp modelId="{25AB2175-2A3F-4950-ACEB-890A235C5144}">
      <dsp:nvSpPr>
        <dsp:cNvPr id="0" name=""/>
        <dsp:cNvSpPr/>
      </dsp:nvSpPr>
      <dsp:spPr>
        <a:xfrm>
          <a:off x="4839691" y="153106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Утверждение бюджета</a:t>
          </a:r>
        </a:p>
      </dsp:txBody>
      <dsp:txXfrm>
        <a:off x="5219123" y="312787"/>
        <a:ext cx="1832059" cy="771011"/>
      </dsp:txXfrm>
    </dsp:sp>
    <dsp:sp modelId="{8C7DDFD5-F2D3-42E1-B68E-5550928FE192}">
      <dsp:nvSpPr>
        <dsp:cNvPr id="0" name=""/>
        <dsp:cNvSpPr/>
      </dsp:nvSpPr>
      <dsp:spPr>
        <a:xfrm rot="3644875">
          <a:off x="6419612" y="1237476"/>
          <a:ext cx="241155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355D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6438109" y="1279516"/>
        <a:ext cx="168809" cy="220801"/>
      </dsp:txXfrm>
    </dsp:sp>
    <dsp:sp modelId="{58AAF04E-B434-4C6D-9B32-943CB921577D}">
      <dsp:nvSpPr>
        <dsp:cNvPr id="0" name=""/>
        <dsp:cNvSpPr/>
      </dsp:nvSpPr>
      <dsp:spPr>
        <a:xfrm>
          <a:off x="5656435" y="1611383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Исполнение бюджета в текущем году</a:t>
          </a:r>
        </a:p>
      </dsp:txBody>
      <dsp:txXfrm>
        <a:off x="6035867" y="1771064"/>
        <a:ext cx="1832059" cy="771011"/>
      </dsp:txXfrm>
    </dsp:sp>
    <dsp:sp modelId="{DA6F4334-581D-42D3-92FD-1DCC89F33E9C}">
      <dsp:nvSpPr>
        <dsp:cNvPr id="0" name=""/>
        <dsp:cNvSpPr/>
      </dsp:nvSpPr>
      <dsp:spPr>
        <a:xfrm rot="7101793">
          <a:off x="6448162" y="2690906"/>
          <a:ext cx="231855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3C69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6499462" y="2733903"/>
        <a:ext cx="162299" cy="220801"/>
      </dsp:txXfrm>
    </dsp:sp>
    <dsp:sp modelId="{755F288E-DB3A-4D82-8B94-F3278019E11B}">
      <dsp:nvSpPr>
        <dsp:cNvPr id="0" name=""/>
        <dsp:cNvSpPr/>
      </dsp:nvSpPr>
      <dsp:spPr>
        <a:xfrm>
          <a:off x="4874585" y="3059605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Формирование отчета об исполнении бюджета предыдущего года</a:t>
          </a:r>
        </a:p>
      </dsp:txBody>
      <dsp:txXfrm>
        <a:off x="5254017" y="3219286"/>
        <a:ext cx="1832059" cy="771011"/>
      </dsp:txXfrm>
    </dsp:sp>
    <dsp:sp modelId="{C1B79ED4-91B1-4FA4-8265-227D2CDA42BF}">
      <dsp:nvSpPr>
        <dsp:cNvPr id="0" name=""/>
        <dsp:cNvSpPr/>
      </dsp:nvSpPr>
      <dsp:spPr>
        <a:xfrm rot="10782499">
          <a:off x="4374608" y="3429033"/>
          <a:ext cx="353386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6087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4480623" y="3502363"/>
        <a:ext cx="247370" cy="220801"/>
      </dsp:txXfrm>
    </dsp:sp>
    <dsp:sp modelId="{82DED1F2-A31F-4F6D-9177-987AA701877D}">
      <dsp:nvSpPr>
        <dsp:cNvPr id="0" name=""/>
        <dsp:cNvSpPr/>
      </dsp:nvSpPr>
      <dsp:spPr>
        <a:xfrm>
          <a:off x="1617092" y="3076189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Утверждение отчета об исполнении бюджета предыдущего года</a:t>
          </a:r>
        </a:p>
      </dsp:txBody>
      <dsp:txXfrm>
        <a:off x="1996524" y="3235870"/>
        <a:ext cx="1832059" cy="771011"/>
      </dsp:txXfrm>
    </dsp:sp>
    <dsp:sp modelId="{6186EC96-0E93-48C5-A9D8-2B16370DE4F8}">
      <dsp:nvSpPr>
        <dsp:cNvPr id="0" name=""/>
        <dsp:cNvSpPr/>
      </dsp:nvSpPr>
      <dsp:spPr>
        <a:xfrm rot="13187046">
          <a:off x="1861301" y="2723567"/>
          <a:ext cx="388058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809F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1958920" y="2832489"/>
        <a:ext cx="277658" cy="220801"/>
      </dsp:txXfrm>
    </dsp:sp>
    <dsp:sp modelId="{801D1C7A-1BCD-424B-B146-824DEAD2EDC9}">
      <dsp:nvSpPr>
        <dsp:cNvPr id="0" name=""/>
        <dsp:cNvSpPr/>
      </dsp:nvSpPr>
      <dsp:spPr>
        <a:xfrm>
          <a:off x="0" y="1058227"/>
          <a:ext cx="2007715" cy="1947559"/>
        </a:xfrm>
        <a:prstGeom prst="ellipse">
          <a:avLst/>
        </a:prstGeom>
        <a:solidFill>
          <a:schemeClr val="accent5"/>
        </a:solidFill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Составление проекта бюджета</a:t>
          </a:r>
        </a:p>
      </dsp:txBody>
      <dsp:txXfrm>
        <a:off x="294023" y="1343440"/>
        <a:ext cx="1419669" cy="1377133"/>
      </dsp:txXfrm>
    </dsp:sp>
    <dsp:sp modelId="{3D4D5C7C-ABE4-48D8-B470-0C36FE55F1C2}">
      <dsp:nvSpPr>
        <dsp:cNvPr id="0" name=""/>
        <dsp:cNvSpPr/>
      </dsp:nvSpPr>
      <dsp:spPr>
        <a:xfrm rot="19491227">
          <a:off x="1885741" y="1128677"/>
          <a:ext cx="279728" cy="368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893391" y="1226431"/>
        <a:ext cx="195810" cy="220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073AE-2482-4944-BDB8-BB94CE221E6C}">
      <dsp:nvSpPr>
        <dsp:cNvPr id="0" name=""/>
        <dsp:cNvSpPr/>
      </dsp:nvSpPr>
      <dsp:spPr>
        <a:xfrm>
          <a:off x="1537316" y="50491"/>
          <a:ext cx="2423603" cy="2423603"/>
        </a:xfrm>
        <a:prstGeom prst="ellipse">
          <a:avLst/>
        </a:prstGeom>
        <a:solidFill>
          <a:schemeClr val="accent5">
            <a:lumMod val="75000"/>
            <a:alpha val="9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chemeClr val="bg1"/>
            </a:solidFill>
          </a:endParaRPr>
        </a:p>
      </dsp:txBody>
      <dsp:txXfrm>
        <a:off x="1860463" y="474622"/>
        <a:ext cx="1777309" cy="1090621"/>
      </dsp:txXfrm>
    </dsp:sp>
    <dsp:sp modelId="{E52B7F16-E71F-46E2-B268-AF213A87104D}">
      <dsp:nvSpPr>
        <dsp:cNvPr id="0" name=""/>
        <dsp:cNvSpPr/>
      </dsp:nvSpPr>
      <dsp:spPr>
        <a:xfrm>
          <a:off x="2411833" y="1565243"/>
          <a:ext cx="2423603" cy="2423603"/>
        </a:xfrm>
        <a:prstGeom prst="ellipse">
          <a:avLst/>
        </a:prstGeom>
        <a:solidFill>
          <a:schemeClr val="accent6">
            <a:lumMod val="75000"/>
            <a:alpha val="8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100" b="1" kern="1200" dirty="0">
            <a:solidFill>
              <a:schemeClr val="bg1"/>
            </a:solidFill>
          </a:endParaRPr>
        </a:p>
      </dsp:txBody>
      <dsp:txXfrm>
        <a:off x="3153052" y="2191341"/>
        <a:ext cx="1454162" cy="1332981"/>
      </dsp:txXfrm>
    </dsp:sp>
    <dsp:sp modelId="{94F89300-1C06-4621-875A-30A6E21B46B1}">
      <dsp:nvSpPr>
        <dsp:cNvPr id="0" name=""/>
        <dsp:cNvSpPr/>
      </dsp:nvSpPr>
      <dsp:spPr>
        <a:xfrm>
          <a:off x="662799" y="1565243"/>
          <a:ext cx="2423603" cy="2423603"/>
        </a:xfrm>
        <a:prstGeom prst="ellipse">
          <a:avLst/>
        </a:prstGeom>
        <a:solidFill>
          <a:srgbClr val="7030A0">
            <a:alpha val="68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chemeClr val="bg1"/>
            </a:solidFill>
          </a:endParaRPr>
        </a:p>
      </dsp:txBody>
      <dsp:txXfrm>
        <a:off x="891022" y="2191341"/>
        <a:ext cx="1454162" cy="1332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073AE-2482-4944-BDB8-BB94CE221E6C}">
      <dsp:nvSpPr>
        <dsp:cNvPr id="0" name=""/>
        <dsp:cNvSpPr/>
      </dsp:nvSpPr>
      <dsp:spPr>
        <a:xfrm>
          <a:off x="1552749" y="52007"/>
          <a:ext cx="2496379" cy="2496379"/>
        </a:xfrm>
        <a:prstGeom prst="ellipse">
          <a:avLst/>
        </a:prstGeom>
        <a:solidFill>
          <a:schemeClr val="accent5">
            <a:lumMod val="75000"/>
            <a:alpha val="9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Стимулирование инвестиционной деятельности</a:t>
          </a:r>
        </a:p>
      </dsp:txBody>
      <dsp:txXfrm>
        <a:off x="1885600" y="488874"/>
        <a:ext cx="1830678" cy="1123370"/>
      </dsp:txXfrm>
    </dsp:sp>
    <dsp:sp modelId="{E52B7F16-E71F-46E2-B268-AF213A87104D}">
      <dsp:nvSpPr>
        <dsp:cNvPr id="0" name=""/>
        <dsp:cNvSpPr/>
      </dsp:nvSpPr>
      <dsp:spPr>
        <a:xfrm>
          <a:off x="2453526" y="1612244"/>
          <a:ext cx="2496379" cy="2496379"/>
        </a:xfrm>
        <a:prstGeom prst="ellipse">
          <a:avLst/>
        </a:prstGeom>
        <a:solidFill>
          <a:schemeClr val="accent6">
            <a:lumMod val="75000"/>
            <a:alpha val="8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>
              <a:solidFill>
                <a:schemeClr val="bg1"/>
              </a:solidFill>
            </a:rPr>
            <a:t>Совершенствование налогового администрирования</a:t>
          </a:r>
        </a:p>
      </dsp:txBody>
      <dsp:txXfrm>
        <a:off x="3217002" y="2257142"/>
        <a:ext cx="1497827" cy="1373008"/>
      </dsp:txXfrm>
    </dsp:sp>
    <dsp:sp modelId="{94F89300-1C06-4621-875A-30A6E21B46B1}">
      <dsp:nvSpPr>
        <dsp:cNvPr id="0" name=""/>
        <dsp:cNvSpPr/>
      </dsp:nvSpPr>
      <dsp:spPr>
        <a:xfrm>
          <a:off x="651973" y="1612244"/>
          <a:ext cx="2496379" cy="2496379"/>
        </a:xfrm>
        <a:prstGeom prst="ellipse">
          <a:avLst/>
        </a:prstGeom>
        <a:solidFill>
          <a:srgbClr val="7030A0">
            <a:alpha val="68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Мобилизация доходов</a:t>
          </a:r>
        </a:p>
      </dsp:txBody>
      <dsp:txXfrm>
        <a:off x="887048" y="2257142"/>
        <a:ext cx="1497827" cy="1373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93082-5196-4603-87CD-A83DC0135ED9}">
      <dsp:nvSpPr>
        <dsp:cNvPr id="0" name=""/>
        <dsp:cNvSpPr/>
      </dsp:nvSpPr>
      <dsp:spPr>
        <a:xfrm>
          <a:off x="1733357" y="2539178"/>
          <a:ext cx="1433759" cy="1734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6879" y="0"/>
              </a:lnTo>
              <a:lnTo>
                <a:pt x="716879" y="1734196"/>
              </a:lnTo>
              <a:lnTo>
                <a:pt x="1433759" y="1734196"/>
              </a:lnTo>
            </a:path>
          </a:pathLst>
        </a:custGeom>
        <a:noFill/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393983" y="3350023"/>
        <a:ext cx="112506" cy="112506"/>
      </dsp:txXfrm>
    </dsp:sp>
    <dsp:sp modelId="{67CE9EE5-596F-4075-866C-EF96EECF9B2F}">
      <dsp:nvSpPr>
        <dsp:cNvPr id="0" name=""/>
        <dsp:cNvSpPr/>
      </dsp:nvSpPr>
      <dsp:spPr>
        <a:xfrm>
          <a:off x="1733357" y="2493458"/>
          <a:ext cx="14174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8706" y="45720"/>
              </a:lnTo>
              <a:lnTo>
                <a:pt x="708706" y="110547"/>
              </a:lnTo>
              <a:lnTo>
                <a:pt x="1417412" y="110547"/>
              </a:lnTo>
            </a:path>
          </a:pathLst>
        </a:custGeom>
        <a:noFill/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406591" y="2503706"/>
        <a:ext cx="70944" cy="70944"/>
      </dsp:txXfrm>
    </dsp:sp>
    <dsp:sp modelId="{0957F4C1-F512-492E-A492-90546A5F636E}">
      <dsp:nvSpPr>
        <dsp:cNvPr id="0" name=""/>
        <dsp:cNvSpPr/>
      </dsp:nvSpPr>
      <dsp:spPr>
        <a:xfrm>
          <a:off x="1733357" y="745419"/>
          <a:ext cx="1435166" cy="1793759"/>
        </a:xfrm>
        <a:custGeom>
          <a:avLst/>
          <a:gdLst/>
          <a:ahLst/>
          <a:cxnLst/>
          <a:rect l="0" t="0" r="0" b="0"/>
          <a:pathLst>
            <a:path>
              <a:moveTo>
                <a:pt x="0" y="1793759"/>
              </a:moveTo>
              <a:lnTo>
                <a:pt x="717583" y="1793759"/>
              </a:lnTo>
              <a:lnTo>
                <a:pt x="717583" y="0"/>
              </a:lnTo>
              <a:lnTo>
                <a:pt x="1435166" y="0"/>
              </a:lnTo>
            </a:path>
          </a:pathLst>
        </a:custGeom>
        <a:noFill/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393509" y="1584868"/>
        <a:ext cx="114861" cy="114861"/>
      </dsp:txXfrm>
    </dsp:sp>
    <dsp:sp modelId="{A184613D-C494-4F86-AAB1-2CB2A6C213D6}">
      <dsp:nvSpPr>
        <dsp:cNvPr id="0" name=""/>
        <dsp:cNvSpPr/>
      </dsp:nvSpPr>
      <dsp:spPr>
        <a:xfrm rot="16200000">
          <a:off x="-470914" y="1897099"/>
          <a:ext cx="3124383" cy="1284158"/>
        </a:xfrm>
        <a:prstGeom prst="rect">
          <a:avLst/>
        </a:prstGeom>
        <a:solidFill>
          <a:srgbClr val="355DA5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Доходы бюджета </a:t>
          </a:r>
          <a:endParaRPr lang="ru-RU" sz="4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470914" y="1897099"/>
        <a:ext cx="3124383" cy="1284158"/>
      </dsp:txXfrm>
    </dsp:sp>
    <dsp:sp modelId="{0EE4E292-1E92-42C8-8526-223949BEE393}">
      <dsp:nvSpPr>
        <dsp:cNvPr id="0" name=""/>
        <dsp:cNvSpPr/>
      </dsp:nvSpPr>
      <dsp:spPr>
        <a:xfrm>
          <a:off x="3168523" y="0"/>
          <a:ext cx="5086299" cy="1490838"/>
        </a:xfrm>
        <a:prstGeom prst="rect">
          <a:avLst/>
        </a:prstGeom>
        <a:solidFill>
          <a:srgbClr val="B4C7E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Налоговые доходы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уплаты налогов,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установленных Налоговым кодексом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Российской Федерации </a:t>
          </a:r>
          <a:r>
            <a:rPr lang="ru-RU" sz="1600" i="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(</a:t>
          </a:r>
          <a:r>
            <a:rPr lang="ru-RU" sz="1600" i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например, налог на доходы физических лиц (НДФЛ),  налоги на имущество</a:t>
          </a:r>
          <a:r>
            <a:rPr lang="ru-RU" sz="1600" i="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i="0" kern="12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sp:txBody>
      <dsp:txXfrm>
        <a:off x="3168523" y="0"/>
        <a:ext cx="5086299" cy="1490838"/>
      </dsp:txXfrm>
    </dsp:sp>
    <dsp:sp modelId="{6103FE63-DE48-4A6B-90BC-4FC5C3DDAE0C}">
      <dsp:nvSpPr>
        <dsp:cNvPr id="0" name=""/>
        <dsp:cNvSpPr/>
      </dsp:nvSpPr>
      <dsp:spPr>
        <a:xfrm>
          <a:off x="3150769" y="1816310"/>
          <a:ext cx="5100802" cy="1575391"/>
        </a:xfrm>
        <a:prstGeom prst="rect">
          <a:avLst/>
        </a:prstGeom>
        <a:solidFill>
          <a:srgbClr val="B4C7E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Неналоговые доходы</a:t>
          </a:r>
          <a:endParaRPr lang="ru-RU" sz="1600" kern="1200" dirty="0">
            <a:ln>
              <a:noFill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 (</a:t>
          </a:r>
          <a:r>
            <a:rPr lang="ru-RU" sz="1600" i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плата за пользование природными ресурсами, штраф за нарушение ПДД и т.д.</a:t>
          </a: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kern="12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sp:txBody>
      <dsp:txXfrm>
        <a:off x="3150769" y="1816310"/>
        <a:ext cx="5100802" cy="1575391"/>
      </dsp:txXfrm>
    </dsp:sp>
    <dsp:sp modelId="{CDA09462-7DA3-447E-8E31-2F548DDE395A}">
      <dsp:nvSpPr>
        <dsp:cNvPr id="0" name=""/>
        <dsp:cNvSpPr/>
      </dsp:nvSpPr>
      <dsp:spPr>
        <a:xfrm>
          <a:off x="3167116" y="3628236"/>
          <a:ext cx="5106865" cy="1290276"/>
        </a:xfrm>
        <a:prstGeom prst="rect">
          <a:avLst/>
        </a:prstGeom>
        <a:solidFill>
          <a:srgbClr val="B4C7E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Безвозмездные поступления</a:t>
          </a:r>
          <a:endParaRPr lang="ru-RU" sz="1600" kern="1200" dirty="0">
            <a:ln>
              <a:noFill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других бюджетов организаций,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граждан (</a:t>
          </a:r>
          <a:r>
            <a:rPr lang="ru-RU" sz="1600" i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кроме налоговых и неналоговых доходов</a:t>
          </a: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kern="12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sp:txBody>
      <dsp:txXfrm>
        <a:off x="3167116" y="3628236"/>
        <a:ext cx="5106865" cy="1290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7DEE5-1161-4C39-9153-6FA2D96FF8CF}">
      <dsp:nvSpPr>
        <dsp:cNvPr id="0" name=""/>
        <dsp:cNvSpPr/>
      </dsp:nvSpPr>
      <dsp:spPr>
        <a:xfrm rot="5400000">
          <a:off x="3431363" y="-1089926"/>
          <a:ext cx="2925803" cy="5519542"/>
        </a:xfrm>
        <a:prstGeom prst="round2SameRect">
          <a:avLst/>
        </a:prstGeom>
        <a:solidFill>
          <a:srgbClr val="C5D4ED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Налог на прибыль организаций</a:t>
          </a:r>
          <a:endParaRPr lang="ru-RU" sz="1400" i="1" kern="1200" dirty="0">
            <a:solidFill>
              <a:schemeClr val="accent5">
                <a:lumMod val="50000"/>
              </a:schemeClr>
            </a:solidFill>
          </a:endParaRP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Налог на добавленную стоимость (НДС)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Акцизы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Налог на доходы физических лиц (НДФЛ)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Налог на добычу полезных ископаемых (НДПИ)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Водный налог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Сбор за пользование объектами животного мира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Государственная пошлина</a:t>
          </a:r>
        </a:p>
      </dsp:txBody>
      <dsp:txXfrm rot="-5400000">
        <a:off x="2134494" y="349769"/>
        <a:ext cx="5376716" cy="2640151"/>
      </dsp:txXfrm>
    </dsp:sp>
    <dsp:sp modelId="{E9999C83-5842-4D49-9046-F887E1DA7880}">
      <dsp:nvSpPr>
        <dsp:cNvPr id="0" name=""/>
        <dsp:cNvSpPr/>
      </dsp:nvSpPr>
      <dsp:spPr>
        <a:xfrm>
          <a:off x="8765" y="156750"/>
          <a:ext cx="2409701" cy="2997734"/>
        </a:xfrm>
        <a:prstGeom prst="roundRect">
          <a:avLst/>
        </a:prstGeom>
        <a:solidFill>
          <a:srgbClr val="355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Федеральные </a:t>
          </a:r>
        </a:p>
      </dsp:txBody>
      <dsp:txXfrm>
        <a:off x="126397" y="274382"/>
        <a:ext cx="2174437" cy="2762470"/>
      </dsp:txXfrm>
    </dsp:sp>
    <dsp:sp modelId="{C05F6D4F-A583-4A24-B08D-BC26636A9765}">
      <dsp:nvSpPr>
        <dsp:cNvPr id="0" name=""/>
        <dsp:cNvSpPr/>
      </dsp:nvSpPr>
      <dsp:spPr>
        <a:xfrm rot="5400000">
          <a:off x="4453290" y="961816"/>
          <a:ext cx="917436" cy="5519542"/>
        </a:xfrm>
        <a:prstGeom prst="round2SameRect">
          <a:avLst/>
        </a:prstGeom>
        <a:solidFill>
          <a:srgbClr val="C5D4ED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Налог на имущество организаций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Транспортный налог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Налог на игорный бизнес</a:t>
          </a:r>
        </a:p>
      </dsp:txBody>
      <dsp:txXfrm rot="-5400000">
        <a:off x="2152237" y="3307655"/>
        <a:ext cx="5474756" cy="827864"/>
      </dsp:txXfrm>
    </dsp:sp>
    <dsp:sp modelId="{774698BD-342D-44A6-92FC-20D0FA3E4493}">
      <dsp:nvSpPr>
        <dsp:cNvPr id="0" name=""/>
        <dsp:cNvSpPr/>
      </dsp:nvSpPr>
      <dsp:spPr>
        <a:xfrm>
          <a:off x="35504" y="3246855"/>
          <a:ext cx="2409701" cy="947523"/>
        </a:xfrm>
        <a:prstGeom prst="roundRect">
          <a:avLst/>
        </a:prstGeom>
        <a:solidFill>
          <a:srgbClr val="355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Региональные </a:t>
          </a:r>
        </a:p>
      </dsp:txBody>
      <dsp:txXfrm>
        <a:off x="81758" y="3293109"/>
        <a:ext cx="2317193" cy="855015"/>
      </dsp:txXfrm>
    </dsp:sp>
    <dsp:sp modelId="{7CCEEB38-079B-4E50-A43D-C3750B2186AD}">
      <dsp:nvSpPr>
        <dsp:cNvPr id="0" name=""/>
        <dsp:cNvSpPr/>
      </dsp:nvSpPr>
      <dsp:spPr>
        <a:xfrm rot="5400000">
          <a:off x="4506838" y="1932248"/>
          <a:ext cx="810340" cy="5519542"/>
        </a:xfrm>
        <a:prstGeom prst="round2SameRect">
          <a:avLst/>
        </a:prstGeom>
        <a:solidFill>
          <a:srgbClr val="C5D4ED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Налог на имущество физических лиц (НИФЛ)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Земельный налог</a:t>
          </a:r>
        </a:p>
      </dsp:txBody>
      <dsp:txXfrm rot="-5400000">
        <a:off x="2152237" y="4326407"/>
        <a:ext cx="5479984" cy="731224"/>
      </dsp:txXfrm>
    </dsp:sp>
    <dsp:sp modelId="{51873145-FA9A-4BB6-B911-6F113D08453E}">
      <dsp:nvSpPr>
        <dsp:cNvPr id="0" name=""/>
        <dsp:cNvSpPr/>
      </dsp:nvSpPr>
      <dsp:spPr>
        <a:xfrm>
          <a:off x="44382" y="4241550"/>
          <a:ext cx="2409701" cy="863069"/>
        </a:xfrm>
        <a:prstGeom prst="roundRect">
          <a:avLst/>
        </a:prstGeom>
        <a:solidFill>
          <a:srgbClr val="355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Местные </a:t>
          </a:r>
        </a:p>
      </dsp:txBody>
      <dsp:txXfrm>
        <a:off x="86514" y="4283682"/>
        <a:ext cx="2325437" cy="778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F58D4-D374-4EC0-BBF8-62F76D444B09}">
      <dsp:nvSpPr>
        <dsp:cNvPr id="0" name=""/>
        <dsp:cNvSpPr/>
      </dsp:nvSpPr>
      <dsp:spPr>
        <a:xfrm>
          <a:off x="3346880" y="1890946"/>
          <a:ext cx="2095170" cy="1872282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Финансовая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помощь</a:t>
          </a:r>
        </a:p>
      </dsp:txBody>
      <dsp:txXfrm>
        <a:off x="3438277" y="1982343"/>
        <a:ext cx="1912376" cy="1689488"/>
      </dsp:txXfrm>
    </dsp:sp>
    <dsp:sp modelId="{5C6B686E-1707-4C0A-AAC2-C2FF10ACDD98}">
      <dsp:nvSpPr>
        <dsp:cNvPr id="0" name=""/>
        <dsp:cNvSpPr/>
      </dsp:nvSpPr>
      <dsp:spPr>
        <a:xfrm rot="16184810">
          <a:off x="4115459" y="1617287"/>
          <a:ext cx="547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322" y="0"/>
              </a:lnTo>
            </a:path>
          </a:pathLst>
        </a:custGeom>
        <a:noFill/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2C613-5B7F-4ED4-85CE-E28712B268B5}">
      <dsp:nvSpPr>
        <dsp:cNvPr id="0" name=""/>
        <dsp:cNvSpPr/>
      </dsp:nvSpPr>
      <dsp:spPr>
        <a:xfrm>
          <a:off x="3045041" y="283688"/>
          <a:ext cx="2681055" cy="1059940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Финансовая помощь МО</a:t>
          </a:r>
        </a:p>
      </dsp:txBody>
      <dsp:txXfrm>
        <a:off x="3096783" y="335430"/>
        <a:ext cx="2577571" cy="956456"/>
      </dsp:txXfrm>
    </dsp:sp>
    <dsp:sp modelId="{306A0027-1714-4326-B57F-FBE5D93E0B62}">
      <dsp:nvSpPr>
        <dsp:cNvPr id="0" name=""/>
        <dsp:cNvSpPr/>
      </dsp:nvSpPr>
      <dsp:spPr>
        <a:xfrm rot="2274811">
          <a:off x="5392812" y="3786356"/>
          <a:ext cx="4665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578" y="0"/>
              </a:lnTo>
            </a:path>
          </a:pathLst>
        </a:custGeom>
        <a:noFill/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FD245-8DF8-4CC6-A62C-12AA8A7ACDBE}">
      <dsp:nvSpPr>
        <dsp:cNvPr id="0" name=""/>
        <dsp:cNvSpPr/>
      </dsp:nvSpPr>
      <dsp:spPr>
        <a:xfrm>
          <a:off x="5150070" y="3929706"/>
          <a:ext cx="2681055" cy="1059940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Субсидии НКО</a:t>
          </a:r>
        </a:p>
      </dsp:txBody>
      <dsp:txXfrm>
        <a:off x="5201812" y="3981448"/>
        <a:ext cx="2577571" cy="956456"/>
      </dsp:txXfrm>
    </dsp:sp>
    <dsp:sp modelId="{804F7DE7-66A0-420F-B429-C00F7C7E9561}">
      <dsp:nvSpPr>
        <dsp:cNvPr id="0" name=""/>
        <dsp:cNvSpPr/>
      </dsp:nvSpPr>
      <dsp:spPr>
        <a:xfrm rot="8539261">
          <a:off x="2916679" y="3782923"/>
          <a:ext cx="4802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0283" y="0"/>
              </a:lnTo>
            </a:path>
          </a:pathLst>
        </a:custGeom>
        <a:noFill/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2E9CD-5635-4B2F-9812-F77D5401B364}">
      <dsp:nvSpPr>
        <dsp:cNvPr id="0" name=""/>
        <dsp:cNvSpPr/>
      </dsp:nvSpPr>
      <dsp:spPr>
        <a:xfrm>
          <a:off x="940012" y="3929706"/>
          <a:ext cx="2681055" cy="1059940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Субсидии ЮЛ</a:t>
          </a:r>
        </a:p>
      </dsp:txBody>
      <dsp:txXfrm>
        <a:off x="991754" y="3981448"/>
        <a:ext cx="2577571" cy="9564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BACC4-A3FC-41F5-8343-9A8EB7069635}">
      <dsp:nvSpPr>
        <dsp:cNvPr id="0" name=""/>
        <dsp:cNvSpPr/>
      </dsp:nvSpPr>
      <dsp:spPr>
        <a:xfrm>
          <a:off x="695075" y="711026"/>
          <a:ext cx="3666221" cy="892378"/>
        </a:xfrm>
        <a:prstGeom prst="snip2SameRect">
          <a:avLst/>
        </a:prstGeom>
        <a:solidFill>
          <a:srgbClr val="35656D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Calibri" panose="020F0502020204030204" pitchFamily="34" charset="0"/>
            </a:rPr>
            <a:t>Образование</a:t>
          </a:r>
        </a:p>
      </dsp:txBody>
      <dsp:txXfrm>
        <a:off x="1281671" y="711026"/>
        <a:ext cx="3079625" cy="892378"/>
      </dsp:txXfrm>
    </dsp:sp>
    <dsp:sp modelId="{EEC732B9-51B9-4546-B19B-D1AE55FB84C4}">
      <dsp:nvSpPr>
        <dsp:cNvPr id="0" name=""/>
        <dsp:cNvSpPr/>
      </dsp:nvSpPr>
      <dsp:spPr>
        <a:xfrm>
          <a:off x="712184" y="1626252"/>
          <a:ext cx="3702169" cy="1337900"/>
        </a:xfrm>
        <a:prstGeom prst="snip2DiagRect">
          <a:avLst/>
        </a:prstGeom>
        <a:solidFill>
          <a:srgbClr val="BEDB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детские сады: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мкр</a:t>
          </a: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. </a:t>
          </a:r>
          <a:r>
            <a:rPr lang="ru-RU" sz="1600" kern="1200" dirty="0" err="1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Краснинское</a:t>
          </a: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шоссе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г. Смоленска,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п. Миловидово (СМР)</a:t>
          </a:r>
        </a:p>
      </dsp:txBody>
      <dsp:txXfrm>
        <a:off x="1304531" y="1626252"/>
        <a:ext cx="3109822" cy="1337900"/>
      </dsp:txXfrm>
    </dsp:sp>
    <dsp:sp modelId="{EB29142C-D929-4D05-905E-DCF47FC7D539}">
      <dsp:nvSpPr>
        <dsp:cNvPr id="0" name=""/>
        <dsp:cNvSpPr/>
      </dsp:nvSpPr>
      <dsp:spPr>
        <a:xfrm>
          <a:off x="712184" y="2751875"/>
          <a:ext cx="3702169" cy="839680"/>
        </a:xfrm>
        <a:prstGeom prst="snip2DiagRect">
          <a:avLst/>
        </a:prstGeom>
        <a:solidFill>
          <a:srgbClr val="9AC7C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ДОЛ «Орлёнок» (СМР)</a:t>
          </a:r>
        </a:p>
      </dsp:txBody>
      <dsp:txXfrm>
        <a:off x="1374506" y="2821850"/>
        <a:ext cx="2969872" cy="699730"/>
      </dsp:txXfrm>
    </dsp:sp>
    <dsp:sp modelId="{EAD17B4D-8DB1-4F23-A87F-56AB1C8CF6BB}">
      <dsp:nvSpPr>
        <dsp:cNvPr id="0" name=""/>
        <dsp:cNvSpPr/>
      </dsp:nvSpPr>
      <dsp:spPr>
        <a:xfrm>
          <a:off x="345968" y="121"/>
          <a:ext cx="1582451" cy="1402696"/>
        </a:xfrm>
        <a:prstGeom prst="ellipse">
          <a:avLst/>
        </a:prstGeom>
        <a:solidFill>
          <a:srgbClr val="2C829A"/>
        </a:solidFill>
        <a:ln w="12700" cap="flat" cmpd="sng" algn="ctr">
          <a:noFill/>
          <a:prstDash val="solid"/>
          <a:miter lim="800000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 Black" panose="020B0A04020102020204" pitchFamily="34" charset="0"/>
            </a:rPr>
            <a:t>316</a:t>
          </a:r>
        </a:p>
      </dsp:txBody>
      <dsp:txXfrm>
        <a:off x="577713" y="205541"/>
        <a:ext cx="1118961" cy="991856"/>
      </dsp:txXfrm>
    </dsp:sp>
    <dsp:sp modelId="{D01DCCE3-984D-4422-A056-EDBF99BA99C1}">
      <dsp:nvSpPr>
        <dsp:cNvPr id="0" name=""/>
        <dsp:cNvSpPr/>
      </dsp:nvSpPr>
      <dsp:spPr>
        <a:xfrm>
          <a:off x="5077495" y="735964"/>
          <a:ext cx="3668253" cy="1034388"/>
        </a:xfrm>
        <a:prstGeom prst="snip2SameRect">
          <a:avLst/>
        </a:prstGeom>
        <a:solidFill>
          <a:srgbClr val="4C8448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Calibri" panose="020F0502020204030204" pitchFamily="34" charset="0"/>
            </a:rPr>
            <a:t>Здравоохранение</a:t>
          </a:r>
        </a:p>
      </dsp:txBody>
      <dsp:txXfrm>
        <a:off x="5750616" y="822165"/>
        <a:ext cx="2908930" cy="948187"/>
      </dsp:txXfrm>
    </dsp:sp>
    <dsp:sp modelId="{C5621CAB-7525-48CD-AAEF-712591A0E2C5}">
      <dsp:nvSpPr>
        <dsp:cNvPr id="0" name=""/>
        <dsp:cNvSpPr/>
      </dsp:nvSpPr>
      <dsp:spPr>
        <a:xfrm>
          <a:off x="5450046" y="1780808"/>
          <a:ext cx="2922206" cy="1034388"/>
        </a:xfrm>
        <a:prstGeom prst="snip2DiagRect">
          <a:avLst/>
        </a:prstGeom>
        <a:solidFill>
          <a:srgbClr val="A3E1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" panose="020F0502020204030204" pitchFamily="34" charset="0"/>
            </a:rPr>
            <a:t>областная клиническая психиатрическая больница (ПСД,СМР)</a:t>
          </a:r>
        </a:p>
      </dsp:txBody>
      <dsp:txXfrm>
        <a:off x="5917599" y="1780808"/>
        <a:ext cx="2454653" cy="1034388"/>
      </dsp:txXfrm>
    </dsp:sp>
    <dsp:sp modelId="{3F888F06-A35A-4C13-87EA-4C95C23187BE}">
      <dsp:nvSpPr>
        <dsp:cNvPr id="0" name=""/>
        <dsp:cNvSpPr/>
      </dsp:nvSpPr>
      <dsp:spPr>
        <a:xfrm>
          <a:off x="5431377" y="2628572"/>
          <a:ext cx="2922206" cy="1034388"/>
        </a:xfrm>
        <a:prstGeom prst="snip2DiagRect">
          <a:avLst/>
        </a:prstGeom>
        <a:solidFill>
          <a:srgbClr val="CDEF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Calibri" panose="020F0502020204030204" pitchFamily="34" charset="0"/>
            </a:rPr>
            <a:t>поликлиника № 6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Calibri" panose="020F0502020204030204" pitchFamily="34" charset="0"/>
            </a:rPr>
            <a:t>г. Смоленска (СМР)</a:t>
          </a:r>
        </a:p>
      </dsp:txBody>
      <dsp:txXfrm>
        <a:off x="5898930" y="2628572"/>
        <a:ext cx="2454653" cy="1034388"/>
      </dsp:txXfrm>
    </dsp:sp>
    <dsp:sp modelId="{DD4E84B1-F65C-4518-89B6-6C5A3881ADBB}">
      <dsp:nvSpPr>
        <dsp:cNvPr id="0" name=""/>
        <dsp:cNvSpPr/>
      </dsp:nvSpPr>
      <dsp:spPr>
        <a:xfrm>
          <a:off x="5431377" y="3524529"/>
          <a:ext cx="2940875" cy="1073051"/>
        </a:xfrm>
        <a:prstGeom prst="snip2DiagRect">
          <a:avLst/>
        </a:prstGeom>
        <a:solidFill>
          <a:srgbClr val="A3E1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Calibri" panose="020F0502020204030204" pitchFamily="34" charset="0"/>
            </a:rPr>
            <a:t>областная детская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Calibri" panose="020F0502020204030204" pitchFamily="34" charset="0"/>
            </a:rPr>
            <a:t>клиническая больница (СМР)</a:t>
          </a:r>
        </a:p>
      </dsp:txBody>
      <dsp:txXfrm>
        <a:off x="5901917" y="3524529"/>
        <a:ext cx="2470335" cy="1073051"/>
      </dsp:txXfrm>
    </dsp:sp>
    <dsp:sp modelId="{44E960F8-F889-402C-96A1-9C4616F91666}">
      <dsp:nvSpPr>
        <dsp:cNvPr id="0" name=""/>
        <dsp:cNvSpPr/>
      </dsp:nvSpPr>
      <dsp:spPr>
        <a:xfrm>
          <a:off x="3765674" y="121"/>
          <a:ext cx="1582451" cy="1402696"/>
        </a:xfrm>
        <a:prstGeom prst="ellipse">
          <a:avLst/>
        </a:prstGeom>
        <a:solidFill>
          <a:srgbClr val="6CA62C"/>
        </a:solidFill>
        <a:ln w="12700" cap="flat" cmpd="sng" algn="ctr">
          <a:noFill/>
          <a:prstDash val="solid"/>
          <a:miter lim="800000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 Black" panose="020B0A04020102020204" pitchFamily="34" charset="0"/>
            </a:rPr>
            <a:t>2 092</a:t>
          </a:r>
        </a:p>
      </dsp:txBody>
      <dsp:txXfrm>
        <a:off x="3997419" y="205541"/>
        <a:ext cx="1118961" cy="991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A730-1194-4A96-B722-4F6DEDC84C15}" type="datetime1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4320-23A9-4F81-8803-055A46936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5378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C364F-711B-436E-BA16-F7AA65BF953C}" type="datetime1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5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E6277-5927-49CD-AB34-965BE0E9F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8185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915610F-C34B-464E-9BF8-4F9ECB79B861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677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F6B154-00B5-4BD3-9AD8-0BFB96071B70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3396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42D1D8-1687-473A-A888-9E55B2947F32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8507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92C93B-D722-4FFC-946B-6DECEE2457FC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9747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33FEBB-E3D1-45B8-925C-D4466527F674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56938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445556-C6A7-49CA-B90B-7B43628FE212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04365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32B623-089D-4CF9-B545-E07F3D86AB1B}" type="datetime1">
              <a:rPr lang="ru-RU" smtClean="0"/>
              <a:t>06.02.2025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E6277-5927-49CD-AB34-965BE0E9FA3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68181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55D951-56A3-43D1-A8C5-1199894ACFFD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86968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F0CAE6-BC65-4A23-B98A-7E32CEE743EC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94342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11AC62C-B181-4BEA-A696-9DDF54728244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78192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D8452D-34F6-4085-BEA1-631F468E4B5F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5508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89C38F-7321-45C2-B448-AFF64AF92583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44368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B71F6AD-C109-498D-9012-1D32BB622F0D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70468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8667DB-F81F-4D68-BCDA-F5B3835B646B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90357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29FBFD-C143-4AC3-B3CB-FBF6726463E6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2737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A6E745-082C-4925-A72A-7BAFF0C34509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85546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A6E745-082C-4925-A72A-7BAFF0C34509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95004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DACF8-289F-474D-A767-D9962F5A876B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60500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938538B-7664-4B8D-BB1D-044CFED53E24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28360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E01AFD-EC09-4669-AC10-3D4DFFDD4A22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84664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241CB2-C0C3-4322-BFF6-568064DB01B4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57894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371584-B7AC-4697-9AF1-5740E35AD0B3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6012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8759B7-BFA5-4450-8D09-57DE92A144F7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43374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20BEA9-7716-4E8A-B74F-D66FFCF8FFCD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28568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3F153F-3D25-49E6-8AF9-861DDCEBA633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32748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8EDBFE-B66B-4A76-9A68-E35838DA8921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84841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C86FC2-33AA-4E26-9826-DB4DF2D35B70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71824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FF1579C-733C-4977-83B7-9C5F6AA1EE89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75878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55D951-56A3-43D1-A8C5-1199894ACFFD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51210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65C362-7121-4C57-9AE9-373C158914D8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478852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122D1A6-0FE9-4CD0-AF26-A1173EF54398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684969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7A5D94-7011-4F5C-B162-D892D3008965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92546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63900-9B5D-4F49-AA45-9764AEE55DC7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0511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D832BE3-38AF-4417-922C-8F843A5F32EC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40543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751995-20A8-4038-9475-F82868E8171A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1214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A764CC-8765-4227-A16E-68C4F53B3FDD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7641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BBE8B0-330B-4357-916F-AE43F7E360C1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6862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4737A15-9CA9-4F49-ABBE-711855AFD352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8814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F068B0-FFA1-403A-8BFE-2DE75E156C88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865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61AD57-42BC-411A-919D-20B249889770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458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1BD4-4552-4F78-A7C9-17EAA4450049}" type="datetime1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952-BEF2-42F7-B619-892E0E8B14D4}" type="datetime1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4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333-0233-4C97-8AEF-2B1C62560042}" type="datetime1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87F-89E6-49FD-A3E0-470D30207029}" type="datetime1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AB08-2780-4B8A-AEB7-694B04D1E78F}" type="datetime1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4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7D1A-63B3-48E2-BF9A-16494A33E8D5}" type="datetime1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A91B-7212-4676-BAFE-2EB71DDB8AAD}" type="datetime1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8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FCFD-6525-4210-90CD-54989D9BA344}" type="datetime1">
              <a:rPr lang="ru-RU" smtClean="0"/>
              <a:t>06.02.2025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E98C-540A-4680-BD6B-EECF1EB1FC7A}" type="datetime1">
              <a:rPr lang="ru-RU" smtClean="0"/>
              <a:t>06.02.2025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0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532-EBB1-44C2-8FB5-BC069AC4D313}" type="datetime1">
              <a:rPr lang="ru-RU" smtClean="0"/>
              <a:t>06.02.2025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79CC-BC68-455E-94EF-BC14F81CE155}" type="datetime1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2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CC9A-219C-49F1-B963-6D33C909B9A1}" type="datetime1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1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AD812-7002-41CD-B012-9071ED4DB2D2}" type="datetime1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1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fin.smolensk.ru/" TargetMode="External"/><Relationship Id="rId4" Type="http://schemas.openxmlformats.org/officeDocument/2006/relationships/hyperlink" Target="mailto:fin@admin-smolensk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C27E78-3893-49E0-8645-A1C035B74744}"/>
              </a:ext>
            </a:extLst>
          </p:cNvPr>
          <p:cNvSpPr txBox="1"/>
          <p:nvPr/>
        </p:nvSpPr>
        <p:spPr>
          <a:xfrm>
            <a:off x="4312425" y="114909"/>
            <a:ext cx="4701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БЮДЖЕТ</a:t>
            </a:r>
          </a:p>
          <a:p>
            <a:pPr algn="r"/>
            <a:r>
              <a:rPr lang="ru-RU" sz="54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ДЛЯ ГРАЖДАН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619C1-D24E-464C-BB78-0944C8AAB089}"/>
              </a:ext>
            </a:extLst>
          </p:cNvPr>
          <p:cNvSpPr txBox="1"/>
          <p:nvPr/>
        </p:nvSpPr>
        <p:spPr>
          <a:xfrm>
            <a:off x="26427" y="5173431"/>
            <a:ext cx="8406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 областному закону от 19.12.2024 года № 225-з</a:t>
            </a:r>
          </a:p>
          <a:p>
            <a:r>
              <a:rPr lang="ru-RU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«Об областном бюджете на 2025 год и на плановый период 2026 и 2027 годов»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232F9-7161-4164-AF7B-A2B103D64F3B}"/>
              </a:ext>
            </a:extLst>
          </p:cNvPr>
          <p:cNvSpPr txBox="1"/>
          <p:nvPr/>
        </p:nvSpPr>
        <p:spPr>
          <a:xfrm>
            <a:off x="5379945" y="6497708"/>
            <a:ext cx="376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9654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09" y="2534105"/>
            <a:ext cx="2638425" cy="1647825"/>
          </a:xfrm>
          <a:prstGeom prst="rect">
            <a:avLst/>
          </a:prstGeom>
        </p:spPr>
      </p:pic>
      <p:sp>
        <p:nvSpPr>
          <p:cNvPr id="23" name="Номер слайда 51">
            <a:extLst>
              <a:ext uri="{FF2B5EF4-FFF2-40B4-BE49-F238E27FC236}">
                <a16:creationId xmlns:a16="http://schemas.microsoft.com/office/drawing/2014/main" id="{CDA48DB2-8730-4EE4-9926-6BADBDCC9EFB}"/>
              </a:ext>
            </a:extLst>
          </p:cNvPr>
          <p:cNvSpPr txBox="1">
            <a:spLocks/>
          </p:cNvSpPr>
          <p:nvPr/>
        </p:nvSpPr>
        <p:spPr>
          <a:xfrm>
            <a:off x="6731631" y="6543829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11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характеристики бюджетов</a:t>
            </a:r>
          </a:p>
        </p:txBody>
      </p:sp>
      <p:sp>
        <p:nvSpPr>
          <p:cNvPr id="13" name="text 1"/>
          <p:cNvSpPr txBox="1"/>
          <p:nvPr/>
        </p:nvSpPr>
        <p:spPr>
          <a:xfrm>
            <a:off x="4549769" y="1003653"/>
            <a:ext cx="4402667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b="1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Дефицитный</a:t>
            </a:r>
          </a:p>
          <a:p>
            <a:pPr algn="ctr"/>
            <a:r>
              <a:rPr lang="ru-RU" sz="16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(</a:t>
            </a:r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доходы меньше расходов)</a:t>
            </a:r>
          </a:p>
          <a:p>
            <a:pPr algn="ctr"/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  <a:endParaRPr sz="1500" dirty="0">
              <a:latin typeface="Candara" panose="020E0502030303020204" pitchFamily="34" charset="0"/>
              <a:cs typeface="Candar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67236" y="1003654"/>
            <a:ext cx="4182533" cy="143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b="1" spc="13" dirty="0" err="1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Профицитный</a:t>
            </a:r>
            <a:endParaRPr lang="ru-RU" b="1" spc="13" dirty="0">
              <a:solidFill>
                <a:srgbClr val="434242"/>
              </a:solidFill>
              <a:latin typeface="Candara" panose="020E0502030303020204" pitchFamily="34" charset="0"/>
              <a:cs typeface="Arial"/>
            </a:endParaRPr>
          </a:p>
          <a:p>
            <a:pPr algn="ctr"/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(доходы больше расходов)</a:t>
            </a:r>
          </a:p>
          <a:p>
            <a:pPr algn="ctr"/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  <a:endParaRPr sz="1500" dirty="0">
              <a:latin typeface="Candara" panose="020E0502030303020204" pitchFamily="34" charset="0"/>
              <a:cs typeface="Candar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2596" y="4296261"/>
            <a:ext cx="2641591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Сбалансированный</a:t>
            </a:r>
          </a:p>
          <a:p>
            <a:pPr algn="ctr">
              <a:lnSpc>
                <a:spcPct val="90000"/>
              </a:lnSpc>
            </a:pPr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(доходы равны расходам)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35962" y="4201013"/>
            <a:ext cx="198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Доходы &gt; Расходы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84956" y="4156781"/>
            <a:ext cx="198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Доходы &lt; Расходы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689" y="6454066"/>
            <a:ext cx="198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Доходы </a:t>
            </a:r>
            <a:r>
              <a:rPr lang="en-US" dirty="0"/>
              <a:t>= </a:t>
            </a:r>
            <a:r>
              <a:rPr lang="ru-RU" dirty="0"/>
              <a:t>Расходы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83936" y="3580310"/>
            <a:ext cx="1015460" cy="408623"/>
          </a:xfrm>
          <a:prstGeom prst="roundRect">
            <a:avLst/>
          </a:prstGeom>
          <a:solidFill>
            <a:srgbClr val="355DA5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20864" y="3091016"/>
            <a:ext cx="1067432" cy="408623"/>
          </a:xfrm>
          <a:prstGeom prst="roundRect">
            <a:avLst/>
          </a:prstGeom>
          <a:solidFill>
            <a:srgbClr val="7030A0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Расходы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613" y="2532396"/>
            <a:ext cx="2876550" cy="1647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285" y="4737132"/>
            <a:ext cx="2816695" cy="1716934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5572285" y="3009318"/>
            <a:ext cx="1015460" cy="408623"/>
          </a:xfrm>
          <a:prstGeom prst="roundRect">
            <a:avLst/>
          </a:prstGeom>
          <a:solidFill>
            <a:srgbClr val="355DA5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48731" y="3555834"/>
            <a:ext cx="1067432" cy="408623"/>
          </a:xfrm>
          <a:prstGeom prst="roundRect">
            <a:avLst/>
          </a:prstGeom>
          <a:solidFill>
            <a:srgbClr val="7030A0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80566" y="5441507"/>
            <a:ext cx="925615" cy="374571"/>
          </a:xfrm>
          <a:prstGeom prst="roundRect">
            <a:avLst/>
          </a:prstGeom>
          <a:solidFill>
            <a:srgbClr val="355DA5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33577" y="5441507"/>
            <a:ext cx="980361" cy="374571"/>
          </a:xfrm>
          <a:prstGeom prst="roundRect">
            <a:avLst/>
          </a:prstGeom>
          <a:solidFill>
            <a:srgbClr val="7030A0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3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29011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1950" algn="just" fontAlgn="base"/>
            <a:r>
              <a:rPr lang="ru-RU" sz="1000" dirty="0">
                <a:solidFill>
                  <a:srgbClr val="13223D"/>
                </a:solidFill>
              </a:rPr>
              <a:t>Прогноз социально-экономического развития Смоленской области на 2025 год и на плановый период 2026 - 2027 годов разработан на основе сценарных условий функционирования экономики Российской Федерации, с учетом целей, поставленных Президентом Российской Федерации (Указ Президента Российской Федерации от 7 мая 2024 г. N 309 «О национальных целях развития Российской Федерации на период до 2030 года и на перспективу до 2036 года»), стратегии социально-экономического развития Смоленской области, с учетом основных направлений бюджетной и налоговой политики региона, а также ориентиров и приоритетов региональной экономической политики.</a:t>
            </a:r>
          </a:p>
          <a:p>
            <a:pPr indent="361950" algn="just" fontAlgn="base"/>
            <a:r>
              <a:rPr lang="ru-RU" sz="1000" dirty="0">
                <a:solidFill>
                  <a:srgbClr val="13223D"/>
                </a:solidFill>
              </a:rPr>
              <a:t>Прогноз определяет основные направления и экономические параметры развития региона и является исходным документом для проектировок областного бюджета на 2025 год и на плановый период 2026 - 2027 годов.</a:t>
            </a:r>
          </a:p>
        </p:txBody>
      </p:sp>
      <p:sp>
        <p:nvSpPr>
          <p:cNvPr id="7" name="Номер слайда 51">
            <a:extLst>
              <a:ext uri="{FF2B5EF4-FFF2-40B4-BE49-F238E27FC236}">
                <a16:creationId xmlns:a16="http://schemas.microsoft.com/office/drawing/2014/main" id="{98CEF3B3-1563-4050-B298-D3C9FF585C70}"/>
              </a:ext>
            </a:extLst>
          </p:cNvPr>
          <p:cNvSpPr txBox="1">
            <a:spLocks/>
          </p:cNvSpPr>
          <p:nvPr/>
        </p:nvSpPr>
        <p:spPr>
          <a:xfrm>
            <a:off x="6810437" y="6485442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9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показатели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социально-экономического развития Смоленской области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0161"/>
              </p:ext>
            </p:extLst>
          </p:nvPr>
        </p:nvGraphicFramePr>
        <p:xfrm>
          <a:off x="157886" y="2492676"/>
          <a:ext cx="8930931" cy="3900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прогноз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потребительских цен на конец года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Валовой региональный продукт (млн. 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538 281,5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618 575,9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658 659,0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702 130,5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747 740,9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промышленного производства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производства продукции сельского хозяйства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производства по виду деятельности «Строительство»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Оборот розничной торговли (млн. 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233 449,9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263 260,6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285 564,0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307 079,6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327 981,2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9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Объем платных услуг населению (млн. 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46 003,1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49 936,6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53 878,8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56 866,4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59 669,6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9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инвестиций в основной капитал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Среднемесячная номинальная начисленная заработная плата</a:t>
                      </a:r>
                      <a:r>
                        <a:rPr lang="en-US" sz="1300" u="none" strike="noStrike" baseline="0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u="none" strike="noStrike" baseline="0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(рублей)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49 185,0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59 509,6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67 840,9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75 303,4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81 553,6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Темп роста среднемесячной номинальной начисленной заработной платы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Фонд заработной платы работников организаций (млн. 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151 274,0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184 675,7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208 007,4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232 895,1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250 052,0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4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Численность населения (среднегодовая) , тыс. чел.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07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98CEF3B3-1563-4050-B298-D3C9FF585C70}"/>
              </a:ext>
            </a:extLst>
          </p:cNvPr>
          <p:cNvSpPr txBox="1">
            <a:spLocks/>
          </p:cNvSpPr>
          <p:nvPr/>
        </p:nvSpPr>
        <p:spPr>
          <a:xfrm>
            <a:off x="6806353" y="6539589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6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направления 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бюджетной политики Смоленской области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30635963"/>
              </p:ext>
            </p:extLst>
          </p:nvPr>
        </p:nvGraphicFramePr>
        <p:xfrm>
          <a:off x="2109926" y="1876060"/>
          <a:ext cx="5498237" cy="403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29588" y="1406146"/>
            <a:ext cx="29858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обеспечение сбалансированности бюджетной системы Смоленской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64144" y="1721147"/>
            <a:ext cx="31870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финансовое обеспечение принятых расходных обязательств с учетом проведения мероприятий по их оптимизации, сокращения неэффективных расходов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044" y="2896828"/>
            <a:ext cx="2716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сокращение государственного долга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827061" y="1683532"/>
            <a:ext cx="363282" cy="368876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73363" y="3106629"/>
            <a:ext cx="690396" cy="28859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3"/>
          </p:cNvCxnSpPr>
          <p:nvPr/>
        </p:nvCxnSpPr>
        <p:spPr>
          <a:xfrm flipH="1" flipV="1">
            <a:off x="3022939" y="2267451"/>
            <a:ext cx="741196" cy="314038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9348" y="3580779"/>
            <a:ext cx="22904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rgbClr val="3C1A56"/>
                </a:solidFill>
              </a:rPr>
              <a:t>развитие системы межбюджетных отношений, повышение уровня финансовой самодостаточности местных бюджетов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40" y="4888666"/>
            <a:ext cx="24014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rgbClr val="3C1A56"/>
                </a:solidFill>
              </a:rPr>
              <a:t>использование информационных систем управления общественными финансами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2439786" y="4108707"/>
            <a:ext cx="376827" cy="1557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3" idx="3"/>
          </p:cNvCxnSpPr>
          <p:nvPr/>
        </p:nvCxnSpPr>
        <p:spPr>
          <a:xfrm flipH="1">
            <a:off x="2467351" y="5216542"/>
            <a:ext cx="391260" cy="1184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99539" y="2763512"/>
            <a:ext cx="20920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2A421A"/>
                </a:solidFill>
              </a:rPr>
              <a:t>создание условий для занятости и роста доходов населения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551" y="5986766"/>
            <a:ext cx="23614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rgbClr val="3C1A56"/>
                </a:solidFill>
              </a:rPr>
              <a:t>повышение прозрачности и открытости бюджетной системы</a:t>
            </a:r>
          </a:p>
        </p:txBody>
      </p:sp>
      <p:cxnSp>
        <p:nvCxnSpPr>
          <p:cNvPr id="42" name="Прямая со стрелкой 41"/>
          <p:cNvCxnSpPr>
            <a:endCxn id="41" idx="3"/>
          </p:cNvCxnSpPr>
          <p:nvPr/>
        </p:nvCxnSpPr>
        <p:spPr>
          <a:xfrm flipH="1">
            <a:off x="2673012" y="5754193"/>
            <a:ext cx="624301" cy="5788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65344" y="4588162"/>
            <a:ext cx="16068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2A421A"/>
                </a:solidFill>
              </a:rPr>
              <a:t>совершенствование механизма финансового обеспечения деятельности учреждений и оказания государственных услуг гражданам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480699" y="3135488"/>
            <a:ext cx="399495" cy="46166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945689" y="4144066"/>
            <a:ext cx="376827" cy="26170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821401" y="5354429"/>
            <a:ext cx="543943" cy="1721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2673" y="1395904"/>
            <a:ext cx="29118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укрепление доходной базы бюджета</a:t>
            </a:r>
          </a:p>
        </p:txBody>
      </p: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5397623" y="1752395"/>
            <a:ext cx="431965" cy="206941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22516" y="3766198"/>
            <a:ext cx="16925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2A421A"/>
                </a:solidFill>
              </a:rPr>
              <a:t>сохранение социальных гарантий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8782" y="4402999"/>
            <a:ext cx="23167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СОЦИАЛЬНАЯ ОРИЕНТИРОВАННОСТЬ</a:t>
            </a:r>
          </a:p>
          <a:p>
            <a:pPr algn="ctr"/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165" y="4442634"/>
            <a:ext cx="23167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СОВЕРШЕНСТВОВАНИЕ БЮДЖЕТНОГО 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ПРОЦЕССА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28087" y="2656752"/>
            <a:ext cx="2316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БЮДЖЕТНАЯ 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УСТОЙЧИВОСТЬ</a:t>
            </a:r>
          </a:p>
        </p:txBody>
      </p:sp>
    </p:spTree>
    <p:extLst>
      <p:ext uri="{BB962C8B-B14F-4D97-AF65-F5344CB8AC3E}">
        <p14:creationId xmlns:p14="http://schemas.microsoft.com/office/powerpoint/2010/main" val="354639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98CEF3B3-1563-4050-B298-D3C9FF585C70}"/>
              </a:ext>
            </a:extLst>
          </p:cNvPr>
          <p:cNvSpPr txBox="1">
            <a:spLocks/>
          </p:cNvSpPr>
          <p:nvPr/>
        </p:nvSpPr>
        <p:spPr>
          <a:xfrm>
            <a:off x="6806353" y="6539589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6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направления 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налоговой политики Смоленской области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24484380"/>
              </p:ext>
            </p:extLst>
          </p:nvPr>
        </p:nvGraphicFramePr>
        <p:xfrm>
          <a:off x="2109926" y="1876060"/>
          <a:ext cx="5601879" cy="416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2189" y="1446512"/>
            <a:ext cx="2530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сохранение налоговых льгот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629468" y="1680875"/>
            <a:ext cx="455639" cy="466706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1909EF9-9B94-415F-9552-149865258359}"/>
              </a:ext>
            </a:extLst>
          </p:cNvPr>
          <p:cNvGrpSpPr/>
          <p:nvPr/>
        </p:nvGrpSpPr>
        <p:grpSpPr>
          <a:xfrm>
            <a:off x="26345" y="1877462"/>
            <a:ext cx="3654630" cy="865209"/>
            <a:chOff x="137314" y="1746927"/>
            <a:chExt cx="3654630" cy="865209"/>
          </a:xfrm>
        </p:grpSpPr>
        <p:sp>
          <p:nvSpPr>
            <p:cNvPr id="10" name="TextBox 9"/>
            <p:cNvSpPr txBox="1"/>
            <p:nvPr/>
          </p:nvSpPr>
          <p:spPr>
            <a:xfrm>
              <a:off x="137314" y="1746927"/>
              <a:ext cx="3170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</a:rPr>
                <a:t>применение налогоплательщиками инвестиционного налогового вычета по налогу на прибыль организаций</a:t>
              </a:r>
            </a:p>
          </p:txBody>
        </p:sp>
        <p:cxnSp>
          <p:nvCxnSpPr>
            <p:cNvPr id="19" name="Прямая со стрелкой 18"/>
            <p:cNvCxnSpPr>
              <a:cxnSpLocks/>
            </p:cNvCxnSpPr>
            <p:nvPr/>
          </p:nvCxnSpPr>
          <p:spPr>
            <a:xfrm flipH="1" flipV="1">
              <a:off x="3274471" y="2219213"/>
              <a:ext cx="517473" cy="392923"/>
            </a:xfrm>
            <a:prstGeom prst="straightConnector1">
              <a:avLst/>
            </a:prstGeom>
            <a:ln w="57150">
              <a:solidFill>
                <a:srgbClr val="4166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78606" y="3071871"/>
            <a:ext cx="2309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3C1A56"/>
                </a:solidFill>
              </a:rPr>
              <a:t>создание условий для роста фонда оплаты труда, легализации «теневой» заработной платы</a:t>
            </a:r>
          </a:p>
        </p:txBody>
      </p:sp>
      <p:cxnSp>
        <p:nvCxnSpPr>
          <p:cNvPr id="24" name="Прямая со стрелкой 23"/>
          <p:cNvCxnSpPr>
            <a:endCxn id="22" idx="3"/>
          </p:cNvCxnSpPr>
          <p:nvPr/>
        </p:nvCxnSpPr>
        <p:spPr>
          <a:xfrm flipH="1" flipV="1">
            <a:off x="2788047" y="3487370"/>
            <a:ext cx="438624" cy="14250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ACBF14-0A79-47CC-B3F7-EF81DE800725}"/>
              </a:ext>
            </a:extLst>
          </p:cNvPr>
          <p:cNvGrpSpPr/>
          <p:nvPr/>
        </p:nvGrpSpPr>
        <p:grpSpPr>
          <a:xfrm>
            <a:off x="236192" y="4140739"/>
            <a:ext cx="2514981" cy="830997"/>
            <a:chOff x="180009" y="4293057"/>
            <a:chExt cx="2514981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180009" y="4293057"/>
              <a:ext cx="2099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solidFill>
                    <a:srgbClr val="3C1A56"/>
                  </a:solidFill>
                </a:rPr>
                <a:t>вовлечение граждан в предпринимательскую деятельность и сокращение неформальной занятости</a:t>
              </a:r>
            </a:p>
          </p:txBody>
        </p:sp>
        <p:cxnSp>
          <p:nvCxnSpPr>
            <p:cNvPr id="26" name="Прямая со стрелкой 25"/>
            <p:cNvCxnSpPr>
              <a:endCxn id="23" idx="3"/>
            </p:cNvCxnSpPr>
            <p:nvPr/>
          </p:nvCxnSpPr>
          <p:spPr>
            <a:xfrm flipH="1" flipV="1">
              <a:off x="2279527" y="4708556"/>
              <a:ext cx="415463" cy="1521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766705" y="2760364"/>
            <a:ext cx="238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A421A"/>
                </a:solidFill>
              </a:rPr>
              <a:t>активизация </a:t>
            </a:r>
            <a:r>
              <a:rPr lang="ru-RU" sz="1200" dirty="0" err="1">
                <a:solidFill>
                  <a:srgbClr val="2A421A"/>
                </a:solidFill>
              </a:rPr>
              <a:t>претензионно</a:t>
            </a:r>
            <a:r>
              <a:rPr lang="ru-RU" sz="1200" dirty="0">
                <a:solidFill>
                  <a:srgbClr val="2A421A"/>
                </a:solidFill>
              </a:rPr>
              <a:t>-исковой работы с неплательщиками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23F0E23-CD3B-4437-8BE9-2B137FA1C022}"/>
              </a:ext>
            </a:extLst>
          </p:cNvPr>
          <p:cNvGrpSpPr/>
          <p:nvPr/>
        </p:nvGrpSpPr>
        <p:grpSpPr>
          <a:xfrm>
            <a:off x="135150" y="5180427"/>
            <a:ext cx="2737476" cy="830997"/>
            <a:chOff x="201705" y="5304134"/>
            <a:chExt cx="2737476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201705" y="5304134"/>
              <a:ext cx="2361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solidFill>
                    <a:srgbClr val="3C1A56"/>
                  </a:solidFill>
                </a:rPr>
                <a:t>повышение эффективности деятельности государственных унитарных предприятий и акционерных обществ</a:t>
              </a:r>
            </a:p>
          </p:txBody>
        </p:sp>
        <p:cxnSp>
          <p:nvCxnSpPr>
            <p:cNvPr id="34" name="Прямая со стрелкой 33"/>
            <p:cNvCxnSpPr>
              <a:endCxn id="31" idx="3"/>
            </p:cNvCxnSpPr>
            <p:nvPr/>
          </p:nvCxnSpPr>
          <p:spPr>
            <a:xfrm flipH="1">
              <a:off x="2563166" y="5504155"/>
              <a:ext cx="376015" cy="21547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452120" y="6270534"/>
            <a:ext cx="303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3C1A56"/>
                </a:solidFill>
              </a:rPr>
              <a:t>создание условий для развития малых форматов торговли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2993606" y="5770733"/>
            <a:ext cx="212581" cy="4100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79689" y="3464353"/>
            <a:ext cx="1805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A421A"/>
                </a:solidFill>
              </a:rPr>
              <a:t>взаимодействие органов власти всех уровней в части повышения уровня собираемости доходов, сокращения недоимки и легализации налоговой базы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13049" y="5195421"/>
            <a:ext cx="183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A421A"/>
                </a:solidFill>
              </a:rPr>
              <a:t>актуализация базы данных по объектам налогообложения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367210" y="3140963"/>
            <a:ext cx="399495" cy="46166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980329" y="4231112"/>
            <a:ext cx="299360" cy="5585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270991" y="5937175"/>
            <a:ext cx="271972" cy="2436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0" idx="1"/>
          </p:cNvCxnSpPr>
          <p:nvPr/>
        </p:nvCxnSpPr>
        <p:spPr>
          <a:xfrm flipV="1">
            <a:off x="5379868" y="1812636"/>
            <a:ext cx="377992" cy="158207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57860" y="1397137"/>
            <a:ext cx="335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внедрение механизма региональных инвестиционных проектов, предусматривающих пониженную ставку по налогу на прибыль организаций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038277" y="5170481"/>
            <a:ext cx="309412" cy="12003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96911" y="6216772"/>
            <a:ext cx="314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A421A"/>
                </a:solidFill>
              </a:rPr>
              <a:t>оптимизация состава региональных налоговых льгот и преференций с учетом ежегодной оценки их эффективности</a:t>
            </a: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72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98CEF3B3-1563-4050-B298-D3C9FF585C70}"/>
              </a:ext>
            </a:extLst>
          </p:cNvPr>
          <p:cNvSpPr txBox="1">
            <a:spLocks/>
          </p:cNvSpPr>
          <p:nvPr/>
        </p:nvSpPr>
        <p:spPr>
          <a:xfrm>
            <a:off x="6751319" y="6526920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8" name="object 39"/>
          <p:cNvSpPr txBox="1"/>
          <p:nvPr/>
        </p:nvSpPr>
        <p:spPr>
          <a:xfrm>
            <a:off x="390618" y="5460593"/>
            <a:ext cx="4933951" cy="1083716"/>
          </a:xfrm>
          <a:prstGeom prst="rect">
            <a:avLst/>
          </a:prstGeom>
        </p:spPr>
        <p:txBody>
          <a:bodyPr vert="horz" wrap="square" lIns="0" tIns="16849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857" marR="774919" indent="-283855" algn="r">
              <a:lnSpc>
                <a:spcPct val="106500"/>
              </a:lnSpc>
              <a:spcBef>
                <a:spcPts val="133"/>
              </a:spcBef>
            </a:pPr>
            <a:r>
              <a:rPr lang="ru-RU" sz="1600" spc="2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 Основные параметры областного бюджета на 2025 год в сравнении с фактическим исполнением за 2023 год и </a:t>
            </a:r>
          </a:p>
          <a:p>
            <a:pPr marL="299857" marR="774919" indent="-283855" algn="r">
              <a:lnSpc>
                <a:spcPct val="106500"/>
              </a:lnSpc>
              <a:spcBef>
                <a:spcPts val="133"/>
              </a:spcBef>
            </a:pPr>
            <a:r>
              <a:rPr lang="ru-RU" sz="1600" spc="2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ожидаемой оценкой исполнения в 2024 году</a:t>
            </a:r>
            <a:endParaRPr sz="1600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60076" y="1365416"/>
            <a:ext cx="176962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4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4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4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14962"/>
              </p:ext>
            </p:extLst>
          </p:nvPr>
        </p:nvGraphicFramePr>
        <p:xfrm>
          <a:off x="213065" y="1786739"/>
          <a:ext cx="8816634" cy="28082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81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5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410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</a:rPr>
                        <a:t>Показатели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</a:rPr>
                        <a:t>Консолидированный бюджет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</a:rPr>
                        <a:t>Областной бюджет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2025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2026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2027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2025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2026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2027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52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доходы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96 899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95 939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82 649</a:t>
                      </a:r>
                      <a:endParaRPr lang="ru-RU" sz="1800" b="0" i="0" u="none" strike="noStrike" kern="1200" dirty="0">
                        <a:solidFill>
                          <a:srgbClr val="1F4E79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976</a:t>
                      </a:r>
                      <a:endParaRPr lang="ru-RU" sz="1800" b="0" i="0" u="none" strike="noStrike" kern="1200" dirty="0">
                        <a:solidFill>
                          <a:srgbClr val="1F4E79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79 846</a:t>
                      </a:r>
                      <a:endParaRPr lang="ru-RU" sz="1800" b="0" i="0" u="none" strike="noStrike" kern="1200" dirty="0">
                        <a:solidFill>
                          <a:srgbClr val="1F4E79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052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расходы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90 840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94 111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82 850</a:t>
                      </a:r>
                      <a:endParaRPr lang="ru-RU" sz="1800" b="0" i="0" u="none" strike="noStrike" kern="1200" dirty="0">
                        <a:solidFill>
                          <a:srgbClr val="1F4E79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76 185</a:t>
                      </a:r>
                      <a:endParaRPr lang="ru-RU" sz="1800" b="0" i="0" u="none" strike="noStrike" kern="1200" dirty="0">
                        <a:solidFill>
                          <a:srgbClr val="1F4E79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8 444</a:t>
                      </a:r>
                      <a:endParaRPr lang="ru-RU" sz="1800" b="0" i="0" u="none" strike="noStrike" kern="1200" dirty="0">
                        <a:solidFill>
                          <a:srgbClr val="1F4E79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414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дефицит (-)/ профицит (+)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2 791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28005378"/>
              </p:ext>
            </p:extLst>
          </p:nvPr>
        </p:nvGraphicFramePr>
        <p:xfrm>
          <a:off x="4874582" y="4613896"/>
          <a:ext cx="3458631" cy="217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параметры 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консолидированного бюджета Смоленской области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2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10976"/>
              </p:ext>
            </p:extLst>
          </p:nvPr>
        </p:nvGraphicFramePr>
        <p:xfrm>
          <a:off x="0" y="1615303"/>
          <a:ext cx="9144000" cy="502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0797" y="6517386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9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Доходы бюджета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– это поступающие в бюджет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денежные средства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30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582817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6412" y="914400"/>
            <a:ext cx="4463715" cy="2129590"/>
          </a:xfrm>
          <a:prstGeom prst="roundRect">
            <a:avLst/>
          </a:prstGeom>
          <a:solidFill>
            <a:srgbClr val="B4C7E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Налог на доходы физических лиц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Гл.23 Налогового кодекса РФ  (</a:t>
            </a:r>
            <a:r>
              <a:rPr lang="ru-RU" sz="1000" i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ставки налога: </a:t>
            </a:r>
            <a:r>
              <a:rPr lang="ru-RU" sz="1000" b="1" i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9%, 13%, 15%, 18%, 20%, 22%, 30%, 35%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)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Предоставление налоговых вычетов: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Социальные: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за обучение, лечение, физкультурно-оздоровительные услуги, дополнительные страховые взносы на накопительную часть трудовой пенсии.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Стандартные: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на детей.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Профессиональные: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для нотариусов, адвокатов, лиц, получивших авторское вознаграждение.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Имущественные: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приобретение жилья.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endParaRPr lang="ru-RU" sz="9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81075" y="914399"/>
            <a:ext cx="4006515" cy="2185201"/>
          </a:xfrm>
          <a:prstGeom prst="roundRect">
            <a:avLst/>
          </a:prstGeom>
          <a:solidFill>
            <a:srgbClr val="B4C7E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	Налог на имущество физических лиц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Гл. 32 Налогового кодекса РФ, нормативно правовые акты муниципальных образований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0,3%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по жилым домам, квартирам, комнатам, объектам незавершенного строительства, гаражам,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машино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-местам, единым недвижимым комплексам, хоз. Строениям или сооружениям;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2,5%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по объектам, кадастровая стоимость которых превышает 300 млн. руб.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0,5%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прочие объекты. 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Вычеты: 20 м</a:t>
            </a:r>
            <a:r>
              <a:rPr lang="ru-RU" sz="1000" b="1" baseline="30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  -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на квартиру, 10 м</a:t>
            </a:r>
            <a:r>
              <a:rPr lang="ru-RU" sz="1000" baseline="30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 на комнату, 50 м</a:t>
            </a:r>
            <a:r>
              <a:rPr lang="ru-RU" sz="1000" baseline="30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– жилой дом 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4536" y="4083729"/>
            <a:ext cx="4415591" cy="2629894"/>
          </a:xfrm>
          <a:prstGeom prst="roundRect">
            <a:avLst/>
          </a:prstGeom>
          <a:solidFill>
            <a:srgbClr val="B4C7E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Транспортный налог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Гл. 28 Налогового кодекса РФ и Закон Смоленской области от 27 ноября 2002 года № 87-з 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«О транспортном налоге»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Основные ставки (по легковым автомобилям):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До 100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- 10 рублей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101 - 105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- 20 рублей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151 - 200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- 40 рублей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201 - 250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- 70 рублей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Свыше 250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- 150 рублей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Освобождены от уплаты: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многодетные семьи, ветераны боевых действий, приемные родители, семьи, имеющие ребенка инвалида, родители погибших (умерших) военнослужащих, владельцы электромобилей.</a:t>
            </a:r>
          </a:p>
          <a:p>
            <a:endParaRPr lang="ru-RU" sz="9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9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81076" y="4083728"/>
            <a:ext cx="4006514" cy="2629893"/>
          </a:xfrm>
          <a:prstGeom prst="roundRect">
            <a:avLst/>
          </a:prstGeom>
          <a:solidFill>
            <a:srgbClr val="B4C7E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Земельный налог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гл. 31 Налогового кодекса РФ, нормативно правовые акты муниципальных образований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0,3%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по участкам , занятым жилищным фондом, с/х назначения, для личного подсобного хозяйства;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1,5%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в отношении других участков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Освобождены от уплаты: </a:t>
            </a:r>
          </a:p>
          <a:p>
            <a:pPr marL="228600" indent="-228600" algn="just">
              <a:lnSpc>
                <a:spcPct val="95000"/>
              </a:lnSpc>
              <a:buAutoNum type="arabicParenR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Организации и учреждения уголовно-исполнительной системы, организации, по земельным участкам которых проходят автодороги общего пользования, религиозные организации, общественные организации инвалидов, народных художественных промыслов</a:t>
            </a:r>
          </a:p>
          <a:p>
            <a:pPr marL="228600" indent="-228600" algn="just">
              <a:lnSpc>
                <a:spcPct val="95000"/>
              </a:lnSpc>
              <a:buAutoNum type="arabicParenR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пенсионеры, граждане предпенсионного возраста, инвалиды I и II группы, инвалиды с детства, ветераны ВОВ и боевых действий, многодетные семьи, в отношении одного земельного участка площадью не более 6 соток</a:t>
            </a:r>
          </a:p>
        </p:txBody>
      </p:sp>
      <p:sp>
        <p:nvSpPr>
          <p:cNvPr id="1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Мы все - налогоплательщики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3337719">
            <a:off x="3462292" y="2814624"/>
            <a:ext cx="603681" cy="497150"/>
          </a:xfrm>
          <a:prstGeom prst="rightArrow">
            <a:avLst/>
          </a:prstGeom>
          <a:solidFill>
            <a:schemeClr val="accent5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8310628">
            <a:off x="3462061" y="3945805"/>
            <a:ext cx="603681" cy="497150"/>
          </a:xfrm>
          <a:prstGeom prst="rightArrow">
            <a:avLst/>
          </a:prstGeom>
          <a:solidFill>
            <a:schemeClr val="accent5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9094525">
            <a:off x="5283727" y="2815542"/>
            <a:ext cx="603681" cy="497150"/>
          </a:xfrm>
          <a:prstGeom prst="rightArrow">
            <a:avLst/>
          </a:prstGeom>
          <a:solidFill>
            <a:schemeClr val="accent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2591902">
            <a:off x="5265098" y="3947464"/>
            <a:ext cx="603681" cy="497150"/>
          </a:xfrm>
          <a:prstGeom prst="rightArrow">
            <a:avLst/>
          </a:prstGeom>
          <a:solidFill>
            <a:schemeClr val="accent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8758" y="2955458"/>
            <a:ext cx="1953203" cy="132802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Областной бюджет,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местные бюджеты</a:t>
            </a:r>
          </a:p>
        </p:txBody>
      </p:sp>
    </p:spTree>
    <p:extLst>
      <p:ext uri="{BB962C8B-B14F-4D97-AF65-F5344CB8AC3E}">
        <p14:creationId xmlns:p14="http://schemas.microsoft.com/office/powerpoint/2010/main" val="179954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6" name="text 1"/>
          <p:cNvSpPr txBox="1"/>
          <p:nvPr/>
        </p:nvSpPr>
        <p:spPr>
          <a:xfrm>
            <a:off x="3" y="890338"/>
            <a:ext cx="9143999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(распределение осуществляется в соответствии с нормативами, установленными Бюджетным кодексом Российской Федерации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)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Федеральные, региональные и местные налоги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2510162"/>
              </p:ext>
            </p:extLst>
          </p:nvPr>
        </p:nvGraphicFramePr>
        <p:xfrm>
          <a:off x="1259148" y="1368234"/>
          <a:ext cx="8160060" cy="51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532" y="1462840"/>
            <a:ext cx="559293" cy="502291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ru-RU" sz="26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Н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А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Л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О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Г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И</a:t>
            </a:r>
          </a:p>
          <a:p>
            <a:pPr algn="ctr">
              <a:lnSpc>
                <a:spcPct val="120000"/>
              </a:lnSpc>
            </a:pP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54602" y="3488924"/>
            <a:ext cx="372862" cy="124287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706" y="1021635"/>
            <a:ext cx="190529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2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2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2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Налоговые и неналоговые доходы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56871"/>
              </p:ext>
            </p:extLst>
          </p:nvPr>
        </p:nvGraphicFramePr>
        <p:xfrm>
          <a:off x="124288" y="1254125"/>
          <a:ext cx="8931934" cy="5258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6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ДОХОДЫ НАЛОГОВЫЕ/НЕНАЛОГОВЫЕ ВСЕГО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65 712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НАЛОГОВЫЕ ДОХОДЫ</a:t>
                      </a:r>
                      <a:endParaRPr lang="ru-RU" sz="1300" b="0" i="0" u="none" strike="noStrike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Налог на прибыль</a:t>
                      </a:r>
                      <a:endParaRPr lang="ru-RU" sz="1300" b="0" i="0" u="none" strike="noStrike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Налог на доходы физических лиц</a:t>
                      </a:r>
                      <a:endParaRPr lang="ru-RU" sz="1300" b="0" i="0" u="none" strike="noStrike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Акцизы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Упрощенная система налогообложения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Налог на имущество организаций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Транспортный налог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Прочие налоговые доходы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НЕНАЛОГОВЫЕ ДОХОДЫ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Доходы от использования имущества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Доходы от оказания платных услуг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92218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Платежи при пользовании природными ресурсами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10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703" y="1031393"/>
            <a:ext cx="19052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6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Безвозмездные поступления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6640"/>
              </p:ext>
            </p:extLst>
          </p:nvPr>
        </p:nvGraphicFramePr>
        <p:xfrm>
          <a:off x="177554" y="1537269"/>
          <a:ext cx="8762260" cy="4881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4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 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71">
                <a:tc vMerge="1"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оценка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446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БЕЗВОЗМЕЗДНЫЕ ПОСТУПЛЕНИЯ,  ВСЕГО</a:t>
                      </a:r>
                      <a:endParaRPr lang="ru-RU" sz="2000" b="1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22 435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24 141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16 937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02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Дотации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02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Субсидии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10 774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13 538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9 983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7 171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02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Субвенции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446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Иные МБТ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446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Прочие безвозмездные поступления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84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/>
          <p:nvPr/>
        </p:nvSpPr>
        <p:spPr>
          <a:xfrm>
            <a:off x="105102" y="198226"/>
            <a:ext cx="8895425" cy="6412961"/>
          </a:xfrm>
          <a:prstGeom prst="rect">
            <a:avLst/>
          </a:prstGeom>
        </p:spPr>
        <p:txBody>
          <a:bodyPr vert="horz" wrap="square" lIns="0" tIns="15164" rIns="0" bIns="0" rtlCol="0">
            <a:spAutoFit/>
          </a:bodyPr>
          <a:lstStyle/>
          <a:p>
            <a:pPr marL="16501" algn="ctr" defTabSz="1202405">
              <a:spcBef>
                <a:spcPts val="118"/>
              </a:spcBef>
              <a:defRPr/>
            </a:pPr>
            <a:r>
              <a:rPr lang="ru-RU" sz="3600" b="1" spc="7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Уважаемые жители Смоленской области!</a:t>
            </a:r>
          </a:p>
          <a:p>
            <a:pPr marL="16501" defTabSz="1202405">
              <a:spcBef>
                <a:spcPts val="118"/>
              </a:spcBef>
              <a:defRPr/>
            </a:pPr>
            <a:endParaRPr lang="ru-RU" sz="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mbria"/>
            </a:endParaRPr>
          </a:p>
          <a:p>
            <a:pPr marL="16501" algn="just" defTabSz="1202405">
              <a:spcBef>
                <a:spcPts val="118"/>
              </a:spcBef>
              <a:defRPr/>
            </a:pPr>
            <a:r>
              <a:rPr lang="ru-RU" sz="2000" spc="9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   </a:t>
            </a:r>
          </a:p>
          <a:p>
            <a:pPr marL="15875" indent="339725" algn="just" defTabSz="1202405">
              <a:spcBef>
                <a:spcPts val="118"/>
              </a:spcBef>
              <a:defRPr/>
            </a:pPr>
            <a:r>
              <a:rPr lang="ru-RU" sz="2000" spc="9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Перед вами брошюра «Бюджет для граждан», разработанная Министерством финансов Смоленской области. В данной брошюре мы постарались в доступной и понятной форме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изложить основные положения областного бюджета на 2025 год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и на плановый период 2026 и 2027 годов,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познакомить с основными понятиями, используемыми в бюджетном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процессе, а также рассказать, как проходит подготовка и утверждение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основного финансового документа Смоленской области.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Arial"/>
            </a:endParaRPr>
          </a:p>
          <a:p>
            <a:pPr marL="16501" algn="just" defTabSz="1202405">
              <a:spcBef>
                <a:spcPts val="118"/>
              </a:spcBef>
              <a:defRPr/>
            </a:pP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     Надеемся, что размещенная информация поможет гражданам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составить представление об источниках формирования доходов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областного бюджета и направлениях расходования бюджетных средств, а также сделать вывод об эффективности расходов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и целевом использовании бюджетных средств.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libri"/>
            </a:endParaRPr>
          </a:p>
          <a:p>
            <a:pPr>
              <a:lnSpc>
                <a:spcPct val="100000"/>
              </a:lnSpc>
            </a:pPr>
            <a:endParaRPr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mbria"/>
            </a:endParaRPr>
          </a:p>
          <a:p>
            <a:pPr marL="4933950" marR="6737">
              <a:lnSpc>
                <a:spcPct val="90000"/>
              </a:lnSpc>
            </a:pPr>
            <a:r>
              <a:rPr lang="ru-RU" sz="2400" b="1" spc="-6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 </a:t>
            </a:r>
            <a:r>
              <a:rPr lang="ru-RU" sz="2400" b="1" spc="-6" dirty="0">
                <a:solidFill>
                  <a:srgbClr val="2661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Заместитель председателя Правительства Смоленской области - министр финансов</a:t>
            </a:r>
            <a:r>
              <a:rPr lang="ru-RU" sz="2400" b="1" dirty="0">
                <a:solidFill>
                  <a:srgbClr val="2661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 Смоленской области</a:t>
            </a:r>
          </a:p>
          <a:p>
            <a:pPr marL="5040000" marR="6737" algn="r">
              <a:lnSpc>
                <a:spcPct val="90000"/>
              </a:lnSpc>
            </a:pPr>
            <a:r>
              <a:rPr lang="ru-RU" sz="2400" b="1" spc="-6" dirty="0">
                <a:solidFill>
                  <a:srgbClr val="2661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И.А. Савина</a:t>
            </a:r>
            <a:endParaRPr sz="2400" b="1" dirty="0">
              <a:solidFill>
                <a:srgbClr val="2661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0973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Доходы на душу населения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21495"/>
              </p:ext>
            </p:extLst>
          </p:nvPr>
        </p:nvGraphicFramePr>
        <p:xfrm>
          <a:off x="177552" y="1435354"/>
          <a:ext cx="8788893" cy="4903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8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81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Итого доходов, млн. рублей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91 716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82 649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78 977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79 846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0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Налоговые и неналоговые доходы, млн. рублей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67 575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65 712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66 756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69 301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80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>
                          <a:solidFill>
                            <a:srgbClr val="13223D"/>
                          </a:solidFill>
                          <a:effectLst/>
                        </a:rPr>
                        <a:t>Безвозмездные поступления, млн. рублей</a:t>
                      </a:r>
                      <a:endParaRPr lang="ru-RU" sz="2200" b="0" i="0" u="none" strike="noStrike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24 141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16 937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12 221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10 545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28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Численность постоянного населения, тыс. человек </a:t>
                      </a:r>
                    </a:p>
                    <a:p>
                      <a:pPr marL="72000" algn="l" rtl="0" fontAlgn="ctr"/>
                      <a:r>
                        <a:rPr lang="ru-RU" sz="2000" i="1" u="none" strike="noStrike" dirty="0">
                          <a:solidFill>
                            <a:srgbClr val="13223D"/>
                          </a:solidFill>
                          <a:effectLst/>
                        </a:rPr>
                        <a:t>(в среднегодовом исчислении)</a:t>
                      </a:r>
                      <a:endParaRPr lang="ru-RU" sz="2000" b="0" i="1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829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0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Доходы на душу населения (</a:t>
                      </a:r>
                      <a:r>
                        <a:rPr lang="ru-RU" sz="2200" u="none" strike="noStrike">
                          <a:solidFill>
                            <a:srgbClr val="13223D"/>
                          </a:solidFill>
                          <a:effectLst/>
                        </a:rPr>
                        <a:t>в год), </a:t>
                      </a:r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рублей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106 646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97 349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94 132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96 316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01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9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Расходы бюджетов по основным функциям государства</a:t>
            </a: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24368" y="1850815"/>
            <a:ext cx="8695267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spc="13" dirty="0">
              <a:solidFill>
                <a:srgbClr val="434242"/>
              </a:solidFill>
              <a:latin typeface="Candara" panose="020E0502030303020204" pitchFamily="34" charset="0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Общегосударственные вопросы (содержание органов  государственной власти и органов  местного самоуправления)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Национальная оборона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Национальная безопасность и правоохранительная деятельность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Национальная экономика (сельское хозяйство, дорожное хозяйство, транспорт, лесное  хозяйство и т.д.)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Жилищно-коммунальное хозяйство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Охрана окружающей среды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Образование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Культура, кинематография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Здравоохранение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Социальная политика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ndar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Физическая культура и спорт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Средства массовой информации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Обслуживание государственного (муниципального) долга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Межбюджетные трансферты общего характера бюджетам бюджетной системы РФ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1284752"/>
            <a:ext cx="9144000" cy="323940"/>
          </a:xfrm>
          <a:prstGeom prst="rect">
            <a:avLst/>
          </a:prstGeom>
          <a:noFill/>
        </p:spPr>
        <p:txBody>
          <a:bodyPr vert="horz" wrap="square" lIns="0" tIns="16007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49" marR="6737" algn="ctr">
              <a:spcBef>
                <a:spcPts val="384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Расходы бюджета –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это выплачиваемые из бюджета денежные средства.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06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7800" y="310044"/>
            <a:ext cx="3886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  <a:cs typeface="Candara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543646" y="624368"/>
          <a:ext cx="4061637" cy="285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Расходы областного бюджета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98670415"/>
              </p:ext>
            </p:extLst>
          </p:nvPr>
        </p:nvGraphicFramePr>
        <p:xfrm>
          <a:off x="352085" y="1135935"/>
          <a:ext cx="3400148" cy="289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00947"/>
              </p:ext>
            </p:extLst>
          </p:nvPr>
        </p:nvGraphicFramePr>
        <p:xfrm>
          <a:off x="247991" y="3984217"/>
          <a:ext cx="8239124" cy="2863548"/>
        </p:xfrm>
        <a:graphic>
          <a:graphicData uri="http://schemas.openxmlformats.org/drawingml/2006/table">
            <a:tbl>
              <a:tblPr/>
              <a:tblGrid>
                <a:gridCol w="27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642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2897" marR="2897" marT="289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Общегосударственные вопросы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6 890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3 165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3 349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53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4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17 212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16 372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16 316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3 338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17 226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16 629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17 802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7 420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3 630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20 315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20 138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461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805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Межбюджетные трансферты общего характера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5 289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3 726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3 726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675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ln w="38100"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5 332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6 722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004828812"/>
              </p:ext>
            </p:extLst>
          </p:nvPr>
        </p:nvGraphicFramePr>
        <p:xfrm>
          <a:off x="3101923" y="1117987"/>
          <a:ext cx="3339376" cy="292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171961103"/>
              </p:ext>
            </p:extLst>
          </p:nvPr>
        </p:nvGraphicFramePr>
        <p:xfrm>
          <a:off x="6126472" y="1134253"/>
          <a:ext cx="3017528" cy="278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038122" y="3745354"/>
            <a:ext cx="1018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953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551173" y="861741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Реализация национальных проектов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5533"/>
              </p:ext>
            </p:extLst>
          </p:nvPr>
        </p:nvGraphicFramePr>
        <p:xfrm>
          <a:off x="247260" y="1220067"/>
          <a:ext cx="8649477" cy="4925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6" marR="2936" marT="293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6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Беспилотные авиационные системы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06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Стимулирование спроса на отечественные беспилотные авиационные системы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Инфраструктура для жизни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6 785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5 061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5 282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Модернизация коммунальной инфраструктуры</a:t>
                      </a:r>
                    </a:p>
                  </a:txBody>
                  <a:tcPr marL="2936" marR="2936" marT="2936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62052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Формирование комфортной городской среды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Региональная и местная дорожная сеть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562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Общесистемные меры развития дорожного хозяйства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Кадры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рынком труда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Образование для рынка труда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 труда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57939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Молодежь и дети</a:t>
                      </a: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1 616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1 689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2 354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лучшее детям</a:t>
                      </a: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944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 и наставники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580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 err="1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Профессионалитет</a:t>
                      </a:r>
                      <a:endParaRPr lang="ru-RU" sz="1300" u="none" strike="noStrike" kern="1200" dirty="0">
                        <a:solidFill>
                          <a:srgbClr val="12203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76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576638" y="923911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Реализация национальных проектов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12552"/>
              </p:ext>
            </p:extLst>
          </p:nvPr>
        </p:nvGraphicFramePr>
        <p:xfrm>
          <a:off x="221795" y="1217156"/>
          <a:ext cx="8700407" cy="5084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6" marR="2936" marT="293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Продолжительная и активная жизнь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1 394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35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Модернизация первичного звена здравоохранения Российской Федерации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Борьба с сердечно-сосудистыми заболеваниями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Борьба с сахарным диабетом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535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Борьба с гепатитом С и минимизация рисков распространения данного заболевания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Совершенствование экстренной медицинской помощи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535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Оптимальная для восстановления здоровья медицинская реабилитация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 для каждого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07185"/>
                  </a:ext>
                </a:extLst>
              </a:tr>
              <a:tr h="293032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Семья</a:t>
                      </a: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2 419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2 799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3 318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семьи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1 703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2 094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2 255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Многодетная семья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материнства и детства 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0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Старшее поколение</a:t>
                      </a:r>
                    </a:p>
                  </a:txBody>
                  <a:tcPr marL="2936" marR="2936" marT="2936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49562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Семейные ценности и инфраструктура культуры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74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7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602552" y="891772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Реализация национальных проектов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434596"/>
              </p:ext>
            </p:extLst>
          </p:nvPr>
        </p:nvGraphicFramePr>
        <p:xfrm>
          <a:off x="195881" y="1147710"/>
          <a:ext cx="8752235" cy="4850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7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6" marR="2936" marT="293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24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Технологическое обеспечение продовольственной безопасности</a:t>
                      </a: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335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52050"/>
                  </a:ext>
                </a:extLst>
              </a:tr>
              <a:tr h="30192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Кадры в агропромышленном комплексе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62535"/>
                  </a:ext>
                </a:extLst>
              </a:tr>
              <a:tr h="30192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Туризм и гостеприимство</a:t>
                      </a: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092334"/>
                  </a:ext>
                </a:extLst>
              </a:tr>
              <a:tr h="528224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номерного фонда, инфраструктуры и новых точек притяжения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47891"/>
                  </a:ext>
                </a:extLst>
              </a:tr>
              <a:tr h="30192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Экологическое благополучие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77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Вода России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526519"/>
                  </a:ext>
                </a:extLst>
              </a:tr>
              <a:tr h="27477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Сохранение лесов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038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Эффективная и конкурентная экономика</a:t>
                      </a: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9232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Производительность труда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77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Экономика данных и цифровая трансформация государства</a:t>
                      </a: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34461"/>
                  </a:ext>
                </a:extLst>
              </a:tr>
              <a:tr h="336218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платформы в отраслях социальной сферы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4592"/>
                  </a:ext>
                </a:extLst>
              </a:tr>
              <a:tr h="30783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Цифровое государственное управление</a:t>
                      </a:r>
                    </a:p>
                  </a:txBody>
                  <a:tcPr marL="2936" marR="2936" marT="2936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2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367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798436" y="1235027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Как выглядит бюджет в разрезе государственных программ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03685"/>
              </p:ext>
            </p:extLst>
          </p:nvPr>
        </p:nvGraphicFramePr>
        <p:xfrm>
          <a:off x="82309" y="1662175"/>
          <a:ext cx="8981794" cy="480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7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(оценка)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Итого по государственным программам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88 643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78 590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69 827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70 566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здравоохранения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16 694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15 822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13 678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13 043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Социальная поддержка граждан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11 323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10 686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9 787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10 072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культуры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2 475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2 057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1 522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1 636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образования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18 154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17 556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17 377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18 352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физической культуры и спорта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1 402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46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Обеспечение законности и правопорядка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сельского хозяйства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1 910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1 808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дорожно-транспортного комплекса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17 254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10 816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10 825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10 809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Создание благоприятного предпринимательского и инвестиционного климата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1 282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Информационное общество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Местное самоуправление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Управление имуществом и земельными ресурсами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Содействие занятости населения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821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  <a:p>
            <a:pPr algn="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798436" y="1251870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Как выглядит бюджет в разрезе государственных программ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7873"/>
              </p:ext>
            </p:extLst>
          </p:nvPr>
        </p:nvGraphicFramePr>
        <p:xfrm>
          <a:off x="37213" y="1624487"/>
          <a:ext cx="9069572" cy="454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(оценка)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6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Обеспечение качественными услугами жилищно-коммунального хозяйства населения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3 745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2 787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51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Осуществление градостроительной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63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Охрана окружающей среды и рациональное использование природных ресурсов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4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Лесное хозяйство и животный мир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04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Создание условий для эффективного государственного управления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1 336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51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Повышение качества предоставления государственных и муниципальных услуг, в том числе на базе многофункциональных центров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6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Управление государственными финансами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04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Создание условий для эффективного и ответственного управления муниципальными финансами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27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798436" y="1251870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Как выглядит бюджет в разрезе государственных программ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47132"/>
              </p:ext>
            </p:extLst>
          </p:nvPr>
        </p:nvGraphicFramePr>
        <p:xfrm>
          <a:off x="51263" y="1830524"/>
          <a:ext cx="9041471" cy="413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5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(оценка)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информационного пространства и гражданского общества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государственной ветеринарной службы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Обеспечение безопасности дорожного движения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промышленности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Молодежная политика и гражданско-патриотическое воспитание граждан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Формирование современной городской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Создание благоприятных условий для экономического развития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Сохранение объектов культурного наследия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441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</a:p>
        </p:txBody>
      </p:sp>
      <p:sp>
        <p:nvSpPr>
          <p:cNvPr id="10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направления формирования областных государственных программ</a:t>
            </a: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546945750"/>
              </p:ext>
            </p:extLst>
          </p:nvPr>
        </p:nvGraphicFramePr>
        <p:xfrm>
          <a:off x="0" y="1743740"/>
          <a:ext cx="2636874" cy="250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62504159"/>
              </p:ext>
            </p:extLst>
          </p:nvPr>
        </p:nvGraphicFramePr>
        <p:xfrm>
          <a:off x="3136603" y="1746155"/>
          <a:ext cx="2711303" cy="251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18200746"/>
              </p:ext>
            </p:extLst>
          </p:nvPr>
        </p:nvGraphicFramePr>
        <p:xfrm>
          <a:off x="6334286" y="1725099"/>
          <a:ext cx="2721935" cy="265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50495"/>
              </p:ext>
            </p:extLst>
          </p:nvPr>
        </p:nvGraphicFramePr>
        <p:xfrm>
          <a:off x="212651" y="1339702"/>
          <a:ext cx="8686800" cy="39624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3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39749"/>
              </p:ext>
            </p:extLst>
          </p:nvPr>
        </p:nvGraphicFramePr>
        <p:xfrm>
          <a:off x="431080" y="4369981"/>
          <a:ext cx="4735723" cy="2175199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43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Социальная сфера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2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Государственное и муниципальное управление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2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Сфера природопользования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F8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Обеспечение безопасности населения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5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Инфраструктурная среда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2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0" i="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Экономическое развитие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33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88779" y="3"/>
            <a:ext cx="9055223" cy="377633"/>
          </a:xfrm>
          <a:prstGeom prst="rect">
            <a:avLst/>
          </a:prstGeom>
          <a:blipFill dpi="0" rotWithShape="1">
            <a:blip r:embed="rId3" cstate="print">
              <a:alphaModFix amt="24000"/>
              <a:lum/>
            </a:blip>
            <a:srcRect/>
            <a:stretch>
              <a:fillRect l="-7701" r="-36048" b="-1328081"/>
            </a:stretch>
          </a:blipFill>
        </p:spPr>
        <p:txBody>
          <a:bodyPr vert="horz" wrap="square" lIns="0" tIns="48861" rIns="0" bIns="0" rtlCol="0">
            <a:spAutoFit/>
          </a:bodyPr>
          <a:lstStyle/>
          <a:p>
            <a:pPr marL="16849" marR="6737">
              <a:spcBef>
                <a:spcPts val="384"/>
              </a:spcBef>
            </a:pPr>
            <a:r>
              <a:rPr lang="ru-RU" sz="32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/>
              </a:rPr>
              <a:t>Содержание</a:t>
            </a:r>
            <a:endParaRPr sz="3200" b="1" baseline="3472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92025"/>
              </p:ext>
            </p:extLst>
          </p:nvPr>
        </p:nvGraphicFramePr>
        <p:xfrm>
          <a:off x="88777" y="551008"/>
          <a:ext cx="8989277" cy="58261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5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702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200" b="1" i="0" u="none" strike="noStrik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</a:rPr>
                        <a:t>Введение 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Глоссарий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Административно-территориальное устройство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Что такое бюджет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Структура бюджетной системы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Бюджетный процесс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Как происходит подготовка областного бюджета по месяцам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характеристики бюджетов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11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показатели социально-экономического развития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12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направления бюджетной политики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13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направления налоговой политики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параметры консолидированного бюджета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702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200" b="1" i="0" u="none" strike="noStrik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</a:rPr>
                        <a:t>Раздел 1. Доходы 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Доходы бюджета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16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Мы все - налогоплательщики 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17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Федеральные, региональные и местные налоги  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18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19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Безвозмездные поступления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Доходы на душу населения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959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1" i="0" u="none" strike="noStrik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</a:rPr>
                        <a:t>Раздел 2. Расходы 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21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Расходы бюджетов по основным функциям государства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75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22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Расходы областного бюджета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23-25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Реализация национальных проектов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26-28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Как выглядит бюджет в разрезе государственных программ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29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направления формирования областных государственных программ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70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30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Расходы в расчете на душу населения в 2025-2027 годах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70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31-34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Финансовая помощь из областного бюджета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70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35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Бюджетные инвестиции в социальные объекты капитального строительства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70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36-37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Дорожный фонд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203406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Раздел 3. Источники Финансирования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70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38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Источники финансирования дефицита областного бюджета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70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39-40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Государственный долг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2034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41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Контактная информация для граждан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6124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</a:p>
        </p:txBody>
      </p:sp>
      <p:sp>
        <p:nvSpPr>
          <p:cNvPr id="8" name="object 16"/>
          <p:cNvSpPr txBox="1"/>
          <p:nvPr/>
        </p:nvSpPr>
        <p:spPr>
          <a:xfrm>
            <a:off x="2" y="357634"/>
            <a:ext cx="9143999" cy="6532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Расходы в расчете на душу населения в 2025-2027 годах</a:t>
            </a:r>
          </a:p>
          <a:p>
            <a:pPr marL="16849" marR="6737" algn="ctr">
              <a:lnSpc>
                <a:spcPct val="90000"/>
              </a:lnSpc>
            </a:pP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686625"/>
              </p:ext>
            </p:extLst>
          </p:nvPr>
        </p:nvGraphicFramePr>
        <p:xfrm>
          <a:off x="119275" y="1010895"/>
          <a:ext cx="8747796" cy="5548914"/>
        </p:xfrm>
        <a:graphic>
          <a:graphicData uri="http://schemas.openxmlformats.org/drawingml/2006/table">
            <a:tbl>
              <a:tblPr/>
              <a:tblGrid>
                <a:gridCol w="614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2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 год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Рублей 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в год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в месяц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114 302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социальную политику 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консолидированного 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здравоохранение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 год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108 246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9 021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социальную политику</a:t>
                      </a:r>
                      <a:r>
                        <a:rPr lang="ru-RU" sz="1350" b="1" i="0" u="none" strike="noStrike" baseline="0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здравоохранение</a:t>
                      </a:r>
                      <a:r>
                        <a:rPr lang="ru-RU" sz="1350" b="0" i="0" u="none" strike="noStrike" baseline="0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2027 год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113 469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социальную политику 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здравоохранение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529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1">
            <a:extLst>
              <a:ext uri="{FF2B5EF4-FFF2-40B4-BE49-F238E27FC236}">
                <a16:creationId xmlns:a16="http://schemas.microsoft.com/office/drawing/2014/main" id="{378397C6-886A-4B6E-9C67-9533158490B4}"/>
              </a:ext>
            </a:extLst>
          </p:cNvPr>
          <p:cNvSpPr txBox="1">
            <a:spLocks/>
          </p:cNvSpPr>
          <p:nvPr/>
        </p:nvSpPr>
        <p:spPr>
          <a:xfrm>
            <a:off x="6767967" y="6459311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31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Финансовая помощь из областного бюджета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3995776"/>
              </p:ext>
            </p:extLst>
          </p:nvPr>
        </p:nvGraphicFramePr>
        <p:xfrm>
          <a:off x="275207" y="1091953"/>
          <a:ext cx="8771139" cy="527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9506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1">
            <a:extLst>
              <a:ext uri="{FF2B5EF4-FFF2-40B4-BE49-F238E27FC236}">
                <a16:creationId xmlns:a16="http://schemas.microsoft.com/office/drawing/2014/main" id="{378397C6-886A-4B6E-9C67-9533158490B4}"/>
              </a:ext>
            </a:extLst>
          </p:cNvPr>
          <p:cNvSpPr txBox="1">
            <a:spLocks/>
          </p:cNvSpPr>
          <p:nvPr/>
        </p:nvSpPr>
        <p:spPr>
          <a:xfrm>
            <a:off x="6767967" y="6459311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32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Субсидии и гранты юридическим лицам на возмещение расходов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83631"/>
              </p:ext>
            </p:extLst>
          </p:nvPr>
        </p:nvGraphicFramePr>
        <p:xfrm>
          <a:off x="289321" y="1507153"/>
          <a:ext cx="8659607" cy="4952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Основные направления распределения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876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2027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437">
                <a:tc>
                  <a:txBody>
                    <a:bodyPr/>
                    <a:lstStyle/>
                    <a:p>
                      <a:pPr marL="72000" algn="just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занятости населения (стажировка выпускников образовательных организаций, создание рабочих мест для инвалидов молодого возраста и их адаптация на рабочем месте, профессиональное и дополнительное образование работников промышленных предприятий, организация трудоустройства незанятых женщин, имеющих детей в возрасте до 3-х лет)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473">
                <a:tc>
                  <a:txBody>
                    <a:bodyPr/>
                    <a:lstStyle/>
                    <a:p>
                      <a:pPr marL="72000" algn="just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деятельность (приобретение учебников, учебных пособий, игр, игрушек, льготный проезд обучающихся железнодорожным транспортом)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82">
                <a:tc>
                  <a:txBody>
                    <a:bodyPr/>
                    <a:lstStyle/>
                    <a:p>
                      <a:pPr marL="72000" algn="just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Транспортное обслуживание населения (пассажирские перевозки автомобильным и железнодорожным транспортом)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473">
                <a:tc>
                  <a:txBody>
                    <a:bodyPr/>
                    <a:lstStyle/>
                    <a:p>
                      <a:pPr marL="72000" algn="just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сельского хозяйства (поддержка животноводства и </a:t>
                      </a:r>
                      <a:r>
                        <a:rPr lang="ru-RU" sz="1600" u="none" strike="noStrike" kern="1200" dirty="0" err="1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растениводства</a:t>
                      </a:r>
                      <a:r>
                        <a:rPr lang="ru-RU" sz="16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производство зерновых культур, </a:t>
                      </a:r>
                      <a:r>
                        <a:rPr lang="ru-RU" sz="1600" u="none" strike="noStrike" kern="1200" dirty="0" err="1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агротуризм</a:t>
                      </a:r>
                      <a:r>
                        <a:rPr lang="ru-RU" sz="16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"</a:t>
                      </a:r>
                      <a:r>
                        <a:rPr lang="ru-RU" sz="1600" u="none" strike="noStrike" kern="1200" dirty="0" err="1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агростартап</a:t>
                      </a:r>
                      <a:r>
                        <a:rPr lang="ru-RU" sz="16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развитие семейных ферм и т.д.)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1 184 895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970 364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1 080 505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826">
                <a:tc>
                  <a:txBody>
                    <a:bodyPr/>
                    <a:lstStyle/>
                    <a:p>
                      <a:pPr marL="72000" algn="just" fontAlgn="b"/>
                      <a:r>
                        <a:rPr lang="ru-RU" sz="1600" u="none" strike="noStrike" dirty="0">
                          <a:solidFill>
                            <a:srgbClr val="172949"/>
                          </a:solidFill>
                          <a:effectLst/>
                          <a:latin typeface="+mn-lt"/>
                        </a:rPr>
                        <a:t>Услуги жилищно-коммунального хозяйства (льготные тарифы на тепловую энергию, компенсации в сфере водоснабжения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и водоотведения)</a:t>
                      </a:r>
                      <a:endParaRPr lang="ru-RU" sz="1600" b="0" i="0" u="none" strike="noStrike" dirty="0">
                        <a:solidFill>
                          <a:srgbClr val="172949"/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1 180 124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344 124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125 816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1050" y="1200670"/>
            <a:ext cx="19052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(тыс. </a:t>
            </a:r>
            <a:r>
              <a:rPr lang="ru-RU" sz="16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9487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1">
            <a:extLst>
              <a:ext uri="{FF2B5EF4-FFF2-40B4-BE49-F238E27FC236}">
                <a16:creationId xmlns:a16="http://schemas.microsoft.com/office/drawing/2014/main" id="{378397C6-886A-4B6E-9C67-9533158490B4}"/>
              </a:ext>
            </a:extLst>
          </p:cNvPr>
          <p:cNvSpPr txBox="1">
            <a:spLocks/>
          </p:cNvSpPr>
          <p:nvPr/>
        </p:nvSpPr>
        <p:spPr>
          <a:xfrm>
            <a:off x="6767967" y="6459311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Субсидии и гранты некоммерческим организациям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8704" y="921035"/>
            <a:ext cx="19052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(тыс. </a:t>
            </a:r>
            <a:r>
              <a:rPr lang="ru-RU" sz="16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439629"/>
              </p:ext>
            </p:extLst>
          </p:nvPr>
        </p:nvGraphicFramePr>
        <p:xfrm>
          <a:off x="159797" y="1313116"/>
          <a:ext cx="8886550" cy="5301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6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Основные направления распределения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9419" marR="6618" marT="661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14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4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деятельность (п</a:t>
                      </a:r>
                      <a:r>
                        <a:rPr lang="ru-RU" sz="1500" u="none" strike="noStrike" dirty="0">
                          <a:solidFill>
                            <a:srgbClr val="172949"/>
                          </a:solidFill>
                          <a:effectLst/>
                        </a:rPr>
                        <a:t>риобретение учебников, учебных пособий, игр, игрушек,</a:t>
                      </a:r>
                      <a:r>
                        <a:rPr lang="ru-RU" sz="1500" u="none" strike="noStrike" baseline="0" dirty="0">
                          <a:solidFill>
                            <a:srgbClr val="172949"/>
                          </a:solidFill>
                          <a:effectLst/>
                        </a:rPr>
                        <a:t> средств обучения в рамках р</a:t>
                      </a:r>
                      <a:r>
                        <a:rPr lang="ru-RU" sz="1500" u="none" strike="noStrike" dirty="0">
                          <a:solidFill>
                            <a:srgbClr val="172949"/>
                          </a:solidFill>
                          <a:effectLst/>
                        </a:rPr>
                        <a:t>еализации образовательных программ</a:t>
                      </a:r>
                      <a:r>
                        <a:rPr lang="ru-RU" sz="1500" u="none" strike="noStrike" baseline="0" dirty="0">
                          <a:solidFill>
                            <a:srgbClr val="172949"/>
                          </a:solidFill>
                          <a:effectLst/>
                        </a:rPr>
                        <a:t>, денежные вознаграждения за классное руководство)</a:t>
                      </a:r>
                      <a:endParaRPr lang="ru-RU" sz="1500" b="0" i="0" u="none" strike="noStrike" dirty="0">
                        <a:solidFill>
                          <a:srgbClr val="17294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121 077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85 877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514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500" u="none" strike="noStrike" dirty="0">
                          <a:solidFill>
                            <a:srgbClr val="172949"/>
                          </a:solidFill>
                          <a:effectLst/>
                        </a:rPr>
                        <a:t>Развитие туризма</a:t>
                      </a:r>
                      <a:endParaRPr lang="ru-RU" sz="1500" b="0" i="0" u="none" strike="noStrike" dirty="0">
                        <a:solidFill>
                          <a:srgbClr val="17294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112 464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13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500" u="none" strike="noStrike" dirty="0">
                          <a:solidFill>
                            <a:srgbClr val="172949"/>
                          </a:solidFill>
                          <a:effectLst/>
                        </a:rPr>
                        <a:t>Проведение спортивных мероприятий</a:t>
                      </a:r>
                      <a:endParaRPr lang="ru-RU" sz="1500" b="0" i="0" u="none" strike="noStrike" dirty="0">
                        <a:solidFill>
                          <a:srgbClr val="17294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108 344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870">
                <a:tc>
                  <a:txBody>
                    <a:bodyPr/>
                    <a:lstStyle/>
                    <a:p>
                      <a:pPr marL="72000" algn="just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обслуживание граждан на дому и в полустационарной форме, подарочные наборы новорожденным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74 093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024">
                <a:tc>
                  <a:txBody>
                    <a:bodyPr/>
                    <a:lstStyle/>
                    <a:p>
                      <a:pPr marL="72000" algn="just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имущественных взносов, модернизация лифтового оборудования, ремонт машинных и блочных помещений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024">
                <a:tc>
                  <a:txBody>
                    <a:bodyPr/>
                    <a:lstStyle/>
                    <a:p>
                      <a:pPr marL="72000" algn="just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rgbClr val="17294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экспортного потенциала, предоставление финансовой поддержки в форме займов субъектам МСП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349 706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279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1">
            <a:extLst>
              <a:ext uri="{FF2B5EF4-FFF2-40B4-BE49-F238E27FC236}">
                <a16:creationId xmlns:a16="http://schemas.microsoft.com/office/drawing/2014/main" id="{378397C6-886A-4B6E-9C67-9533158490B4}"/>
              </a:ext>
            </a:extLst>
          </p:cNvPr>
          <p:cNvSpPr txBox="1">
            <a:spLocks/>
          </p:cNvSpPr>
          <p:nvPr/>
        </p:nvSpPr>
        <p:spPr>
          <a:xfrm>
            <a:off x="6767967" y="6459311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34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Финансовая помощь муниципальным образованиям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8703" y="1031393"/>
            <a:ext cx="19052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6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26052"/>
              </p:ext>
            </p:extLst>
          </p:nvPr>
        </p:nvGraphicFramePr>
        <p:xfrm>
          <a:off x="419036" y="1480322"/>
          <a:ext cx="8494144" cy="4751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153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 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762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ВСЕГО, в том числе: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30 562</a:t>
                      </a: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26 729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22 263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23 448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Дотации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5 990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5 289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Субсидии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12 469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6 683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6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Субвенции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11 524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12 237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12 570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12 803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6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Иные МБТ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15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</a:t>
            </a: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Бюджетные инвестиции в социальные объекты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50784090"/>
              </p:ext>
            </p:extLst>
          </p:nvPr>
        </p:nvGraphicFramePr>
        <p:xfrm>
          <a:off x="157655" y="1615966"/>
          <a:ext cx="8678917" cy="473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2707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6" name="text 1"/>
          <p:cNvSpPr txBox="1"/>
          <p:nvPr/>
        </p:nvSpPr>
        <p:spPr>
          <a:xfrm>
            <a:off x="3" y="890338"/>
            <a:ext cx="9143999" cy="98488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Дорожный фонд –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 это часть средств бюджета, направляемая на финансирование дорожной деятельности в отношении автомобильных дорог общего пользования, а также ремонта дворовых территорий многоквартирных домов, проездов к дворовым территориям многоквартирных домов населенных пунктов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Что такое дорожные фонды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057" y="1645552"/>
            <a:ext cx="1044000" cy="5184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wordArt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500" b="1" dirty="0">
                <a:solidFill>
                  <a:schemeClr val="bg1"/>
                </a:solidFill>
              </a:rPr>
              <a:t>ДОРОЖНЫЙ ФОНД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240415" y="3429000"/>
            <a:ext cx="372862" cy="124287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FA8DADA-7350-4439-AB4B-3CF25BBF1798}"/>
              </a:ext>
            </a:extLst>
          </p:cNvPr>
          <p:cNvGrpSpPr/>
          <p:nvPr/>
        </p:nvGrpSpPr>
        <p:grpSpPr>
          <a:xfrm>
            <a:off x="1691026" y="1965507"/>
            <a:ext cx="7311917" cy="4760170"/>
            <a:chOff x="1691026" y="1965507"/>
            <a:chExt cx="7311917" cy="476017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23914955-C701-4AB8-BFD0-F3592DD56EFE}"/>
                </a:ext>
              </a:extLst>
            </p:cNvPr>
            <p:cNvGrpSpPr/>
            <p:nvPr/>
          </p:nvGrpSpPr>
          <p:grpSpPr>
            <a:xfrm>
              <a:off x="1691026" y="1965507"/>
              <a:ext cx="7311917" cy="4726503"/>
              <a:chOff x="1536129" y="1909587"/>
              <a:chExt cx="7311917" cy="4726503"/>
            </a:xfrm>
          </p:grpSpPr>
          <p:sp>
            <p:nvSpPr>
              <p:cNvPr id="4" name="Полилиния: фигура 3">
                <a:extLst>
                  <a:ext uri="{FF2B5EF4-FFF2-40B4-BE49-F238E27FC236}">
                    <a16:creationId xmlns:a16="http://schemas.microsoft.com/office/drawing/2014/main" id="{78CB054A-0D41-4178-A9A5-59FEDA818E06}"/>
                  </a:ext>
                </a:extLst>
              </p:cNvPr>
              <p:cNvSpPr/>
              <p:nvPr/>
            </p:nvSpPr>
            <p:spPr>
              <a:xfrm>
                <a:off x="3664286" y="3482329"/>
                <a:ext cx="5157315" cy="1440000"/>
              </a:xfrm>
              <a:custGeom>
                <a:avLst/>
                <a:gdLst>
                  <a:gd name="connsiteX0" fmla="*/ 441117 w 2646647"/>
                  <a:gd name="connsiteY0" fmla="*/ 0 h 5157314"/>
                  <a:gd name="connsiteX1" fmla="*/ 2205530 w 2646647"/>
                  <a:gd name="connsiteY1" fmla="*/ 0 h 5157314"/>
                  <a:gd name="connsiteX2" fmla="*/ 2646647 w 2646647"/>
                  <a:gd name="connsiteY2" fmla="*/ 441117 h 5157314"/>
                  <a:gd name="connsiteX3" fmla="*/ 2646647 w 2646647"/>
                  <a:gd name="connsiteY3" fmla="*/ 5157314 h 5157314"/>
                  <a:gd name="connsiteX4" fmla="*/ 2646647 w 2646647"/>
                  <a:gd name="connsiteY4" fmla="*/ 5157314 h 5157314"/>
                  <a:gd name="connsiteX5" fmla="*/ 0 w 2646647"/>
                  <a:gd name="connsiteY5" fmla="*/ 5157314 h 5157314"/>
                  <a:gd name="connsiteX6" fmla="*/ 0 w 2646647"/>
                  <a:gd name="connsiteY6" fmla="*/ 5157314 h 5157314"/>
                  <a:gd name="connsiteX7" fmla="*/ 0 w 2646647"/>
                  <a:gd name="connsiteY7" fmla="*/ 441117 h 5157314"/>
                  <a:gd name="connsiteX8" fmla="*/ 441117 w 2646647"/>
                  <a:gd name="connsiteY8" fmla="*/ 0 h 515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6647" h="5157314">
                    <a:moveTo>
                      <a:pt x="2646647" y="859571"/>
                    </a:moveTo>
                    <a:lnTo>
                      <a:pt x="2646647" y="4297743"/>
                    </a:lnTo>
                    <a:cubicBezTo>
                      <a:pt x="2646647" y="4772470"/>
                      <a:pt x="2545296" y="5157313"/>
                      <a:pt x="2420273" y="5157313"/>
                    </a:cubicBezTo>
                    <a:lnTo>
                      <a:pt x="0" y="5157313"/>
                    </a:lnTo>
                    <a:lnTo>
                      <a:pt x="0" y="515731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420273" y="1"/>
                    </a:lnTo>
                    <a:cubicBezTo>
                      <a:pt x="2545296" y="1"/>
                      <a:pt x="2646647" y="384844"/>
                      <a:pt x="2646647" y="859571"/>
                    </a:cubicBezTo>
                    <a:close/>
                  </a:path>
                </a:pathLst>
              </a:custGeom>
              <a:solidFill>
                <a:srgbClr val="C5D4ED">
                  <a:alpha val="9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253025" rIns="376849" bIns="253024" numCol="1" spcCol="1270" anchor="ctr" anchorCtr="0">
                <a:noAutofit/>
              </a:bodyPr>
              <a:lstStyle/>
              <a:p>
                <a:pPr marL="2520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ru-RU" sz="1400" i="1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887CFEC1-8F95-48CF-941E-A343EFA90061}"/>
                  </a:ext>
                </a:extLst>
              </p:cNvPr>
              <p:cNvSpPr/>
              <p:nvPr/>
            </p:nvSpPr>
            <p:spPr>
              <a:xfrm>
                <a:off x="1536129" y="3426691"/>
                <a:ext cx="2340000" cy="1620000"/>
              </a:xfrm>
              <a:custGeom>
                <a:avLst/>
                <a:gdLst>
                  <a:gd name="connsiteX0" fmla="*/ 0 w 2339991"/>
                  <a:gd name="connsiteY0" fmla="*/ 390006 h 2842571"/>
                  <a:gd name="connsiteX1" fmla="*/ 390006 w 2339991"/>
                  <a:gd name="connsiteY1" fmla="*/ 0 h 2842571"/>
                  <a:gd name="connsiteX2" fmla="*/ 1949985 w 2339991"/>
                  <a:gd name="connsiteY2" fmla="*/ 0 h 2842571"/>
                  <a:gd name="connsiteX3" fmla="*/ 2339991 w 2339991"/>
                  <a:gd name="connsiteY3" fmla="*/ 390006 h 2842571"/>
                  <a:gd name="connsiteX4" fmla="*/ 2339991 w 2339991"/>
                  <a:gd name="connsiteY4" fmla="*/ 2452565 h 2842571"/>
                  <a:gd name="connsiteX5" fmla="*/ 1949985 w 2339991"/>
                  <a:gd name="connsiteY5" fmla="*/ 2842571 h 2842571"/>
                  <a:gd name="connsiteX6" fmla="*/ 390006 w 2339991"/>
                  <a:gd name="connsiteY6" fmla="*/ 2842571 h 2842571"/>
                  <a:gd name="connsiteX7" fmla="*/ 0 w 2339991"/>
                  <a:gd name="connsiteY7" fmla="*/ 2452565 h 2842571"/>
                  <a:gd name="connsiteX8" fmla="*/ 0 w 2339991"/>
                  <a:gd name="connsiteY8" fmla="*/ 390006 h 284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9991" h="2842571">
                    <a:moveTo>
                      <a:pt x="0" y="390006"/>
                    </a:moveTo>
                    <a:cubicBezTo>
                      <a:pt x="0" y="174612"/>
                      <a:pt x="174612" y="0"/>
                      <a:pt x="390006" y="0"/>
                    </a:cubicBezTo>
                    <a:lnTo>
                      <a:pt x="1949985" y="0"/>
                    </a:lnTo>
                    <a:cubicBezTo>
                      <a:pt x="2165379" y="0"/>
                      <a:pt x="2339991" y="174612"/>
                      <a:pt x="2339991" y="390006"/>
                    </a:cubicBezTo>
                    <a:lnTo>
                      <a:pt x="2339991" y="2452565"/>
                    </a:lnTo>
                    <a:cubicBezTo>
                      <a:pt x="2339991" y="2667959"/>
                      <a:pt x="2165379" y="2842571"/>
                      <a:pt x="1949985" y="2842571"/>
                    </a:cubicBezTo>
                    <a:lnTo>
                      <a:pt x="390006" y="2842571"/>
                    </a:lnTo>
                    <a:cubicBezTo>
                      <a:pt x="174612" y="2842571"/>
                      <a:pt x="0" y="2667959"/>
                      <a:pt x="0" y="2452565"/>
                    </a:cubicBezTo>
                    <a:lnTo>
                      <a:pt x="0" y="390006"/>
                    </a:lnTo>
                    <a:close/>
                  </a:path>
                </a:pathLst>
              </a:custGeom>
              <a:solidFill>
                <a:srgbClr val="355DA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8049" tIns="156139" rIns="198049" bIns="156139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200" b="1" kern="1200" dirty="0"/>
                  <a:t>Дорожные фонды субъектов Российской Федерации</a:t>
                </a:r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D4D27DB5-93CB-42F3-BAFD-5C020C94D074}"/>
                  </a:ext>
                </a:extLst>
              </p:cNvPr>
              <p:cNvSpPr/>
              <p:nvPr/>
            </p:nvSpPr>
            <p:spPr>
              <a:xfrm>
                <a:off x="3689246" y="1930521"/>
                <a:ext cx="5158800" cy="1368000"/>
              </a:xfrm>
              <a:custGeom>
                <a:avLst/>
                <a:gdLst>
                  <a:gd name="connsiteX0" fmla="*/ 134611 w 807648"/>
                  <a:gd name="connsiteY0" fmla="*/ 0 h 4983146"/>
                  <a:gd name="connsiteX1" fmla="*/ 673037 w 807648"/>
                  <a:gd name="connsiteY1" fmla="*/ 0 h 4983146"/>
                  <a:gd name="connsiteX2" fmla="*/ 807648 w 807648"/>
                  <a:gd name="connsiteY2" fmla="*/ 134611 h 4983146"/>
                  <a:gd name="connsiteX3" fmla="*/ 807648 w 807648"/>
                  <a:gd name="connsiteY3" fmla="*/ 4983146 h 4983146"/>
                  <a:gd name="connsiteX4" fmla="*/ 807648 w 807648"/>
                  <a:gd name="connsiteY4" fmla="*/ 4983146 h 4983146"/>
                  <a:gd name="connsiteX5" fmla="*/ 0 w 807648"/>
                  <a:gd name="connsiteY5" fmla="*/ 4983146 h 4983146"/>
                  <a:gd name="connsiteX6" fmla="*/ 0 w 807648"/>
                  <a:gd name="connsiteY6" fmla="*/ 4983146 h 4983146"/>
                  <a:gd name="connsiteX7" fmla="*/ 0 w 807648"/>
                  <a:gd name="connsiteY7" fmla="*/ 134611 h 4983146"/>
                  <a:gd name="connsiteX8" fmla="*/ 134611 w 807648"/>
                  <a:gd name="connsiteY8" fmla="*/ 0 h 498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7648" h="4983146">
                    <a:moveTo>
                      <a:pt x="807648" y="830545"/>
                    </a:moveTo>
                    <a:lnTo>
                      <a:pt x="807648" y="4152601"/>
                    </a:lnTo>
                    <a:cubicBezTo>
                      <a:pt x="807648" y="4611299"/>
                      <a:pt x="797880" y="4983143"/>
                      <a:pt x="785831" y="4983143"/>
                    </a:cubicBezTo>
                    <a:lnTo>
                      <a:pt x="0" y="4983143"/>
                    </a:lnTo>
                    <a:lnTo>
                      <a:pt x="0" y="498314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85831" y="3"/>
                    </a:lnTo>
                    <a:cubicBezTo>
                      <a:pt x="797880" y="3"/>
                      <a:pt x="807648" y="371847"/>
                      <a:pt x="807648" y="830545"/>
                    </a:cubicBezTo>
                    <a:close/>
                  </a:path>
                </a:pathLst>
              </a:custGeom>
              <a:solidFill>
                <a:srgbClr val="C5D4ED">
                  <a:alpha val="9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63251" rIns="287076" bIns="163251" numCol="1" spcCol="1270" anchor="ctr" anchorCtr="0">
                <a:noAutofit/>
              </a:bodyPr>
              <a:lstStyle/>
              <a:p>
                <a:pPr marL="137700" lvl="1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ru-RU" sz="1400" kern="1200" dirty="0">
                    <a:solidFill>
                      <a:schemeClr val="accent5">
                        <a:lumMod val="50000"/>
                      </a:schemeClr>
                    </a:solidFill>
                  </a:rPr>
                  <a:t>Объем Фонда утверждается законом о федеральном бюджете в размере не менее суммы установленного базового объема (345 млрд. рублей).</a:t>
                </a:r>
              </a:p>
              <a:p>
                <a:pPr marL="137700" lvl="1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ru-RU" sz="1400" dirty="0">
                    <a:solidFill>
                      <a:schemeClr val="accent5">
                        <a:lumMod val="50000"/>
                      </a:schemeClr>
                    </a:solidFill>
                  </a:rPr>
                  <a:t>Источники формирования: акцизы на горюче-смазочные материалы и топливо, плата за вред дорожному покрытию, сборы за пользование автодорогами и др.</a:t>
                </a:r>
                <a:endParaRPr lang="ru-RU" sz="14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D9F1465C-D6E0-4035-ABA7-24DDD6BCD6A4}"/>
                  </a:ext>
                </a:extLst>
              </p:cNvPr>
              <p:cNvSpPr/>
              <p:nvPr/>
            </p:nvSpPr>
            <p:spPr>
              <a:xfrm>
                <a:off x="1536138" y="1909587"/>
                <a:ext cx="2339991" cy="1440000"/>
              </a:xfrm>
              <a:custGeom>
                <a:avLst/>
                <a:gdLst>
                  <a:gd name="connsiteX0" fmla="*/ 0 w 2339991"/>
                  <a:gd name="connsiteY0" fmla="*/ 162630 h 975762"/>
                  <a:gd name="connsiteX1" fmla="*/ 162630 w 2339991"/>
                  <a:gd name="connsiteY1" fmla="*/ 0 h 975762"/>
                  <a:gd name="connsiteX2" fmla="*/ 2177361 w 2339991"/>
                  <a:gd name="connsiteY2" fmla="*/ 0 h 975762"/>
                  <a:gd name="connsiteX3" fmla="*/ 2339991 w 2339991"/>
                  <a:gd name="connsiteY3" fmla="*/ 162630 h 975762"/>
                  <a:gd name="connsiteX4" fmla="*/ 2339991 w 2339991"/>
                  <a:gd name="connsiteY4" fmla="*/ 813132 h 975762"/>
                  <a:gd name="connsiteX5" fmla="*/ 2177361 w 2339991"/>
                  <a:gd name="connsiteY5" fmla="*/ 975762 h 975762"/>
                  <a:gd name="connsiteX6" fmla="*/ 162630 w 2339991"/>
                  <a:gd name="connsiteY6" fmla="*/ 975762 h 975762"/>
                  <a:gd name="connsiteX7" fmla="*/ 0 w 2339991"/>
                  <a:gd name="connsiteY7" fmla="*/ 813132 h 975762"/>
                  <a:gd name="connsiteX8" fmla="*/ 0 w 2339991"/>
                  <a:gd name="connsiteY8" fmla="*/ 162630 h 97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9991" h="975762">
                    <a:moveTo>
                      <a:pt x="0" y="162630"/>
                    </a:moveTo>
                    <a:cubicBezTo>
                      <a:pt x="0" y="72812"/>
                      <a:pt x="72812" y="0"/>
                      <a:pt x="162630" y="0"/>
                    </a:cubicBezTo>
                    <a:lnTo>
                      <a:pt x="2177361" y="0"/>
                    </a:lnTo>
                    <a:cubicBezTo>
                      <a:pt x="2267179" y="0"/>
                      <a:pt x="2339991" y="72812"/>
                      <a:pt x="2339991" y="162630"/>
                    </a:cubicBezTo>
                    <a:lnTo>
                      <a:pt x="2339991" y="813132"/>
                    </a:lnTo>
                    <a:cubicBezTo>
                      <a:pt x="2339991" y="902950"/>
                      <a:pt x="2267179" y="975762"/>
                      <a:pt x="2177361" y="975762"/>
                    </a:cubicBezTo>
                    <a:lnTo>
                      <a:pt x="162630" y="975762"/>
                    </a:lnTo>
                    <a:cubicBezTo>
                      <a:pt x="72812" y="975762"/>
                      <a:pt x="0" y="902950"/>
                      <a:pt x="0" y="813132"/>
                    </a:cubicBezTo>
                    <a:lnTo>
                      <a:pt x="0" y="162630"/>
                    </a:lnTo>
                    <a:close/>
                  </a:path>
                </a:pathLst>
              </a:custGeom>
              <a:solidFill>
                <a:srgbClr val="355DA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1453" tIns="89543" rIns="131453" bIns="89543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200" b="1" kern="1200" dirty="0"/>
                  <a:t>Федеральный дорожный фонд </a:t>
                </a: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454DE0FF-2D5F-4EC9-B84C-8D72CA0336A3}"/>
                  </a:ext>
                </a:extLst>
              </p:cNvPr>
              <p:cNvSpPr/>
              <p:nvPr/>
            </p:nvSpPr>
            <p:spPr>
              <a:xfrm>
                <a:off x="3664286" y="5224454"/>
                <a:ext cx="5132509" cy="1368000"/>
              </a:xfrm>
              <a:custGeom>
                <a:avLst/>
                <a:gdLst>
                  <a:gd name="connsiteX0" fmla="*/ 141957 w 851725"/>
                  <a:gd name="connsiteY0" fmla="*/ 0 h 5132508"/>
                  <a:gd name="connsiteX1" fmla="*/ 709768 w 851725"/>
                  <a:gd name="connsiteY1" fmla="*/ 0 h 5132508"/>
                  <a:gd name="connsiteX2" fmla="*/ 851725 w 851725"/>
                  <a:gd name="connsiteY2" fmla="*/ 141957 h 5132508"/>
                  <a:gd name="connsiteX3" fmla="*/ 851725 w 851725"/>
                  <a:gd name="connsiteY3" fmla="*/ 5132508 h 5132508"/>
                  <a:gd name="connsiteX4" fmla="*/ 851725 w 851725"/>
                  <a:gd name="connsiteY4" fmla="*/ 5132508 h 5132508"/>
                  <a:gd name="connsiteX5" fmla="*/ 0 w 851725"/>
                  <a:gd name="connsiteY5" fmla="*/ 5132508 h 5132508"/>
                  <a:gd name="connsiteX6" fmla="*/ 0 w 851725"/>
                  <a:gd name="connsiteY6" fmla="*/ 5132508 h 5132508"/>
                  <a:gd name="connsiteX7" fmla="*/ 0 w 851725"/>
                  <a:gd name="connsiteY7" fmla="*/ 141957 h 5132508"/>
                  <a:gd name="connsiteX8" fmla="*/ 141957 w 851725"/>
                  <a:gd name="connsiteY8" fmla="*/ 0 h 513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725" h="5132508">
                    <a:moveTo>
                      <a:pt x="851725" y="855437"/>
                    </a:moveTo>
                    <a:lnTo>
                      <a:pt x="851725" y="4277071"/>
                    </a:lnTo>
                    <a:cubicBezTo>
                      <a:pt x="851725" y="4749516"/>
                      <a:pt x="841178" y="5132505"/>
                      <a:pt x="828168" y="5132505"/>
                    </a:cubicBezTo>
                    <a:lnTo>
                      <a:pt x="0" y="5132505"/>
                    </a:lnTo>
                    <a:lnTo>
                      <a:pt x="0" y="513250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28168" y="3"/>
                    </a:lnTo>
                    <a:cubicBezTo>
                      <a:pt x="841178" y="3"/>
                      <a:pt x="851725" y="382992"/>
                      <a:pt x="851725" y="855437"/>
                    </a:cubicBezTo>
                    <a:close/>
                  </a:path>
                </a:pathLst>
              </a:custGeom>
              <a:solidFill>
                <a:srgbClr val="C5D4ED">
                  <a:alpha val="9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65403" rIns="289228" bIns="165404" numCol="1" spcCol="1270" anchor="ctr" anchorCtr="0">
                <a:noAutofit/>
              </a:bodyPr>
              <a:lstStyle/>
              <a:p>
                <a:pPr marL="2520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ru-RU" sz="14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2520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ru-RU" sz="14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A3A3FF60-5258-451D-9C85-AAB10A28977E}"/>
                  </a:ext>
                </a:extLst>
              </p:cNvPr>
              <p:cNvSpPr/>
              <p:nvPr/>
            </p:nvSpPr>
            <p:spPr>
              <a:xfrm>
                <a:off x="1536138" y="5160090"/>
                <a:ext cx="2339991" cy="1476000"/>
              </a:xfrm>
              <a:custGeom>
                <a:avLst/>
                <a:gdLst>
                  <a:gd name="connsiteX0" fmla="*/ 0 w 2339991"/>
                  <a:gd name="connsiteY0" fmla="*/ 163162 h 978951"/>
                  <a:gd name="connsiteX1" fmla="*/ 163162 w 2339991"/>
                  <a:gd name="connsiteY1" fmla="*/ 0 h 978951"/>
                  <a:gd name="connsiteX2" fmla="*/ 2176829 w 2339991"/>
                  <a:gd name="connsiteY2" fmla="*/ 0 h 978951"/>
                  <a:gd name="connsiteX3" fmla="*/ 2339991 w 2339991"/>
                  <a:gd name="connsiteY3" fmla="*/ 163162 h 978951"/>
                  <a:gd name="connsiteX4" fmla="*/ 2339991 w 2339991"/>
                  <a:gd name="connsiteY4" fmla="*/ 815789 h 978951"/>
                  <a:gd name="connsiteX5" fmla="*/ 2176829 w 2339991"/>
                  <a:gd name="connsiteY5" fmla="*/ 978951 h 978951"/>
                  <a:gd name="connsiteX6" fmla="*/ 163162 w 2339991"/>
                  <a:gd name="connsiteY6" fmla="*/ 978951 h 978951"/>
                  <a:gd name="connsiteX7" fmla="*/ 0 w 2339991"/>
                  <a:gd name="connsiteY7" fmla="*/ 815789 h 978951"/>
                  <a:gd name="connsiteX8" fmla="*/ 0 w 2339991"/>
                  <a:gd name="connsiteY8" fmla="*/ 163162 h 97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9991" h="978951">
                    <a:moveTo>
                      <a:pt x="0" y="163162"/>
                    </a:moveTo>
                    <a:cubicBezTo>
                      <a:pt x="0" y="73050"/>
                      <a:pt x="73050" y="0"/>
                      <a:pt x="163162" y="0"/>
                    </a:cubicBezTo>
                    <a:lnTo>
                      <a:pt x="2176829" y="0"/>
                    </a:lnTo>
                    <a:cubicBezTo>
                      <a:pt x="2266941" y="0"/>
                      <a:pt x="2339991" y="73050"/>
                      <a:pt x="2339991" y="163162"/>
                    </a:cubicBezTo>
                    <a:lnTo>
                      <a:pt x="2339991" y="815789"/>
                    </a:lnTo>
                    <a:cubicBezTo>
                      <a:pt x="2339991" y="905901"/>
                      <a:pt x="2266941" y="978951"/>
                      <a:pt x="2176829" y="978951"/>
                    </a:cubicBezTo>
                    <a:lnTo>
                      <a:pt x="163162" y="978951"/>
                    </a:lnTo>
                    <a:cubicBezTo>
                      <a:pt x="73050" y="978951"/>
                      <a:pt x="0" y="905901"/>
                      <a:pt x="0" y="815789"/>
                    </a:cubicBezTo>
                    <a:lnTo>
                      <a:pt x="0" y="163162"/>
                    </a:lnTo>
                    <a:close/>
                  </a:path>
                </a:pathLst>
              </a:custGeom>
              <a:solidFill>
                <a:srgbClr val="355DA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1608" tIns="89698" rIns="131608" bIns="89698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200" b="1" kern="1200" dirty="0"/>
                  <a:t>Муниципальные дорожные фонды</a:t>
                </a:r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C09FB9B-2447-4959-B82B-293B425BFC33}"/>
                </a:ext>
              </a:extLst>
            </p:cNvPr>
            <p:cNvSpPr/>
            <p:nvPr/>
          </p:nvSpPr>
          <p:spPr>
            <a:xfrm>
              <a:off x="3953887" y="3574350"/>
              <a:ext cx="4572000" cy="14819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37700" lvl="1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Объем Фонда утверждается законом о бюджете субъекта Российской Федерации.</a:t>
              </a:r>
            </a:p>
            <a:p>
              <a:pPr marL="137700" lvl="1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Источники формирования: акцизы на горюче-смазочные материалы и топливо, транспортный налог, штрафы в сфере дорожного движения, безвозмездные поступления, иные поступления в соответствии с областным законом от 09.12.2011 № 128-з.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CF259EF-6C86-47D1-8743-523FF8A63F6E}"/>
                </a:ext>
              </a:extLst>
            </p:cNvPr>
            <p:cNvSpPr/>
            <p:nvPr/>
          </p:nvSpPr>
          <p:spPr>
            <a:xfrm>
              <a:off x="4010214" y="5243733"/>
              <a:ext cx="4572000" cy="1481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700" lvl="1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Объем Фонда утверждается решением о местном бюджете.</a:t>
              </a:r>
            </a:p>
            <a:p>
              <a:pPr marL="137700" lvl="1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Источники формирования: акцизы на горюче-смазочные материалы и топливо, безвозмездные поступления, иные поступления в соответствии с решением представительного органа муниципального 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522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37</a:t>
            </a: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Дорожный фонд (2025 год)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604" y="2014426"/>
            <a:ext cx="576064" cy="43774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д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о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х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о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д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ы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75620" y="3584190"/>
            <a:ext cx="647700" cy="107950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из них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0977" y="1028014"/>
            <a:ext cx="2440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10,7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млрд. руб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98288" y="1993849"/>
            <a:ext cx="576064" cy="44043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р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а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с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х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о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д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ы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7753451" y="3543444"/>
            <a:ext cx="647700" cy="1081087"/>
          </a:xfrm>
          <a:prstGeom prst="leftArrow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из них</a:t>
            </a:r>
          </a:p>
        </p:txBody>
      </p:sp>
      <p:sp>
        <p:nvSpPr>
          <p:cNvPr id="22" name="TextBox 23"/>
          <p:cNvSpPr>
            <a:spLocks noChangeArrowheads="1"/>
          </p:cNvSpPr>
          <p:nvPr/>
        </p:nvSpPr>
        <p:spPr bwMode="auto">
          <a:xfrm>
            <a:off x="4441647" y="5145340"/>
            <a:ext cx="3378050" cy="919401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262E3A"/>
                </a:solidFill>
              </a:rPr>
              <a:t>проектирование и строительство автомобильных дорог</a:t>
            </a:r>
          </a:p>
          <a:p>
            <a:pPr algn="ctr"/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0,4 </a:t>
            </a:r>
            <a:r>
              <a:rPr lang="ru-RU" altLang="ru-RU" sz="1600" dirty="0">
                <a:solidFill>
                  <a:srgbClr val="262E3A"/>
                </a:solidFill>
              </a:rPr>
              <a:t>(</a:t>
            </a:r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81,9% </a:t>
            </a:r>
            <a:r>
              <a:rPr lang="ru-RU" altLang="ru-RU" sz="1600" dirty="0">
                <a:solidFill>
                  <a:srgbClr val="262E3A"/>
                </a:solidFill>
              </a:rPr>
              <a:t>к 2024 году)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0003" y="2058698"/>
            <a:ext cx="3379694" cy="919401"/>
          </a:xfrm>
          <a:prstGeom prst="roundRect">
            <a:avLst/>
          </a:prstGeom>
          <a:solidFill>
            <a:srgbClr val="83A3D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262E3A"/>
                </a:solidFill>
              </a:rPr>
              <a:t>содержание и ремонты автомобильных дорог</a:t>
            </a:r>
          </a:p>
          <a:p>
            <a:pPr algn="ctr">
              <a:defRPr/>
            </a:pPr>
            <a:r>
              <a:rPr lang="ru-RU" sz="1600" dirty="0">
                <a:solidFill>
                  <a:srgbClr val="262E3A"/>
                </a:solidFill>
                <a:latin typeface="Arial Black" panose="020B0A04020102020204" pitchFamily="34" charset="0"/>
              </a:rPr>
              <a:t>6,0 </a:t>
            </a:r>
            <a:r>
              <a:rPr lang="ru-RU" sz="1600" dirty="0">
                <a:solidFill>
                  <a:srgbClr val="262E3A"/>
                </a:solidFill>
              </a:rPr>
              <a:t>(</a:t>
            </a:r>
            <a:r>
              <a:rPr lang="ru-RU" sz="1600" dirty="0">
                <a:solidFill>
                  <a:srgbClr val="262E3A"/>
                </a:solidFill>
                <a:latin typeface="Arial Black" panose="020B0A04020102020204" pitchFamily="34" charset="0"/>
              </a:rPr>
              <a:t>60,4% </a:t>
            </a:r>
            <a:r>
              <a:rPr lang="ru-RU" sz="1600" dirty="0">
                <a:solidFill>
                  <a:srgbClr val="262E3A"/>
                </a:solidFill>
              </a:rPr>
              <a:t>к 2024 году)</a:t>
            </a:r>
          </a:p>
        </p:txBody>
      </p:sp>
      <p:sp>
        <p:nvSpPr>
          <p:cNvPr id="24" name="TextBox 17"/>
          <p:cNvSpPr>
            <a:spLocks noChangeArrowheads="1"/>
          </p:cNvSpPr>
          <p:nvPr/>
        </p:nvSpPr>
        <p:spPr bwMode="auto">
          <a:xfrm>
            <a:off x="4440003" y="3130671"/>
            <a:ext cx="3379693" cy="87853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altLang="ru-RU" sz="1600" dirty="0">
                <a:solidFill>
                  <a:srgbClr val="262E3A"/>
                </a:solidFill>
              </a:rPr>
              <a:t>субсидии </a:t>
            </a:r>
          </a:p>
          <a:p>
            <a:pPr algn="ctr">
              <a:lnSpc>
                <a:spcPct val="95000"/>
              </a:lnSpc>
            </a:pPr>
            <a:r>
              <a:rPr lang="ru-RU" altLang="ru-RU" sz="1600" dirty="0">
                <a:solidFill>
                  <a:srgbClr val="262E3A"/>
                </a:solidFill>
              </a:rPr>
              <a:t>муниципалитетам</a:t>
            </a:r>
          </a:p>
          <a:p>
            <a:pPr algn="ctr">
              <a:lnSpc>
                <a:spcPct val="95000"/>
              </a:lnSpc>
            </a:pPr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3,3 </a:t>
            </a:r>
            <a:r>
              <a:rPr lang="ru-RU" altLang="ru-RU" sz="1600" dirty="0">
                <a:solidFill>
                  <a:srgbClr val="262E3A"/>
                </a:solidFill>
                <a:latin typeface="+mn-lt"/>
              </a:rPr>
              <a:t>(</a:t>
            </a:r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64,8% </a:t>
            </a:r>
            <a:r>
              <a:rPr lang="ru-RU" altLang="ru-RU" sz="1600" dirty="0">
                <a:solidFill>
                  <a:srgbClr val="262E3A"/>
                </a:solidFill>
              </a:rPr>
              <a:t>к 2024 году)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51115" y="4123940"/>
            <a:ext cx="3368581" cy="930747"/>
          </a:xfrm>
          <a:prstGeom prst="roundRect">
            <a:avLst/>
          </a:prstGeom>
          <a:solidFill>
            <a:srgbClr val="83A3D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262E3A"/>
                </a:solidFill>
              </a:rPr>
              <a:t>повышение безопасности дорожного движения</a:t>
            </a:r>
          </a:p>
          <a:p>
            <a:pPr algn="ctr">
              <a:defRPr/>
            </a:pPr>
            <a:r>
              <a:rPr lang="ru-RU" sz="1600" dirty="0">
                <a:solidFill>
                  <a:srgbClr val="262E3A"/>
                </a:solidFill>
                <a:latin typeface="Arial Black" panose="020B0A04020102020204" pitchFamily="34" charset="0"/>
              </a:rPr>
              <a:t>1,0 </a:t>
            </a:r>
            <a:r>
              <a:rPr lang="ru-RU" sz="1600" dirty="0">
                <a:solidFill>
                  <a:srgbClr val="262E3A"/>
                </a:solidFill>
              </a:rPr>
              <a:t>(</a:t>
            </a:r>
            <a:r>
              <a:rPr lang="ru-RU" sz="1600" dirty="0">
                <a:solidFill>
                  <a:srgbClr val="262E3A"/>
                </a:solidFill>
                <a:latin typeface="Arial Black" panose="020B0A04020102020204" pitchFamily="34" charset="0"/>
              </a:rPr>
              <a:t>51,2% </a:t>
            </a:r>
            <a:r>
              <a:rPr lang="ru-RU" sz="1600" dirty="0">
                <a:solidFill>
                  <a:srgbClr val="262E3A"/>
                </a:solidFill>
              </a:rPr>
              <a:t>к 2024 году)</a:t>
            </a:r>
          </a:p>
        </p:txBody>
      </p:sp>
      <p:sp>
        <p:nvSpPr>
          <p:cNvPr id="26" name="TextBox 19"/>
          <p:cNvSpPr>
            <a:spLocks noChangeArrowheads="1"/>
          </p:cNvSpPr>
          <p:nvPr/>
        </p:nvSpPr>
        <p:spPr bwMode="auto">
          <a:xfrm>
            <a:off x="1441077" y="2055024"/>
            <a:ext cx="2879725" cy="919401"/>
          </a:xfrm>
          <a:prstGeom prst="roundRect">
            <a:avLst>
              <a:gd name="adj" fmla="val 16667"/>
            </a:avLst>
          </a:prstGeom>
          <a:solidFill>
            <a:srgbClr val="AFD49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262E3A"/>
                </a:solidFill>
              </a:rPr>
              <a:t>акцизы </a:t>
            </a:r>
          </a:p>
          <a:p>
            <a:pPr algn="ctr"/>
            <a:r>
              <a:rPr lang="ru-RU" altLang="ru-RU" sz="1600" dirty="0">
                <a:solidFill>
                  <a:srgbClr val="262E3A"/>
                </a:solidFill>
              </a:rPr>
              <a:t>на нефтепродукты</a:t>
            </a:r>
          </a:p>
          <a:p>
            <a:pPr algn="ctr"/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7,0 </a:t>
            </a:r>
            <a:r>
              <a:rPr lang="ru-RU" altLang="ru-RU" sz="1600" dirty="0">
                <a:solidFill>
                  <a:srgbClr val="262E3A"/>
                </a:solidFill>
              </a:rPr>
              <a:t>(</a:t>
            </a:r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75,2% </a:t>
            </a:r>
            <a:r>
              <a:rPr lang="ru-RU" altLang="ru-RU" sz="1600" dirty="0">
                <a:solidFill>
                  <a:srgbClr val="262E3A"/>
                </a:solidFill>
              </a:rPr>
              <a:t>к 2024 году)</a:t>
            </a:r>
          </a:p>
        </p:txBody>
      </p:sp>
      <p:sp>
        <p:nvSpPr>
          <p:cNvPr id="27" name="TextBox 20"/>
          <p:cNvSpPr>
            <a:spLocks noChangeArrowheads="1"/>
          </p:cNvSpPr>
          <p:nvPr/>
        </p:nvSpPr>
        <p:spPr bwMode="auto">
          <a:xfrm>
            <a:off x="1449497" y="3116138"/>
            <a:ext cx="2868612" cy="91940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262E3A"/>
                </a:solidFill>
              </a:rPr>
              <a:t>транспортный </a:t>
            </a:r>
          </a:p>
          <a:p>
            <a:pPr algn="ctr"/>
            <a:r>
              <a:rPr lang="ru-RU" altLang="ru-RU" sz="1600" dirty="0">
                <a:solidFill>
                  <a:srgbClr val="262E3A"/>
                </a:solidFill>
              </a:rPr>
              <a:t>налог</a:t>
            </a:r>
          </a:p>
          <a:p>
            <a:pPr algn="ctr"/>
            <a:r>
              <a:rPr lang="en-US" altLang="ru-RU" sz="1600" dirty="0">
                <a:solidFill>
                  <a:srgbClr val="262E3A"/>
                </a:solidFill>
                <a:latin typeface="Arial Black" pitchFamily="34" charset="0"/>
              </a:rPr>
              <a:t>1</a:t>
            </a:r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,3</a:t>
            </a:r>
            <a:r>
              <a:rPr lang="en-US" altLang="ru-RU" sz="1600" dirty="0">
                <a:solidFill>
                  <a:srgbClr val="262E3A"/>
                </a:solidFill>
                <a:latin typeface="Arial Black" pitchFamily="34" charset="0"/>
              </a:rPr>
              <a:t> </a:t>
            </a:r>
            <a:r>
              <a:rPr lang="ru-RU" altLang="ru-RU" sz="1600" dirty="0">
                <a:solidFill>
                  <a:srgbClr val="262E3A"/>
                </a:solidFill>
              </a:rPr>
              <a:t>(</a:t>
            </a:r>
            <a:r>
              <a:rPr lang="en-US" altLang="ru-RU" sz="1600" dirty="0">
                <a:solidFill>
                  <a:srgbClr val="262E3A"/>
                </a:solidFill>
                <a:latin typeface="Arial Black" pitchFamily="34" charset="0"/>
              </a:rPr>
              <a:t>10</a:t>
            </a:r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1,3% </a:t>
            </a:r>
            <a:r>
              <a:rPr lang="ru-RU" altLang="ru-RU" sz="1600" dirty="0">
                <a:solidFill>
                  <a:srgbClr val="262E3A"/>
                </a:solidFill>
              </a:rPr>
              <a:t>к 2024 году)</a:t>
            </a:r>
          </a:p>
        </p:txBody>
      </p:sp>
      <p:sp>
        <p:nvSpPr>
          <p:cNvPr id="28" name="TextBox 21"/>
          <p:cNvSpPr>
            <a:spLocks noChangeArrowheads="1"/>
          </p:cNvSpPr>
          <p:nvPr/>
        </p:nvSpPr>
        <p:spPr bwMode="auto">
          <a:xfrm>
            <a:off x="1446634" y="4135286"/>
            <a:ext cx="2868612" cy="919401"/>
          </a:xfrm>
          <a:prstGeom prst="roundRect">
            <a:avLst>
              <a:gd name="adj" fmla="val 16667"/>
            </a:avLst>
          </a:prstGeom>
          <a:solidFill>
            <a:srgbClr val="AFD49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262E3A"/>
                </a:solidFill>
              </a:rPr>
              <a:t>штрафы </a:t>
            </a:r>
          </a:p>
          <a:p>
            <a:pPr algn="ctr"/>
            <a:r>
              <a:rPr lang="ru-RU" altLang="ru-RU" sz="1600" dirty="0">
                <a:solidFill>
                  <a:srgbClr val="262E3A"/>
                </a:solidFill>
              </a:rPr>
              <a:t>за нарушение ПДД</a:t>
            </a:r>
          </a:p>
          <a:p>
            <a:pPr algn="ctr"/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 0,4</a:t>
            </a:r>
            <a:r>
              <a:rPr lang="en-US" altLang="ru-RU" sz="1600" dirty="0">
                <a:solidFill>
                  <a:srgbClr val="262E3A"/>
                </a:solidFill>
                <a:latin typeface="Arial Black" pitchFamily="34" charset="0"/>
              </a:rPr>
              <a:t> </a:t>
            </a:r>
            <a:r>
              <a:rPr lang="ru-RU" altLang="ru-RU" sz="1600" dirty="0">
                <a:solidFill>
                  <a:srgbClr val="262E3A"/>
                </a:solidFill>
              </a:rPr>
              <a:t>(</a:t>
            </a:r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101,3% </a:t>
            </a:r>
            <a:r>
              <a:rPr lang="ru-RU" altLang="ru-RU" sz="1600" dirty="0">
                <a:solidFill>
                  <a:srgbClr val="262E3A"/>
                </a:solidFill>
              </a:rPr>
              <a:t>к 2024 году)</a:t>
            </a:r>
          </a:p>
        </p:txBody>
      </p:sp>
      <p:sp>
        <p:nvSpPr>
          <p:cNvPr id="29" name="TextBox 22"/>
          <p:cNvSpPr>
            <a:spLocks noChangeArrowheads="1"/>
          </p:cNvSpPr>
          <p:nvPr/>
        </p:nvSpPr>
        <p:spPr bwMode="auto">
          <a:xfrm>
            <a:off x="1459035" y="5170740"/>
            <a:ext cx="2868612" cy="76616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262E3A"/>
                </a:solidFill>
              </a:rPr>
              <a:t>финансовая помощь</a:t>
            </a:r>
          </a:p>
          <a:p>
            <a:pPr algn="ctr"/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2,0</a:t>
            </a:r>
            <a:r>
              <a:rPr lang="en-US" altLang="ru-RU" sz="1600" dirty="0">
                <a:solidFill>
                  <a:srgbClr val="262E3A"/>
                </a:solidFill>
                <a:latin typeface="Arial Black" pitchFamily="34" charset="0"/>
              </a:rPr>
              <a:t> </a:t>
            </a:r>
            <a:r>
              <a:rPr lang="ru-RU" altLang="ru-RU" sz="1600" dirty="0">
                <a:solidFill>
                  <a:srgbClr val="262E3A"/>
                </a:solidFill>
              </a:rPr>
              <a:t>(</a:t>
            </a:r>
            <a:r>
              <a:rPr lang="ru-RU" altLang="ru-RU" sz="1600" dirty="0">
                <a:solidFill>
                  <a:srgbClr val="262E3A"/>
                </a:solidFill>
                <a:latin typeface="Arial Black" pitchFamily="34" charset="0"/>
              </a:rPr>
              <a:t>39,6% </a:t>
            </a:r>
            <a:r>
              <a:rPr lang="ru-RU" altLang="ru-RU" sz="1600" dirty="0">
                <a:solidFill>
                  <a:srgbClr val="262E3A"/>
                </a:solidFill>
              </a:rPr>
              <a:t>к 2024 году)</a:t>
            </a:r>
          </a:p>
          <a:p>
            <a:pPr algn="ctr"/>
            <a:endParaRPr lang="ru-RU" altLang="ru-RU" sz="700" dirty="0">
              <a:solidFill>
                <a:srgbClr val="262E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1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38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Источники финансирования дефицита областного бюджета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3. Источники Финансирования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62265"/>
              </p:ext>
            </p:extLst>
          </p:nvPr>
        </p:nvGraphicFramePr>
        <p:xfrm>
          <a:off x="150921" y="1558387"/>
          <a:ext cx="8905300" cy="485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799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2024 </a:t>
                      </a:r>
                      <a:r>
                        <a:rPr lang="ru-RU" sz="1400" dirty="0"/>
                        <a:t>(оценка)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5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Всего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4 476,5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201,1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-2 791,0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-1 401,7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rgbClr val="13223D"/>
                          </a:solidFill>
                        </a:rPr>
                        <a:t>в том</a:t>
                      </a:r>
                      <a:r>
                        <a:rPr lang="ru-RU" sz="1400" i="1" baseline="0" dirty="0">
                          <a:solidFill>
                            <a:srgbClr val="13223D"/>
                          </a:solidFill>
                        </a:rPr>
                        <a:t> числе:</a:t>
                      </a:r>
                      <a:endParaRPr lang="ru-RU" sz="1400" i="1" dirty="0">
                        <a:solidFill>
                          <a:srgbClr val="1322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Банковские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</a:rPr>
                        <a:t> кредиты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1 389,3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-1 389,3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pPr marL="144000"/>
                      <a:r>
                        <a:rPr lang="ru-RU" i="1" dirty="0">
                          <a:solidFill>
                            <a:srgbClr val="13223D"/>
                          </a:solidFill>
                        </a:rPr>
                        <a:t>- получение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1 389,3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pPr marL="144000"/>
                      <a:r>
                        <a:rPr lang="ru-RU" i="1" dirty="0">
                          <a:solidFill>
                            <a:srgbClr val="13223D"/>
                          </a:solidFill>
                        </a:rPr>
                        <a:t>- погашение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1 389,3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-3 109,6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-1 216,0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-1 434,7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-1 434,7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pPr marL="144000"/>
                      <a:r>
                        <a:rPr lang="ru-RU" i="1" dirty="0">
                          <a:solidFill>
                            <a:srgbClr val="13223D"/>
                          </a:solidFill>
                        </a:rPr>
                        <a:t>- получение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108,6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6 101,1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3223D"/>
                          </a:solidFill>
                          <a:effectLst/>
                          <a:latin typeface="Calibri"/>
                        </a:rPr>
                        <a:t>5 800,0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3223D"/>
                          </a:solidFill>
                          <a:effectLst/>
                          <a:latin typeface="Calibri"/>
                        </a:rPr>
                        <a:t>6 100,0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pPr marL="144000"/>
                      <a:r>
                        <a:rPr lang="ru-RU" i="1" dirty="0">
                          <a:solidFill>
                            <a:srgbClr val="13223D"/>
                          </a:solidFill>
                        </a:rPr>
                        <a:t>- погашение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3 218,2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7 317,1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3223D"/>
                          </a:solidFill>
                          <a:effectLst/>
                          <a:latin typeface="Calibri"/>
                        </a:rPr>
                        <a:t>7 234,7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7 534,7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Иные источники финансирования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27,8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33,0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33,0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Изменение остатков средств на счете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7 586,1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52" y="1193527"/>
            <a:ext cx="1931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962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39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7795940" y="1436940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(млн. рублей)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Структура государственного долга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3. Источники Финансирования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46159077"/>
              </p:ext>
            </p:extLst>
          </p:nvPr>
        </p:nvGraphicFramePr>
        <p:xfrm>
          <a:off x="263719" y="1341821"/>
          <a:ext cx="8792502" cy="519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349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315" y="140106"/>
            <a:ext cx="8819147" cy="6601807"/>
          </a:xfrm>
          <a:prstGeom prst="rect">
            <a:avLst/>
          </a:prstGeom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Глоссарий</a:t>
            </a:r>
          </a:p>
          <a:p>
            <a:r>
              <a:rPr lang="ru-RU" sz="1100" b="1" dirty="0"/>
              <a:t>Бюджет </a:t>
            </a:r>
            <a:r>
              <a:rPr lang="ru-RU" sz="1100" dirty="0"/>
              <a:t>— (от </a:t>
            </a:r>
            <a:r>
              <a:rPr lang="ru-RU" sz="1100" dirty="0" err="1"/>
              <a:t>старонормандского</a:t>
            </a:r>
            <a:r>
              <a:rPr lang="ru-RU" sz="1100" dirty="0"/>
              <a:t> </a:t>
            </a:r>
            <a:r>
              <a:rPr lang="ru-RU" sz="1100" dirty="0" err="1"/>
              <a:t>bougette</a:t>
            </a:r>
            <a:r>
              <a:rPr lang="ru-RU" sz="1100" dirty="0"/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>
              <a:defRPr/>
            </a:pPr>
            <a:r>
              <a:rPr lang="ru-RU" sz="1100" b="1" dirty="0"/>
              <a:t>Бюджетный процесс </a:t>
            </a:r>
            <a:r>
              <a:rPr lang="ru-RU" sz="1100" dirty="0"/>
              <a:t>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100" b="1" dirty="0"/>
              <a:t>. </a:t>
            </a:r>
          </a:p>
          <a:p>
            <a:r>
              <a:rPr lang="ru-RU" sz="1100" b="1" dirty="0"/>
              <a:t>Государственная программа </a:t>
            </a:r>
            <a:r>
              <a:rPr lang="ru-RU" sz="1100" dirty="0"/>
              <a:t>— комплекс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развития. </a:t>
            </a:r>
          </a:p>
          <a:p>
            <a:r>
              <a:rPr lang="ru-RU" sz="1100" b="1" dirty="0"/>
              <a:t>Государственный или муниципальный долг </a:t>
            </a:r>
            <a:r>
              <a:rPr lang="ru-RU" sz="1100" dirty="0"/>
              <a:t>–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Российской Федерацией, субъектом Российской Федерации или муниципальным образованием. </a:t>
            </a:r>
          </a:p>
          <a:p>
            <a:r>
              <a:rPr lang="ru-RU" sz="1100" b="1" dirty="0"/>
              <a:t>Государственные услуги (работы) </a:t>
            </a:r>
            <a:r>
              <a:rPr lang="ru-RU" sz="1100" dirty="0"/>
              <a:t>— услуги (работы), оказываемые (выполняемые) органами государственной власти, государственными учреждениями.</a:t>
            </a:r>
          </a:p>
          <a:p>
            <a:r>
              <a:rPr lang="ru-RU" sz="1100" b="1" dirty="0"/>
              <a:t>Дефицит бюджета </a:t>
            </a:r>
            <a:r>
              <a:rPr lang="ru-RU" sz="1100" dirty="0"/>
              <a:t>– превышение расходов бюджета над его доходами. </a:t>
            </a:r>
          </a:p>
          <a:p>
            <a:r>
              <a:rPr lang="ru-RU" sz="1100" b="1" dirty="0"/>
              <a:t>Дотации </a:t>
            </a:r>
            <a:r>
              <a:rPr lang="ru-RU" sz="1100" dirty="0"/>
              <a:t>- межбюджетные трансферты, предоставляемые на безвозмездной и безвозвратной основе без установления направлений их использования. </a:t>
            </a:r>
          </a:p>
          <a:p>
            <a:r>
              <a:rPr lang="ru-RU" sz="1100" b="1" dirty="0"/>
              <a:t>Доходы бюджета </a:t>
            </a:r>
            <a:r>
              <a:rPr lang="ru-RU" sz="1100" dirty="0"/>
              <a:t>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бюджета. </a:t>
            </a:r>
          </a:p>
          <a:p>
            <a:r>
              <a:rPr lang="ru-RU" sz="1100" b="1" dirty="0"/>
              <a:t>Консолидированный бюджет </a:t>
            </a:r>
            <a:r>
              <a:rPr lang="ru-RU" sz="1100" dirty="0"/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 </a:t>
            </a:r>
          </a:p>
          <a:p>
            <a:r>
              <a:rPr lang="ru-RU" sz="1100" b="1" dirty="0"/>
              <a:t>Межбюджетные отношения </a:t>
            </a:r>
            <a:r>
              <a:rPr lang="ru-RU" sz="1100" dirty="0"/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r>
              <a:rPr lang="ru-RU" sz="1100" b="1" dirty="0"/>
              <a:t>Межбюджетные трансферты </a:t>
            </a:r>
            <a:r>
              <a:rPr lang="en-US" sz="1100" b="1" dirty="0"/>
              <a:t>(</a:t>
            </a:r>
            <a:r>
              <a:rPr lang="ru-RU" sz="1100" b="1" dirty="0"/>
              <a:t>МБТ</a:t>
            </a:r>
            <a:r>
              <a:rPr lang="en-US" sz="1100" b="1" dirty="0"/>
              <a:t>)</a:t>
            </a:r>
            <a:r>
              <a:rPr lang="ru-RU" sz="1100" b="1" dirty="0"/>
              <a:t> </a:t>
            </a:r>
            <a:r>
              <a:rPr lang="ru-RU" sz="1100" dirty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r>
              <a:rPr lang="ru-RU" sz="1100" b="1" dirty="0"/>
              <a:t>Налоговые доходы </a:t>
            </a:r>
            <a:r>
              <a:rPr lang="ru-RU" sz="1100" dirty="0"/>
              <a:t>– поступления от уплаты налогов и сборов, установленных Налоговым кодексом Российской Федерации. </a:t>
            </a:r>
          </a:p>
          <a:p>
            <a:r>
              <a:rPr lang="ru-RU" sz="1100" b="1" dirty="0"/>
              <a:t>Неналоговые доходы </a:t>
            </a:r>
            <a:r>
              <a:rPr lang="ru-RU" sz="1100" dirty="0"/>
              <a:t>– все доходы, поступающие в соответствующий бюджет, не отнесенные к налоговым доходам и безвозмездным поступлениям.</a:t>
            </a:r>
          </a:p>
          <a:p>
            <a:r>
              <a:rPr lang="ru-RU" sz="1100" b="1" dirty="0"/>
              <a:t>Профицит бюджета </a:t>
            </a:r>
            <a:r>
              <a:rPr lang="ru-RU" sz="1100" dirty="0"/>
              <a:t>– превышение доходов бюджета над его расходами.</a:t>
            </a:r>
          </a:p>
          <a:p>
            <a:r>
              <a:rPr lang="ru-RU" sz="1100" b="1" dirty="0"/>
              <a:t>Расходы бюджета </a:t>
            </a:r>
            <a:r>
              <a:rPr lang="ru-RU" sz="1100" dirty="0"/>
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бюджета. </a:t>
            </a:r>
          </a:p>
          <a:p>
            <a:r>
              <a:rPr lang="ru-RU" sz="1100" b="1" dirty="0"/>
              <a:t>Сбалансированность бюджета </a:t>
            </a:r>
            <a:r>
              <a:rPr lang="ru-RU" sz="1100" dirty="0"/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доходам. В случае нарушения баланса возникает дефицит или профицит бюджета. </a:t>
            </a:r>
          </a:p>
          <a:p>
            <a:r>
              <a:rPr lang="ru-RU" sz="1100" b="1" dirty="0"/>
              <a:t>Субвенции </a:t>
            </a:r>
            <a:r>
              <a:rPr lang="ru-RU" sz="1100" dirty="0"/>
              <a:t>– межбюджетные трансферты, предоставляемые в целях обеспечения исполнения отдельных государственных полномочий, переданных органам местного самоуправления. </a:t>
            </a:r>
          </a:p>
          <a:p>
            <a:r>
              <a:rPr lang="ru-RU" sz="1100" b="1" dirty="0"/>
              <a:t>Субсидии </a:t>
            </a:r>
            <a:r>
              <a:rPr lang="ru-RU" sz="1100" dirty="0"/>
              <a:t>– межбюджетные трансферты, предоставляемые в целях софинансирования расходов на решение вопросов местного значения. </a:t>
            </a:r>
          </a:p>
          <a:p>
            <a:r>
              <a:rPr lang="ru-RU" sz="1100" b="1" dirty="0"/>
              <a:t>Устойчивость бюджета - </a:t>
            </a:r>
            <a:r>
              <a:rPr lang="ru-RU" sz="1100" dirty="0"/>
              <a:t>состояние бюджета, при котором обеспечивается нормальное функционирование субъекта публичной власти, реализация всех закрепленных за ним полномочий на основе полного и своевременного финансирования предусмотренных по бюджету расходов, включая погашение и обслуживание внутреннего и внешнего долга. </a:t>
            </a:r>
          </a:p>
        </p:txBody>
      </p:sp>
    </p:spTree>
    <p:extLst>
      <p:ext uri="{BB962C8B-B14F-4D97-AF65-F5344CB8AC3E}">
        <p14:creationId xmlns:p14="http://schemas.microsoft.com/office/powerpoint/2010/main" val="2156629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7883722" y="1389314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(млн. рублей)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89017248"/>
              </p:ext>
            </p:extLst>
          </p:nvPr>
        </p:nvGraphicFramePr>
        <p:xfrm>
          <a:off x="408376" y="1793291"/>
          <a:ext cx="8309499" cy="439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Динамика объема государственного долга</a:t>
            </a: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3. Источники Финансирования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427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1389"/>
            <a:ext cx="9144000" cy="4342989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44" algn="ctr">
              <a:spcBef>
                <a:spcPts val="126"/>
              </a:spcBef>
            </a:pP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КОНТАКТНАЯ ИНФОРМАЦИЯ ДЛЯ ГРАЖДАН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marL="22744" algn="ctr">
              <a:spcBef>
                <a:spcPts val="126"/>
              </a:spcBef>
            </a:pPr>
            <a:endParaRPr sz="40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algn="ctr"/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Адрес: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214008, г. Смоленск, пл. Ленина, д. 1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marL="926532" marR="916423" indent="844" algn="ctr"/>
            <a:endParaRPr lang="ru-RU" sz="1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marL="926532" marR="916423" indent="844"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Телефон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: 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4812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20-44-05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, 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marL="926532" marR="916423" indent="844"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контактное лицо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–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Ильина Олеся Михайловна</a:t>
            </a:r>
          </a:p>
          <a:p>
            <a:pPr marL="926532" marR="916423" indent="844" algn="ctr"/>
            <a:endParaRPr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algn="ctr">
              <a:spcBef>
                <a:spcPts val="764"/>
              </a:spcBef>
            </a:pP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Адрес электронной почты: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432382"/>
                  </a:solidFill>
                </a:uFill>
                <a:latin typeface="Candara" panose="020E0502030303020204" pitchFamily="34" charset="0"/>
                <a:cs typeface="Times New Roman"/>
                <a:hlinkClick r:id="rId4"/>
              </a:rPr>
              <a:t>fin@smolensk.ru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Times New Roman"/>
            </a:endParaRPr>
          </a:p>
          <a:p>
            <a:pPr algn="ctr">
              <a:spcBef>
                <a:spcPts val="764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Официальный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сайт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Министерства финансов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Смоленской области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: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algn="ctr">
              <a:spcBef>
                <a:spcPts val="558"/>
              </a:spcBef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432382"/>
                  </a:solidFill>
                </a:uFill>
                <a:latin typeface="Candara" panose="020E0502030303020204" pitchFamily="34" charset="0"/>
                <a:cs typeface="Times New Roman"/>
                <a:hlinkClick r:id="rId5"/>
              </a:rPr>
              <a:t>https://fin.smolensk.ru</a:t>
            </a:r>
            <a:endParaRPr lang="ru-RU" sz="1600" u="sng" dirty="0">
              <a:solidFill>
                <a:schemeClr val="accent1">
                  <a:lumMod val="50000"/>
                </a:schemeClr>
              </a:solidFill>
              <a:uFill>
                <a:solidFill>
                  <a:srgbClr val="432382"/>
                </a:solidFill>
              </a:uFill>
              <a:latin typeface="Candara" panose="020E0502030303020204" pitchFamily="34" charset="0"/>
              <a:cs typeface="Times New Roman"/>
            </a:endParaRPr>
          </a:p>
          <a:p>
            <a:pPr algn="ctr">
              <a:spcBef>
                <a:spcPts val="558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Страница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«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Бюджет для граждан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»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algn="ctr">
              <a:spcBef>
                <a:spcPts val="550"/>
              </a:spcBef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432382"/>
                  </a:solidFill>
                </a:uFill>
                <a:latin typeface="Candara" panose="020E0502030303020204" pitchFamily="34" charset="0"/>
                <a:cs typeface="Times New Roman"/>
              </a:rPr>
              <a:t>https://fin.smolensk.ru/open/bg/</a:t>
            </a:r>
            <a:endParaRPr lang="ru-RU" sz="1600" u="sng" dirty="0">
              <a:solidFill>
                <a:schemeClr val="accent1">
                  <a:lumMod val="50000"/>
                </a:schemeClr>
              </a:solidFill>
              <a:uFill>
                <a:solidFill>
                  <a:srgbClr val="432382"/>
                </a:solidFill>
              </a:uFill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33D78-6D5D-4D01-97CA-BC906CC269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895" t="49389" r="26564" b="35052"/>
          <a:stretch/>
        </p:blipFill>
        <p:spPr>
          <a:xfrm>
            <a:off x="7417837" y="5287974"/>
            <a:ext cx="961053" cy="9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873651" y="4469347"/>
            <a:ext cx="1020850" cy="769237"/>
            <a:chOff x="518292" y="1370365"/>
            <a:chExt cx="432367" cy="363733"/>
          </a:xfrm>
          <a:solidFill>
            <a:schemeClr val="accent5">
              <a:lumMod val="75000"/>
              <a:alpha val="88000"/>
            </a:schemeClr>
          </a:solidFill>
        </p:grpSpPr>
        <p:sp>
          <p:nvSpPr>
            <p:cNvPr id="17" name="object 98"/>
            <p:cNvSpPr/>
            <p:nvPr/>
          </p:nvSpPr>
          <p:spPr>
            <a:xfrm>
              <a:off x="751334" y="1375787"/>
              <a:ext cx="80157" cy="76953"/>
            </a:xfrm>
            <a:custGeom>
              <a:avLst/>
              <a:gdLst/>
              <a:ahLst/>
              <a:cxnLst/>
              <a:rect l="l" t="t" r="r" b="b"/>
              <a:pathLst>
                <a:path w="80157" h="76953">
                  <a:moveTo>
                    <a:pt x="39855" y="76953"/>
                  </a:moveTo>
                  <a:cubicBezTo>
                    <a:pt x="55404" y="76953"/>
                    <a:pt x="69681" y="66898"/>
                    <a:pt x="74891" y="52229"/>
                  </a:cubicBezTo>
                  <a:cubicBezTo>
                    <a:pt x="80157" y="37396"/>
                    <a:pt x="75258" y="20429"/>
                    <a:pt x="62946" y="10655"/>
                  </a:cubicBezTo>
                  <a:cubicBezTo>
                    <a:pt x="50616" y="863"/>
                    <a:pt x="32901" y="0"/>
                    <a:pt x="19677" y="8553"/>
                  </a:cubicBezTo>
                  <a:cubicBezTo>
                    <a:pt x="6501" y="17089"/>
                    <a:pt x="0" y="33440"/>
                    <a:pt x="3748" y="48697"/>
                  </a:cubicBezTo>
                  <a:cubicBezTo>
                    <a:pt x="7452" y="63737"/>
                    <a:pt x="20613" y="75185"/>
                    <a:pt x="36025" y="76759"/>
                  </a:cubicBezTo>
                  <a:cubicBezTo>
                    <a:pt x="37289" y="76888"/>
                    <a:pt x="38570" y="76953"/>
                    <a:pt x="39855" y="76953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object 99"/>
            <p:cNvSpPr/>
            <p:nvPr/>
          </p:nvSpPr>
          <p:spPr>
            <a:xfrm>
              <a:off x="881093" y="1496131"/>
              <a:ext cx="49711" cy="49169"/>
            </a:xfrm>
            <a:custGeom>
              <a:avLst/>
              <a:gdLst/>
              <a:ahLst/>
              <a:cxnLst/>
              <a:rect l="l" t="t" r="r" b="b"/>
              <a:pathLst>
                <a:path w="49711" h="49169">
                  <a:moveTo>
                    <a:pt x="24504" y="49169"/>
                  </a:moveTo>
                  <a:cubicBezTo>
                    <a:pt x="32223" y="49169"/>
                    <a:pt x="39596" y="45345"/>
                    <a:pt x="44063" y="39060"/>
                  </a:cubicBezTo>
                  <a:cubicBezTo>
                    <a:pt x="48592" y="32685"/>
                    <a:pt x="49711" y="24265"/>
                    <a:pt x="47015" y="16928"/>
                  </a:cubicBezTo>
                  <a:cubicBezTo>
                    <a:pt x="44383" y="9789"/>
                    <a:pt x="38354" y="4191"/>
                    <a:pt x="31028" y="2121"/>
                  </a:cubicBezTo>
                  <a:cubicBezTo>
                    <a:pt x="23511" y="0"/>
                    <a:pt x="15231" y="1746"/>
                    <a:pt x="9222" y="6732"/>
                  </a:cubicBezTo>
                  <a:cubicBezTo>
                    <a:pt x="3243" y="11689"/>
                    <a:pt x="0" y="19375"/>
                    <a:pt x="616" y="27116"/>
                  </a:cubicBezTo>
                  <a:cubicBezTo>
                    <a:pt x="1220" y="34755"/>
                    <a:pt x="5590" y="41781"/>
                    <a:pt x="12150" y="45734"/>
                  </a:cubicBezTo>
                  <a:cubicBezTo>
                    <a:pt x="15868" y="47981"/>
                    <a:pt x="20170" y="49169"/>
                    <a:pt x="24504" y="49169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object 100"/>
            <p:cNvSpPr/>
            <p:nvPr/>
          </p:nvSpPr>
          <p:spPr>
            <a:xfrm>
              <a:off x="518292" y="1448146"/>
              <a:ext cx="432367" cy="285952"/>
            </a:xfrm>
            <a:custGeom>
              <a:avLst/>
              <a:gdLst/>
              <a:ahLst/>
              <a:cxnLst/>
              <a:rect l="l" t="t" r="r" b="b"/>
              <a:pathLst>
                <a:path w="432367" h="285952">
                  <a:moveTo>
                    <a:pt x="432313" y="173769"/>
                  </a:moveTo>
                  <a:cubicBezTo>
                    <a:pt x="432295" y="171036"/>
                    <a:pt x="432367" y="168301"/>
                    <a:pt x="432215" y="165568"/>
                  </a:cubicBezTo>
                  <a:cubicBezTo>
                    <a:pt x="432071" y="162781"/>
                    <a:pt x="431798" y="159999"/>
                    <a:pt x="431567" y="157224"/>
                  </a:cubicBezTo>
                  <a:cubicBezTo>
                    <a:pt x="431088" y="151722"/>
                    <a:pt x="429775" y="146322"/>
                    <a:pt x="428471" y="140977"/>
                  </a:cubicBezTo>
                  <a:cubicBezTo>
                    <a:pt x="427819" y="138302"/>
                    <a:pt x="426826" y="135595"/>
                    <a:pt x="425825" y="133035"/>
                  </a:cubicBezTo>
                  <a:cubicBezTo>
                    <a:pt x="424821" y="130483"/>
                    <a:pt x="423655" y="127966"/>
                    <a:pt x="422315" y="125575"/>
                  </a:cubicBezTo>
                  <a:cubicBezTo>
                    <a:pt x="419680" y="120831"/>
                    <a:pt x="416668" y="116421"/>
                    <a:pt x="412859" y="112515"/>
                  </a:cubicBezTo>
                  <a:cubicBezTo>
                    <a:pt x="410332" y="109926"/>
                    <a:pt x="407530" y="107687"/>
                    <a:pt x="404589" y="105596"/>
                  </a:cubicBezTo>
                  <a:cubicBezTo>
                    <a:pt x="402285" y="103954"/>
                    <a:pt x="399898" y="102435"/>
                    <a:pt x="397310" y="101283"/>
                  </a:cubicBezTo>
                  <a:cubicBezTo>
                    <a:pt x="394333" y="99951"/>
                    <a:pt x="391121" y="99123"/>
                    <a:pt x="387845" y="99101"/>
                  </a:cubicBezTo>
                  <a:cubicBezTo>
                    <a:pt x="383846" y="99079"/>
                    <a:pt x="379954" y="100261"/>
                    <a:pt x="376466" y="102187"/>
                  </a:cubicBezTo>
                  <a:cubicBezTo>
                    <a:pt x="373507" y="103818"/>
                    <a:pt x="371005" y="105992"/>
                    <a:pt x="368416" y="108127"/>
                  </a:cubicBezTo>
                  <a:cubicBezTo>
                    <a:pt x="365738" y="110333"/>
                    <a:pt x="362966" y="112440"/>
                    <a:pt x="360122" y="114434"/>
                  </a:cubicBezTo>
                  <a:cubicBezTo>
                    <a:pt x="354938" y="118073"/>
                    <a:pt x="349102" y="122043"/>
                    <a:pt x="342737" y="123138"/>
                  </a:cubicBezTo>
                  <a:cubicBezTo>
                    <a:pt x="342845" y="111889"/>
                    <a:pt x="342517" y="100559"/>
                    <a:pt x="340819" y="89421"/>
                  </a:cubicBezTo>
                  <a:cubicBezTo>
                    <a:pt x="339984" y="83960"/>
                    <a:pt x="339091" y="78427"/>
                    <a:pt x="337680" y="73080"/>
                  </a:cubicBezTo>
                  <a:cubicBezTo>
                    <a:pt x="336287" y="67807"/>
                    <a:pt x="334637" y="62652"/>
                    <a:pt x="332647" y="57564"/>
                  </a:cubicBezTo>
                  <a:cubicBezTo>
                    <a:pt x="328925" y="48022"/>
                    <a:pt x="324050" y="39053"/>
                    <a:pt x="317524" y="31127"/>
                  </a:cubicBezTo>
                  <a:cubicBezTo>
                    <a:pt x="311666" y="24016"/>
                    <a:pt x="304689" y="17799"/>
                    <a:pt x="296730" y="13116"/>
                  </a:cubicBezTo>
                  <a:cubicBezTo>
                    <a:pt x="288126" y="8047"/>
                    <a:pt x="278330" y="4955"/>
                    <a:pt x="268264" y="5999"/>
                  </a:cubicBezTo>
                  <a:cubicBezTo>
                    <a:pt x="258530" y="7013"/>
                    <a:pt x="250016" y="12100"/>
                    <a:pt x="242366" y="17908"/>
                  </a:cubicBezTo>
                  <a:cubicBezTo>
                    <a:pt x="231721" y="25988"/>
                    <a:pt x="222821" y="36394"/>
                    <a:pt x="216669" y="48269"/>
                  </a:cubicBezTo>
                  <a:cubicBezTo>
                    <a:pt x="210235" y="32138"/>
                    <a:pt x="199209" y="17396"/>
                    <a:pt x="184078" y="8526"/>
                  </a:cubicBezTo>
                  <a:cubicBezTo>
                    <a:pt x="175766" y="3658"/>
                    <a:pt x="166107" y="277"/>
                    <a:pt x="156409" y="141"/>
                  </a:cubicBezTo>
                  <a:cubicBezTo>
                    <a:pt x="146192" y="0"/>
                    <a:pt x="136008" y="3529"/>
                    <a:pt x="127295" y="8709"/>
                  </a:cubicBezTo>
                  <a:cubicBezTo>
                    <a:pt x="110065" y="18957"/>
                    <a:pt x="98488" y="36368"/>
                    <a:pt x="92480" y="55203"/>
                  </a:cubicBezTo>
                  <a:cubicBezTo>
                    <a:pt x="86161" y="74977"/>
                    <a:pt x="85388" y="96232"/>
                    <a:pt x="87073" y="116784"/>
                  </a:cubicBezTo>
                  <a:cubicBezTo>
                    <a:pt x="87238" y="118808"/>
                    <a:pt x="87425" y="120824"/>
                    <a:pt x="87641" y="122836"/>
                  </a:cubicBezTo>
                  <a:cubicBezTo>
                    <a:pt x="82692" y="121633"/>
                    <a:pt x="78059" y="118937"/>
                    <a:pt x="73796" y="116219"/>
                  </a:cubicBezTo>
                  <a:cubicBezTo>
                    <a:pt x="69260" y="113329"/>
                    <a:pt x="64735" y="110232"/>
                    <a:pt x="60731" y="106630"/>
                  </a:cubicBezTo>
                  <a:cubicBezTo>
                    <a:pt x="57399" y="103620"/>
                    <a:pt x="53341" y="101405"/>
                    <a:pt x="48855" y="100757"/>
                  </a:cubicBezTo>
                  <a:cubicBezTo>
                    <a:pt x="45363" y="100250"/>
                    <a:pt x="41825" y="100696"/>
                    <a:pt x="38473" y="101730"/>
                  </a:cubicBezTo>
                  <a:cubicBezTo>
                    <a:pt x="20191" y="107352"/>
                    <a:pt x="8129" y="124690"/>
                    <a:pt x="3610" y="142582"/>
                  </a:cubicBezTo>
                  <a:cubicBezTo>
                    <a:pt x="2260" y="147964"/>
                    <a:pt x="1169" y="153357"/>
                    <a:pt x="665" y="158890"/>
                  </a:cubicBezTo>
                  <a:cubicBezTo>
                    <a:pt x="139" y="164496"/>
                    <a:pt x="53" y="170057"/>
                    <a:pt x="10" y="175685"/>
                  </a:cubicBezTo>
                  <a:cubicBezTo>
                    <a:pt x="0" y="177819"/>
                    <a:pt x="337" y="179727"/>
                    <a:pt x="1781" y="181391"/>
                  </a:cubicBezTo>
                  <a:cubicBezTo>
                    <a:pt x="3067" y="182855"/>
                    <a:pt x="4921" y="183777"/>
                    <a:pt x="6872" y="183842"/>
                  </a:cubicBezTo>
                  <a:cubicBezTo>
                    <a:pt x="10875" y="183983"/>
                    <a:pt x="13853" y="180810"/>
                    <a:pt x="14234" y="176998"/>
                  </a:cubicBezTo>
                  <a:cubicBezTo>
                    <a:pt x="14720" y="172217"/>
                    <a:pt x="15141" y="167443"/>
                    <a:pt x="16005" y="162713"/>
                  </a:cubicBezTo>
                  <a:cubicBezTo>
                    <a:pt x="16894" y="157821"/>
                    <a:pt x="18162" y="153109"/>
                    <a:pt x="19785" y="148418"/>
                  </a:cubicBezTo>
                  <a:cubicBezTo>
                    <a:pt x="19328" y="156949"/>
                    <a:pt x="18871" y="165493"/>
                    <a:pt x="18403" y="174021"/>
                  </a:cubicBezTo>
                  <a:cubicBezTo>
                    <a:pt x="18345" y="175112"/>
                    <a:pt x="18284" y="176195"/>
                    <a:pt x="18223" y="177282"/>
                  </a:cubicBezTo>
                  <a:cubicBezTo>
                    <a:pt x="18107" y="179533"/>
                    <a:pt x="18270" y="181804"/>
                    <a:pt x="18712" y="184007"/>
                  </a:cubicBezTo>
                  <a:cubicBezTo>
                    <a:pt x="18951" y="185213"/>
                    <a:pt x="19271" y="186398"/>
                    <a:pt x="19669" y="187556"/>
                  </a:cubicBezTo>
                  <a:cubicBezTo>
                    <a:pt x="19879" y="188141"/>
                    <a:pt x="20095" y="188712"/>
                    <a:pt x="20340" y="189273"/>
                  </a:cubicBezTo>
                  <a:cubicBezTo>
                    <a:pt x="20527" y="189717"/>
                    <a:pt x="21103" y="190480"/>
                    <a:pt x="21121" y="190951"/>
                  </a:cubicBezTo>
                  <a:cubicBezTo>
                    <a:pt x="21200" y="192460"/>
                    <a:pt x="21280" y="193969"/>
                    <a:pt x="21358" y="195488"/>
                  </a:cubicBezTo>
                  <a:cubicBezTo>
                    <a:pt x="21830" y="204557"/>
                    <a:pt x="22298" y="213628"/>
                    <a:pt x="22762" y="222704"/>
                  </a:cubicBezTo>
                  <a:cubicBezTo>
                    <a:pt x="23327" y="233565"/>
                    <a:pt x="23886" y="244426"/>
                    <a:pt x="24455" y="255287"/>
                  </a:cubicBezTo>
                  <a:cubicBezTo>
                    <a:pt x="24641" y="259039"/>
                    <a:pt x="24843" y="262782"/>
                    <a:pt x="25038" y="266534"/>
                  </a:cubicBezTo>
                  <a:cubicBezTo>
                    <a:pt x="25128" y="268194"/>
                    <a:pt x="25067" y="269946"/>
                    <a:pt x="25351" y="271592"/>
                  </a:cubicBezTo>
                  <a:cubicBezTo>
                    <a:pt x="26024" y="275437"/>
                    <a:pt x="29469" y="278439"/>
                    <a:pt x="33379" y="278525"/>
                  </a:cubicBezTo>
                  <a:cubicBezTo>
                    <a:pt x="37335" y="278608"/>
                    <a:pt x="40920" y="275678"/>
                    <a:pt x="41691" y="271804"/>
                  </a:cubicBezTo>
                  <a:cubicBezTo>
                    <a:pt x="42080" y="269817"/>
                    <a:pt x="41979" y="267657"/>
                    <a:pt x="42080" y="265641"/>
                  </a:cubicBezTo>
                  <a:cubicBezTo>
                    <a:pt x="42559" y="255679"/>
                    <a:pt x="43034" y="245726"/>
                    <a:pt x="43520" y="235768"/>
                  </a:cubicBezTo>
                  <a:cubicBezTo>
                    <a:pt x="43944" y="227056"/>
                    <a:pt x="44362" y="218340"/>
                    <a:pt x="44787" y="209625"/>
                  </a:cubicBezTo>
                  <a:cubicBezTo>
                    <a:pt x="44813" y="209060"/>
                    <a:pt x="44845" y="208491"/>
                    <a:pt x="44874" y="207922"/>
                  </a:cubicBezTo>
                  <a:cubicBezTo>
                    <a:pt x="45201" y="214225"/>
                    <a:pt x="45521" y="220533"/>
                    <a:pt x="45849" y="226836"/>
                  </a:cubicBezTo>
                  <a:cubicBezTo>
                    <a:pt x="46407" y="237654"/>
                    <a:pt x="46969" y="248476"/>
                    <a:pt x="47527" y="259301"/>
                  </a:cubicBezTo>
                  <a:cubicBezTo>
                    <a:pt x="47703" y="262613"/>
                    <a:pt x="47880" y="265930"/>
                    <a:pt x="48045" y="269238"/>
                  </a:cubicBezTo>
                  <a:cubicBezTo>
                    <a:pt x="48074" y="269788"/>
                    <a:pt x="48084" y="270339"/>
                    <a:pt x="48135" y="270890"/>
                  </a:cubicBezTo>
                  <a:cubicBezTo>
                    <a:pt x="48463" y="274781"/>
                    <a:pt x="51656" y="278050"/>
                    <a:pt x="55544" y="278478"/>
                  </a:cubicBezTo>
                  <a:cubicBezTo>
                    <a:pt x="59483" y="278907"/>
                    <a:pt x="63291" y="276282"/>
                    <a:pt x="64392" y="272484"/>
                  </a:cubicBezTo>
                  <a:cubicBezTo>
                    <a:pt x="64655" y="271595"/>
                    <a:pt x="64702" y="270702"/>
                    <a:pt x="64738" y="269785"/>
                  </a:cubicBezTo>
                  <a:cubicBezTo>
                    <a:pt x="64871" y="267178"/>
                    <a:pt x="65001" y="264582"/>
                    <a:pt x="65120" y="261976"/>
                  </a:cubicBezTo>
                  <a:cubicBezTo>
                    <a:pt x="65613" y="251882"/>
                    <a:pt x="66099" y="241787"/>
                    <a:pt x="66588" y="231693"/>
                  </a:cubicBezTo>
                  <a:cubicBezTo>
                    <a:pt x="67078" y="221483"/>
                    <a:pt x="67575" y="211274"/>
                    <a:pt x="68075" y="201060"/>
                  </a:cubicBezTo>
                  <a:cubicBezTo>
                    <a:pt x="68201" y="198317"/>
                    <a:pt x="68342" y="195570"/>
                    <a:pt x="68468" y="192827"/>
                  </a:cubicBezTo>
                  <a:cubicBezTo>
                    <a:pt x="68503" y="192162"/>
                    <a:pt x="68486" y="191812"/>
                    <a:pt x="68796" y="191229"/>
                  </a:cubicBezTo>
                  <a:cubicBezTo>
                    <a:pt x="71046" y="186960"/>
                    <a:pt x="72094" y="182111"/>
                    <a:pt x="71837" y="177294"/>
                  </a:cubicBezTo>
                  <a:cubicBezTo>
                    <a:pt x="71413" y="169396"/>
                    <a:pt x="70977" y="161486"/>
                    <a:pt x="70552" y="153588"/>
                  </a:cubicBezTo>
                  <a:cubicBezTo>
                    <a:pt x="70206" y="147222"/>
                    <a:pt x="69861" y="140861"/>
                    <a:pt x="69516" y="134497"/>
                  </a:cubicBezTo>
                  <a:cubicBezTo>
                    <a:pt x="74361" y="136430"/>
                    <a:pt x="79646" y="138190"/>
                    <a:pt x="84862" y="138687"/>
                  </a:cubicBezTo>
                  <a:cubicBezTo>
                    <a:pt x="87509" y="138938"/>
                    <a:pt x="90274" y="138989"/>
                    <a:pt x="92886" y="138442"/>
                  </a:cubicBezTo>
                  <a:cubicBezTo>
                    <a:pt x="94104" y="138190"/>
                    <a:pt x="95342" y="137845"/>
                    <a:pt x="96487" y="137358"/>
                  </a:cubicBezTo>
                  <a:cubicBezTo>
                    <a:pt x="96779" y="137237"/>
                    <a:pt x="97063" y="137096"/>
                    <a:pt x="97348" y="136948"/>
                  </a:cubicBezTo>
                  <a:cubicBezTo>
                    <a:pt x="97585" y="136980"/>
                    <a:pt x="97829" y="137013"/>
                    <a:pt x="98064" y="137031"/>
                  </a:cubicBezTo>
                  <a:cubicBezTo>
                    <a:pt x="98611" y="137082"/>
                    <a:pt x="99169" y="137085"/>
                    <a:pt x="99712" y="137045"/>
                  </a:cubicBezTo>
                  <a:cubicBezTo>
                    <a:pt x="103514" y="136779"/>
                    <a:pt x="106998" y="134433"/>
                    <a:pt x="108745" y="131048"/>
                  </a:cubicBezTo>
                  <a:cubicBezTo>
                    <a:pt x="109663" y="129270"/>
                    <a:pt x="109994" y="127340"/>
                    <a:pt x="109914" y="125349"/>
                  </a:cubicBezTo>
                  <a:cubicBezTo>
                    <a:pt x="109806" y="122724"/>
                    <a:pt x="109728" y="120093"/>
                    <a:pt x="109710" y="117465"/>
                  </a:cubicBezTo>
                  <a:cubicBezTo>
                    <a:pt x="109612" y="107089"/>
                    <a:pt x="110224" y="96675"/>
                    <a:pt x="112067" y="86458"/>
                  </a:cubicBezTo>
                  <a:cubicBezTo>
                    <a:pt x="113917" y="76180"/>
                    <a:pt x="116967" y="65957"/>
                    <a:pt x="122072" y="56812"/>
                  </a:cubicBezTo>
                  <a:cubicBezTo>
                    <a:pt x="121348" y="62806"/>
                    <a:pt x="120622" y="68800"/>
                    <a:pt x="119894" y="74794"/>
                  </a:cubicBezTo>
                  <a:cubicBezTo>
                    <a:pt x="118580" y="85703"/>
                    <a:pt x="117259" y="96607"/>
                    <a:pt x="115938" y="107511"/>
                  </a:cubicBezTo>
                  <a:cubicBezTo>
                    <a:pt x="115444" y="111492"/>
                    <a:pt x="114965" y="115467"/>
                    <a:pt x="114486" y="119437"/>
                  </a:cubicBezTo>
                  <a:cubicBezTo>
                    <a:pt x="114152" y="122177"/>
                    <a:pt x="113785" y="124899"/>
                    <a:pt x="113752" y="127663"/>
                  </a:cubicBezTo>
                  <a:cubicBezTo>
                    <a:pt x="113691" y="132553"/>
                    <a:pt x="114465" y="137449"/>
                    <a:pt x="116046" y="142086"/>
                  </a:cubicBezTo>
                  <a:cubicBezTo>
                    <a:pt x="116835" y="144403"/>
                    <a:pt x="117828" y="146654"/>
                    <a:pt x="119015" y="148796"/>
                  </a:cubicBezTo>
                  <a:cubicBezTo>
                    <a:pt x="119584" y="149829"/>
                    <a:pt x="120200" y="150841"/>
                    <a:pt x="120859" y="151828"/>
                  </a:cubicBezTo>
                  <a:cubicBezTo>
                    <a:pt x="121017" y="152065"/>
                    <a:pt x="121024" y="151979"/>
                    <a:pt x="121024" y="152118"/>
                  </a:cubicBezTo>
                  <a:cubicBezTo>
                    <a:pt x="121081" y="153378"/>
                    <a:pt x="121140" y="154636"/>
                    <a:pt x="121205" y="155895"/>
                  </a:cubicBezTo>
                  <a:cubicBezTo>
                    <a:pt x="121550" y="163160"/>
                    <a:pt x="121888" y="170418"/>
                    <a:pt x="122233" y="177674"/>
                  </a:cubicBezTo>
                  <a:cubicBezTo>
                    <a:pt x="122749" y="188465"/>
                    <a:pt x="123267" y="199246"/>
                    <a:pt x="123767" y="210028"/>
                  </a:cubicBezTo>
                  <a:cubicBezTo>
                    <a:pt x="124297" y="220987"/>
                    <a:pt x="124811" y="231930"/>
                    <a:pt x="125326" y="242885"/>
                  </a:cubicBezTo>
                  <a:cubicBezTo>
                    <a:pt x="125704" y="250650"/>
                    <a:pt x="126065" y="258412"/>
                    <a:pt x="126436" y="266173"/>
                  </a:cubicBezTo>
                  <a:cubicBezTo>
                    <a:pt x="126514" y="267816"/>
                    <a:pt x="126593" y="269450"/>
                    <a:pt x="126666" y="271088"/>
                  </a:cubicBezTo>
                  <a:cubicBezTo>
                    <a:pt x="126928" y="276553"/>
                    <a:pt x="130539" y="281416"/>
                    <a:pt x="135835" y="283011"/>
                  </a:cubicBezTo>
                  <a:cubicBezTo>
                    <a:pt x="143574" y="285354"/>
                    <a:pt x="151757" y="279426"/>
                    <a:pt x="152122" y="271387"/>
                  </a:cubicBezTo>
                  <a:cubicBezTo>
                    <a:pt x="152182" y="270033"/>
                    <a:pt x="152236" y="268679"/>
                    <a:pt x="152298" y="267329"/>
                  </a:cubicBezTo>
                  <a:cubicBezTo>
                    <a:pt x="152679" y="258895"/>
                    <a:pt x="153057" y="250463"/>
                    <a:pt x="153438" y="242032"/>
                  </a:cubicBezTo>
                  <a:cubicBezTo>
                    <a:pt x="153935" y="230855"/>
                    <a:pt x="154439" y="219672"/>
                    <a:pt x="154940" y="208491"/>
                  </a:cubicBezTo>
                  <a:cubicBezTo>
                    <a:pt x="155307" y="200438"/>
                    <a:pt x="155664" y="192388"/>
                    <a:pt x="156027" y="184335"/>
                  </a:cubicBezTo>
                  <a:cubicBezTo>
                    <a:pt x="156070" y="183298"/>
                    <a:pt x="156117" y="182254"/>
                    <a:pt x="156168" y="181220"/>
                  </a:cubicBezTo>
                  <a:cubicBezTo>
                    <a:pt x="156384" y="186038"/>
                    <a:pt x="156613" y="190855"/>
                    <a:pt x="156833" y="195668"/>
                  </a:cubicBezTo>
                  <a:cubicBezTo>
                    <a:pt x="157323" y="206194"/>
                    <a:pt x="157816" y="216728"/>
                    <a:pt x="158306" y="227258"/>
                  </a:cubicBezTo>
                  <a:cubicBezTo>
                    <a:pt x="158792" y="237626"/>
                    <a:pt x="159270" y="247991"/>
                    <a:pt x="159753" y="258361"/>
                  </a:cubicBezTo>
                  <a:cubicBezTo>
                    <a:pt x="159912" y="261645"/>
                    <a:pt x="160063" y="264935"/>
                    <a:pt x="160218" y="268226"/>
                  </a:cubicBezTo>
                  <a:cubicBezTo>
                    <a:pt x="160308" y="270130"/>
                    <a:pt x="160271" y="272125"/>
                    <a:pt x="160769" y="273979"/>
                  </a:cubicBezTo>
                  <a:cubicBezTo>
                    <a:pt x="162859" y="281855"/>
                    <a:pt x="172097" y="285952"/>
                    <a:pt x="179247" y="281916"/>
                  </a:cubicBezTo>
                  <a:cubicBezTo>
                    <a:pt x="183355" y="279602"/>
                    <a:pt x="185615" y="275404"/>
                    <a:pt x="185829" y="270778"/>
                  </a:cubicBezTo>
                  <a:cubicBezTo>
                    <a:pt x="186072" y="265490"/>
                    <a:pt x="186314" y="260202"/>
                    <a:pt x="186559" y="254916"/>
                  </a:cubicBezTo>
                  <a:cubicBezTo>
                    <a:pt x="187012" y="244959"/>
                    <a:pt x="187466" y="235005"/>
                    <a:pt x="187919" y="225051"/>
                  </a:cubicBezTo>
                  <a:cubicBezTo>
                    <a:pt x="188431" y="213768"/>
                    <a:pt x="188945" y="202487"/>
                    <a:pt x="189467" y="191200"/>
                  </a:cubicBezTo>
                  <a:cubicBezTo>
                    <a:pt x="189885" y="181934"/>
                    <a:pt x="190310" y="172660"/>
                    <a:pt x="190735" y="163394"/>
                  </a:cubicBezTo>
                  <a:cubicBezTo>
                    <a:pt x="190915" y="159477"/>
                    <a:pt x="191084" y="155556"/>
                    <a:pt x="191274" y="151636"/>
                  </a:cubicBezTo>
                  <a:cubicBezTo>
                    <a:pt x="191278" y="151471"/>
                    <a:pt x="191641" y="151064"/>
                    <a:pt x="191739" y="150913"/>
                  </a:cubicBezTo>
                  <a:cubicBezTo>
                    <a:pt x="192038" y="150434"/>
                    <a:pt x="192333" y="149948"/>
                    <a:pt x="192618" y="149451"/>
                  </a:cubicBezTo>
                  <a:cubicBezTo>
                    <a:pt x="193236" y="148378"/>
                    <a:pt x="193813" y="147283"/>
                    <a:pt x="194335" y="146161"/>
                  </a:cubicBezTo>
                  <a:cubicBezTo>
                    <a:pt x="195346" y="143987"/>
                    <a:pt x="196178" y="141729"/>
                    <a:pt x="196815" y="139421"/>
                  </a:cubicBezTo>
                  <a:cubicBezTo>
                    <a:pt x="198111" y="134659"/>
                    <a:pt x="198546" y="129676"/>
                    <a:pt x="198144" y="124763"/>
                  </a:cubicBezTo>
                  <a:cubicBezTo>
                    <a:pt x="197960" y="122671"/>
                    <a:pt x="197665" y="120586"/>
                    <a:pt x="197402" y="118505"/>
                  </a:cubicBezTo>
                  <a:cubicBezTo>
                    <a:pt x="196239" y="108804"/>
                    <a:pt x="195055" y="99101"/>
                    <a:pt x="193884" y="89407"/>
                  </a:cubicBezTo>
                  <a:cubicBezTo>
                    <a:pt x="192748" y="80032"/>
                    <a:pt x="191613" y="70658"/>
                    <a:pt x="190472" y="61283"/>
                  </a:cubicBezTo>
                  <a:cubicBezTo>
                    <a:pt x="190335" y="60056"/>
                    <a:pt x="190181" y="58832"/>
                    <a:pt x="190036" y="57607"/>
                  </a:cubicBezTo>
                  <a:cubicBezTo>
                    <a:pt x="194806" y="66432"/>
                    <a:pt x="197761" y="76129"/>
                    <a:pt x="199512" y="85969"/>
                  </a:cubicBezTo>
                  <a:cubicBezTo>
                    <a:pt x="201293" y="95959"/>
                    <a:pt x="201978" y="106147"/>
                    <a:pt x="201751" y="116276"/>
                  </a:cubicBezTo>
                  <a:cubicBezTo>
                    <a:pt x="201690" y="119041"/>
                    <a:pt x="201751" y="121796"/>
                    <a:pt x="201772" y="124557"/>
                  </a:cubicBezTo>
                  <a:cubicBezTo>
                    <a:pt x="201707" y="126368"/>
                    <a:pt x="201751" y="128089"/>
                    <a:pt x="202384" y="129824"/>
                  </a:cubicBezTo>
                  <a:cubicBezTo>
                    <a:pt x="203730" y="133474"/>
                    <a:pt x="207003" y="136283"/>
                    <a:pt x="210859" y="136930"/>
                  </a:cubicBezTo>
                  <a:cubicBezTo>
                    <a:pt x="214721" y="137574"/>
                    <a:pt x="218743" y="136016"/>
                    <a:pt x="221263" y="133042"/>
                  </a:cubicBezTo>
                  <a:cubicBezTo>
                    <a:pt x="224193" y="129579"/>
                    <a:pt x="223984" y="125035"/>
                    <a:pt x="224334" y="120760"/>
                  </a:cubicBezTo>
                  <a:cubicBezTo>
                    <a:pt x="225011" y="112558"/>
                    <a:pt x="226339" y="104368"/>
                    <a:pt x="228217" y="96358"/>
                  </a:cubicBezTo>
                  <a:cubicBezTo>
                    <a:pt x="230072" y="88463"/>
                    <a:pt x="232412" y="80593"/>
                    <a:pt x="235850" y="73232"/>
                  </a:cubicBezTo>
                  <a:cubicBezTo>
                    <a:pt x="235850" y="75323"/>
                    <a:pt x="235850" y="77412"/>
                    <a:pt x="235850" y="79502"/>
                  </a:cubicBezTo>
                  <a:cubicBezTo>
                    <a:pt x="235850" y="80330"/>
                    <a:pt x="235976" y="81239"/>
                    <a:pt x="235807" y="82049"/>
                  </a:cubicBezTo>
                  <a:cubicBezTo>
                    <a:pt x="235450" y="83769"/>
                    <a:pt x="235094" y="85487"/>
                    <a:pt x="234734" y="87200"/>
                  </a:cubicBezTo>
                  <a:cubicBezTo>
                    <a:pt x="232995" y="95567"/>
                    <a:pt x="231260" y="103929"/>
                    <a:pt x="229514" y="112295"/>
                  </a:cubicBezTo>
                  <a:cubicBezTo>
                    <a:pt x="227228" y="123297"/>
                    <a:pt x="224938" y="134291"/>
                    <a:pt x="222645" y="145294"/>
                  </a:cubicBezTo>
                  <a:cubicBezTo>
                    <a:pt x="220798" y="154200"/>
                    <a:pt x="218948" y="163105"/>
                    <a:pt x="217093" y="172016"/>
                  </a:cubicBezTo>
                  <a:cubicBezTo>
                    <a:pt x="216634" y="174205"/>
                    <a:pt x="216176" y="176401"/>
                    <a:pt x="215719" y="178593"/>
                  </a:cubicBezTo>
                  <a:cubicBezTo>
                    <a:pt x="215608" y="179140"/>
                    <a:pt x="215481" y="179680"/>
                    <a:pt x="215431" y="180245"/>
                  </a:cubicBezTo>
                  <a:cubicBezTo>
                    <a:pt x="215111" y="184432"/>
                    <a:pt x="218534" y="187986"/>
                    <a:pt x="222688" y="187986"/>
                  </a:cubicBezTo>
                  <a:cubicBezTo>
                    <a:pt x="227199" y="187986"/>
                    <a:pt x="236011" y="187986"/>
                    <a:pt x="236011" y="187986"/>
                  </a:cubicBezTo>
                  <a:lnTo>
                    <a:pt x="238179" y="188007"/>
                  </a:lnTo>
                  <a:cubicBezTo>
                    <a:pt x="238179" y="188007"/>
                    <a:pt x="238236" y="189407"/>
                    <a:pt x="238269" y="190041"/>
                  </a:cubicBezTo>
                  <a:cubicBezTo>
                    <a:pt x="238644" y="197899"/>
                    <a:pt x="239033" y="205766"/>
                    <a:pt x="239407" y="213628"/>
                  </a:cubicBezTo>
                  <a:cubicBezTo>
                    <a:pt x="239947" y="224762"/>
                    <a:pt x="240487" y="235894"/>
                    <a:pt x="241019" y="247033"/>
                  </a:cubicBezTo>
                  <a:cubicBezTo>
                    <a:pt x="241380" y="254435"/>
                    <a:pt x="241743" y="261846"/>
                    <a:pt x="242100" y="269256"/>
                  </a:cubicBezTo>
                  <a:cubicBezTo>
                    <a:pt x="242125" y="269701"/>
                    <a:pt x="242143" y="270155"/>
                    <a:pt x="242168" y="270602"/>
                  </a:cubicBezTo>
                  <a:cubicBezTo>
                    <a:pt x="242330" y="274126"/>
                    <a:pt x="244058" y="277467"/>
                    <a:pt x="246725" y="279756"/>
                  </a:cubicBezTo>
                  <a:cubicBezTo>
                    <a:pt x="249721" y="282324"/>
                    <a:pt x="253799" y="283425"/>
                    <a:pt x="257670" y="282593"/>
                  </a:cubicBezTo>
                  <a:cubicBezTo>
                    <a:pt x="261439" y="281783"/>
                    <a:pt x="264718" y="279234"/>
                    <a:pt x="266482" y="275818"/>
                  </a:cubicBezTo>
                  <a:cubicBezTo>
                    <a:pt x="267768" y="273323"/>
                    <a:pt x="267883" y="270749"/>
                    <a:pt x="268031" y="268045"/>
                  </a:cubicBezTo>
                  <a:cubicBezTo>
                    <a:pt x="268192" y="264770"/>
                    <a:pt x="268368" y="261493"/>
                    <a:pt x="268531" y="258222"/>
                  </a:cubicBezTo>
                  <a:cubicBezTo>
                    <a:pt x="269078" y="247699"/>
                    <a:pt x="269626" y="237183"/>
                    <a:pt x="270169" y="226667"/>
                  </a:cubicBezTo>
                  <a:cubicBezTo>
                    <a:pt x="270684" y="216688"/>
                    <a:pt x="271198" y="206713"/>
                    <a:pt x="271714" y="196737"/>
                  </a:cubicBezTo>
                  <a:cubicBezTo>
                    <a:pt x="271853" y="194141"/>
                    <a:pt x="271987" y="191542"/>
                    <a:pt x="272116" y="188943"/>
                  </a:cubicBezTo>
                  <a:cubicBezTo>
                    <a:pt x="272145" y="188453"/>
                    <a:pt x="271965" y="187986"/>
                    <a:pt x="272498" y="187986"/>
                  </a:cubicBezTo>
                  <a:cubicBezTo>
                    <a:pt x="273668" y="187986"/>
                    <a:pt x="273625" y="187776"/>
                    <a:pt x="273676" y="188749"/>
                  </a:cubicBezTo>
                  <a:cubicBezTo>
                    <a:pt x="274000" y="195635"/>
                    <a:pt x="274334" y="202522"/>
                    <a:pt x="274673" y="209409"/>
                  </a:cubicBezTo>
                  <a:cubicBezTo>
                    <a:pt x="275205" y="220508"/>
                    <a:pt x="275742" y="231606"/>
                    <a:pt x="276286" y="242713"/>
                  </a:cubicBezTo>
                  <a:cubicBezTo>
                    <a:pt x="276681" y="251025"/>
                    <a:pt x="277088" y="259348"/>
                    <a:pt x="277491" y="267672"/>
                  </a:cubicBezTo>
                  <a:cubicBezTo>
                    <a:pt x="277606" y="270094"/>
                    <a:pt x="277620" y="272460"/>
                    <a:pt x="278560" y="274752"/>
                  </a:cubicBezTo>
                  <a:cubicBezTo>
                    <a:pt x="281670" y="282334"/>
                    <a:pt x="291246" y="285268"/>
                    <a:pt x="297947" y="280448"/>
                  </a:cubicBezTo>
                  <a:cubicBezTo>
                    <a:pt x="301100" y="278184"/>
                    <a:pt x="303155" y="274548"/>
                    <a:pt x="303353" y="270655"/>
                  </a:cubicBezTo>
                  <a:cubicBezTo>
                    <a:pt x="303379" y="270282"/>
                    <a:pt x="303396" y="269903"/>
                    <a:pt x="303415" y="269532"/>
                  </a:cubicBezTo>
                  <a:cubicBezTo>
                    <a:pt x="303555" y="266840"/>
                    <a:pt x="303688" y="264150"/>
                    <a:pt x="303832" y="261466"/>
                  </a:cubicBezTo>
                  <a:cubicBezTo>
                    <a:pt x="304354" y="251407"/>
                    <a:pt x="304869" y="241349"/>
                    <a:pt x="305398" y="231293"/>
                  </a:cubicBezTo>
                  <a:cubicBezTo>
                    <a:pt x="305931" y="220839"/>
                    <a:pt x="306479" y="210381"/>
                    <a:pt x="307022" y="199920"/>
                  </a:cubicBezTo>
                  <a:cubicBezTo>
                    <a:pt x="307187" y="196726"/>
                    <a:pt x="307350" y="193533"/>
                    <a:pt x="307515" y="190337"/>
                  </a:cubicBezTo>
                  <a:cubicBezTo>
                    <a:pt x="307552" y="189642"/>
                    <a:pt x="307623" y="188014"/>
                    <a:pt x="307623" y="188014"/>
                  </a:cubicBezTo>
                  <a:cubicBezTo>
                    <a:pt x="307623" y="188014"/>
                    <a:pt x="318279" y="187986"/>
                    <a:pt x="322667" y="187986"/>
                  </a:cubicBezTo>
                  <a:cubicBezTo>
                    <a:pt x="327160" y="187986"/>
                    <a:pt x="330598" y="183799"/>
                    <a:pt x="329745" y="179392"/>
                  </a:cubicBezTo>
                  <a:cubicBezTo>
                    <a:pt x="329692" y="179079"/>
                    <a:pt x="329615" y="178773"/>
                    <a:pt x="329558" y="178459"/>
                  </a:cubicBezTo>
                  <a:cubicBezTo>
                    <a:pt x="328291" y="172253"/>
                    <a:pt x="327027" y="166040"/>
                    <a:pt x="325756" y="159826"/>
                  </a:cubicBezTo>
                  <a:cubicBezTo>
                    <a:pt x="323603" y="149236"/>
                    <a:pt x="321443" y="138644"/>
                    <a:pt x="319287" y="128053"/>
                  </a:cubicBezTo>
                  <a:cubicBezTo>
                    <a:pt x="317206" y="117842"/>
                    <a:pt x="315129" y="107630"/>
                    <a:pt x="313056" y="97421"/>
                  </a:cubicBezTo>
                  <a:cubicBezTo>
                    <a:pt x="312018" y="92351"/>
                    <a:pt x="310986" y="87282"/>
                    <a:pt x="309952" y="82210"/>
                  </a:cubicBezTo>
                  <a:cubicBezTo>
                    <a:pt x="309812" y="81501"/>
                    <a:pt x="309930" y="80677"/>
                    <a:pt x="309930" y="79949"/>
                  </a:cubicBezTo>
                  <a:cubicBezTo>
                    <a:pt x="309930" y="78243"/>
                    <a:pt x="309930" y="76533"/>
                    <a:pt x="309930" y="74830"/>
                  </a:cubicBezTo>
                  <a:cubicBezTo>
                    <a:pt x="312048" y="79849"/>
                    <a:pt x="313678" y="85008"/>
                    <a:pt x="315089" y="90263"/>
                  </a:cubicBezTo>
                  <a:cubicBezTo>
                    <a:pt x="316547" y="95688"/>
                    <a:pt x="317757" y="101157"/>
                    <a:pt x="318570" y="106718"/>
                  </a:cubicBezTo>
                  <a:cubicBezTo>
                    <a:pt x="319370" y="112246"/>
                    <a:pt x="320014" y="117775"/>
                    <a:pt x="320475" y="123344"/>
                  </a:cubicBezTo>
                  <a:cubicBezTo>
                    <a:pt x="320644" y="125359"/>
                    <a:pt x="320724" y="127340"/>
                    <a:pt x="321558" y="129223"/>
                  </a:cubicBezTo>
                  <a:cubicBezTo>
                    <a:pt x="322329" y="130975"/>
                    <a:pt x="323568" y="132506"/>
                    <a:pt x="325104" y="133647"/>
                  </a:cubicBezTo>
                  <a:cubicBezTo>
                    <a:pt x="327214" y="135224"/>
                    <a:pt x="329871" y="136030"/>
                    <a:pt x="332510" y="135832"/>
                  </a:cubicBezTo>
                  <a:cubicBezTo>
                    <a:pt x="333265" y="135775"/>
                    <a:pt x="333824" y="136348"/>
                    <a:pt x="334490" y="136699"/>
                  </a:cubicBezTo>
                  <a:cubicBezTo>
                    <a:pt x="335253" y="137103"/>
                    <a:pt x="336056" y="137449"/>
                    <a:pt x="336873" y="137725"/>
                  </a:cubicBezTo>
                  <a:cubicBezTo>
                    <a:pt x="338594" y="138320"/>
                    <a:pt x="340358" y="138647"/>
                    <a:pt x="342166" y="138734"/>
                  </a:cubicBezTo>
                  <a:cubicBezTo>
                    <a:pt x="349495" y="139076"/>
                    <a:pt x="356777" y="136689"/>
                    <a:pt x="363427" y="133805"/>
                  </a:cubicBezTo>
                  <a:lnTo>
                    <a:pt x="363417" y="149919"/>
                  </a:lnTo>
                  <a:lnTo>
                    <a:pt x="356835" y="177894"/>
                  </a:lnTo>
                  <a:cubicBezTo>
                    <a:pt x="354589" y="187438"/>
                    <a:pt x="352346" y="196985"/>
                    <a:pt x="350095" y="206529"/>
                  </a:cubicBezTo>
                  <a:cubicBezTo>
                    <a:pt x="349567" y="208782"/>
                    <a:pt x="348378" y="211688"/>
                    <a:pt x="349606" y="213870"/>
                  </a:cubicBezTo>
                  <a:cubicBezTo>
                    <a:pt x="351039" y="216433"/>
                    <a:pt x="353714" y="216213"/>
                    <a:pt x="356212" y="216213"/>
                  </a:cubicBezTo>
                  <a:cubicBezTo>
                    <a:pt x="358782" y="216213"/>
                    <a:pt x="361346" y="216213"/>
                    <a:pt x="363923" y="216213"/>
                  </a:cubicBezTo>
                  <a:cubicBezTo>
                    <a:pt x="364013" y="216213"/>
                    <a:pt x="365004" y="216181"/>
                    <a:pt x="365004" y="216246"/>
                  </a:cubicBezTo>
                  <a:cubicBezTo>
                    <a:pt x="365007" y="216450"/>
                    <a:pt x="365022" y="216662"/>
                    <a:pt x="365040" y="216879"/>
                  </a:cubicBezTo>
                  <a:cubicBezTo>
                    <a:pt x="365087" y="218055"/>
                    <a:pt x="365148" y="219230"/>
                    <a:pt x="365202" y="220404"/>
                  </a:cubicBezTo>
                  <a:cubicBezTo>
                    <a:pt x="365421" y="224882"/>
                    <a:pt x="365640" y="229360"/>
                    <a:pt x="365854" y="233835"/>
                  </a:cubicBezTo>
                  <a:cubicBezTo>
                    <a:pt x="366354" y="244218"/>
                    <a:pt x="366858" y="254604"/>
                    <a:pt x="367355" y="264990"/>
                  </a:cubicBezTo>
                  <a:cubicBezTo>
                    <a:pt x="367469" y="267207"/>
                    <a:pt x="367343" y="269605"/>
                    <a:pt x="367779" y="271797"/>
                  </a:cubicBezTo>
                  <a:cubicBezTo>
                    <a:pt x="368550" y="275620"/>
                    <a:pt x="372066" y="278547"/>
                    <a:pt x="375983" y="278525"/>
                  </a:cubicBezTo>
                  <a:cubicBezTo>
                    <a:pt x="379933" y="278507"/>
                    <a:pt x="383449" y="275490"/>
                    <a:pt x="384116" y="271602"/>
                  </a:cubicBezTo>
                  <a:cubicBezTo>
                    <a:pt x="384493" y="269421"/>
                    <a:pt x="384404" y="267095"/>
                    <a:pt x="384519" y="264907"/>
                  </a:cubicBezTo>
                  <a:cubicBezTo>
                    <a:pt x="384768" y="260126"/>
                    <a:pt x="385019" y="255341"/>
                    <a:pt x="385264" y="250564"/>
                  </a:cubicBezTo>
                  <a:cubicBezTo>
                    <a:pt x="385786" y="240480"/>
                    <a:pt x="386304" y="230394"/>
                    <a:pt x="386826" y="220310"/>
                  </a:cubicBezTo>
                  <a:cubicBezTo>
                    <a:pt x="386887" y="219154"/>
                    <a:pt x="386950" y="217995"/>
                    <a:pt x="387011" y="216836"/>
                  </a:cubicBezTo>
                  <a:cubicBezTo>
                    <a:pt x="387021" y="216638"/>
                    <a:pt x="387028" y="216433"/>
                    <a:pt x="387032" y="216235"/>
                  </a:cubicBezTo>
                  <a:cubicBezTo>
                    <a:pt x="387032" y="216285"/>
                    <a:pt x="387860" y="216015"/>
                    <a:pt x="387882" y="216317"/>
                  </a:cubicBezTo>
                  <a:cubicBezTo>
                    <a:pt x="387997" y="218819"/>
                    <a:pt x="388127" y="221328"/>
                    <a:pt x="388241" y="223834"/>
                  </a:cubicBezTo>
                  <a:cubicBezTo>
                    <a:pt x="388757" y="234454"/>
                    <a:pt x="389279" y="245081"/>
                    <a:pt x="389779" y="255698"/>
                  </a:cubicBezTo>
                  <a:cubicBezTo>
                    <a:pt x="389987" y="259780"/>
                    <a:pt x="390178" y="263860"/>
                    <a:pt x="390380" y="267935"/>
                  </a:cubicBezTo>
                  <a:cubicBezTo>
                    <a:pt x="390415" y="268787"/>
                    <a:pt x="390459" y="269637"/>
                    <a:pt x="390502" y="270486"/>
                  </a:cubicBezTo>
                  <a:cubicBezTo>
                    <a:pt x="390629" y="273327"/>
                    <a:pt x="392198" y="275937"/>
                    <a:pt x="394653" y="277384"/>
                  </a:cubicBezTo>
                  <a:cubicBezTo>
                    <a:pt x="398109" y="279422"/>
                    <a:pt x="402573" y="278590"/>
                    <a:pt x="405136" y="275537"/>
                  </a:cubicBezTo>
                  <a:cubicBezTo>
                    <a:pt x="406439" y="273989"/>
                    <a:pt x="407016" y="272136"/>
                    <a:pt x="407113" y="270144"/>
                  </a:cubicBezTo>
                  <a:cubicBezTo>
                    <a:pt x="407271" y="267131"/>
                    <a:pt x="407426" y="264111"/>
                    <a:pt x="407585" y="261095"/>
                  </a:cubicBezTo>
                  <a:cubicBezTo>
                    <a:pt x="408150" y="250355"/>
                    <a:pt x="408693" y="239613"/>
                    <a:pt x="409258" y="228881"/>
                  </a:cubicBezTo>
                  <a:cubicBezTo>
                    <a:pt x="409443" y="225196"/>
                    <a:pt x="409633" y="221513"/>
                    <a:pt x="409827" y="217829"/>
                  </a:cubicBezTo>
                  <a:cubicBezTo>
                    <a:pt x="409827" y="217743"/>
                    <a:pt x="409896" y="216213"/>
                    <a:pt x="409914" y="216213"/>
                  </a:cubicBezTo>
                  <a:cubicBezTo>
                    <a:pt x="411955" y="216213"/>
                    <a:pt x="413999" y="216213"/>
                    <a:pt x="416055" y="216213"/>
                  </a:cubicBezTo>
                  <a:cubicBezTo>
                    <a:pt x="418132" y="216213"/>
                    <a:pt x="420951" y="216660"/>
                    <a:pt x="422759" y="215406"/>
                  </a:cubicBezTo>
                  <a:cubicBezTo>
                    <a:pt x="424511" y="214194"/>
                    <a:pt x="424958" y="212167"/>
                    <a:pt x="424530" y="210204"/>
                  </a:cubicBezTo>
                  <a:cubicBezTo>
                    <a:pt x="423936" y="207465"/>
                    <a:pt x="423334" y="204726"/>
                    <a:pt x="422741" y="201989"/>
                  </a:cubicBezTo>
                  <a:cubicBezTo>
                    <a:pt x="420461" y="191583"/>
                    <a:pt x="418187" y="181171"/>
                    <a:pt x="415914" y="170763"/>
                  </a:cubicBezTo>
                  <a:cubicBezTo>
                    <a:pt x="414392" y="163815"/>
                    <a:pt x="411181" y="149789"/>
                    <a:pt x="411181" y="149789"/>
                  </a:cubicBezTo>
                  <a:lnTo>
                    <a:pt x="411184" y="144458"/>
                  </a:lnTo>
                  <a:cubicBezTo>
                    <a:pt x="415710" y="154563"/>
                    <a:pt x="416970" y="165723"/>
                    <a:pt x="418057" y="176609"/>
                  </a:cubicBezTo>
                  <a:cubicBezTo>
                    <a:pt x="418244" y="178424"/>
                    <a:pt x="418673" y="180055"/>
                    <a:pt x="419937" y="181448"/>
                  </a:cubicBezTo>
                  <a:cubicBezTo>
                    <a:pt x="421224" y="182888"/>
                    <a:pt x="423079" y="183777"/>
                    <a:pt x="425015" y="183838"/>
                  </a:cubicBezTo>
                  <a:cubicBezTo>
                    <a:pt x="428950" y="183968"/>
                    <a:pt x="432348" y="180616"/>
                    <a:pt x="432331" y="176685"/>
                  </a:cubicBezTo>
                  <a:cubicBezTo>
                    <a:pt x="432331" y="175710"/>
                    <a:pt x="432313" y="174737"/>
                    <a:pt x="432313" y="173769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object 101"/>
            <p:cNvSpPr/>
            <p:nvPr/>
          </p:nvSpPr>
          <p:spPr>
            <a:xfrm>
              <a:off x="538811" y="1496131"/>
              <a:ext cx="49712" cy="49169"/>
            </a:xfrm>
            <a:custGeom>
              <a:avLst/>
              <a:gdLst/>
              <a:ahLst/>
              <a:cxnLst/>
              <a:rect l="l" t="t" r="r" b="b"/>
              <a:pathLst>
                <a:path w="49712" h="49169">
                  <a:moveTo>
                    <a:pt x="24514" y="49169"/>
                  </a:moveTo>
                  <a:cubicBezTo>
                    <a:pt x="32224" y="49169"/>
                    <a:pt x="39594" y="45345"/>
                    <a:pt x="44068" y="39060"/>
                  </a:cubicBezTo>
                  <a:cubicBezTo>
                    <a:pt x="48597" y="32685"/>
                    <a:pt x="49713" y="24265"/>
                    <a:pt x="47021" y="16928"/>
                  </a:cubicBezTo>
                  <a:cubicBezTo>
                    <a:pt x="44389" y="9789"/>
                    <a:pt x="38351" y="4191"/>
                    <a:pt x="31029" y="2121"/>
                  </a:cubicBezTo>
                  <a:cubicBezTo>
                    <a:pt x="23512" y="0"/>
                    <a:pt x="15243" y="1746"/>
                    <a:pt x="9224" y="6732"/>
                  </a:cubicBezTo>
                  <a:cubicBezTo>
                    <a:pt x="3244" y="11689"/>
                    <a:pt x="0" y="19375"/>
                    <a:pt x="620" y="27116"/>
                  </a:cubicBezTo>
                  <a:cubicBezTo>
                    <a:pt x="1224" y="34755"/>
                    <a:pt x="5592" y="41781"/>
                    <a:pt x="12150" y="45734"/>
                  </a:cubicBezTo>
                  <a:cubicBezTo>
                    <a:pt x="15866" y="47981"/>
                    <a:pt x="20171" y="49169"/>
                    <a:pt x="24514" y="49169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object 102"/>
            <p:cNvSpPr/>
            <p:nvPr/>
          </p:nvSpPr>
          <p:spPr>
            <a:xfrm>
              <a:off x="634521" y="1370365"/>
              <a:ext cx="79650" cy="75880"/>
            </a:xfrm>
            <a:custGeom>
              <a:avLst/>
              <a:gdLst/>
              <a:ahLst/>
              <a:cxnLst/>
              <a:rect l="l" t="t" r="r" b="b"/>
              <a:pathLst>
                <a:path w="79650" h="75880">
                  <a:moveTo>
                    <a:pt x="39772" y="75880"/>
                  </a:moveTo>
                  <a:cubicBezTo>
                    <a:pt x="55354" y="75880"/>
                    <a:pt x="69600" y="65674"/>
                    <a:pt x="74603" y="50911"/>
                  </a:cubicBezTo>
                  <a:cubicBezTo>
                    <a:pt x="79650" y="35989"/>
                    <a:pt x="74376" y="19091"/>
                    <a:pt x="61780" y="9666"/>
                  </a:cubicBezTo>
                  <a:cubicBezTo>
                    <a:pt x="49151" y="220"/>
                    <a:pt x="31360" y="0"/>
                    <a:pt x="18501" y="9129"/>
                  </a:cubicBezTo>
                  <a:cubicBezTo>
                    <a:pt x="5684" y="18245"/>
                    <a:pt x="0" y="34999"/>
                    <a:pt x="4666" y="50033"/>
                  </a:cubicBezTo>
                  <a:cubicBezTo>
                    <a:pt x="9281" y="64897"/>
                    <a:pt x="23252" y="75464"/>
                    <a:pt x="38808" y="75862"/>
                  </a:cubicBezTo>
                  <a:cubicBezTo>
                    <a:pt x="39132" y="75874"/>
                    <a:pt x="39460" y="75880"/>
                    <a:pt x="39772" y="75880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29335" y="5530684"/>
            <a:ext cx="2775121" cy="461208"/>
          </a:xfrm>
          <a:prstGeom prst="rect">
            <a:avLst/>
          </a:prstGeom>
        </p:spPr>
        <p:txBody>
          <a:bodyPr wrap="square" lIns="90988" tIns="45494" rIns="90988" bIns="45494">
            <a:spAutoFit/>
          </a:bodyPr>
          <a:lstStyle/>
          <a:p>
            <a:r>
              <a:rPr lang="ru-RU" sz="2400" spc="10" dirty="0">
                <a:latin typeface="Century" panose="02040604050505020304" pitchFamily="18" charset="0"/>
                <a:cs typeface="Arial"/>
              </a:rPr>
              <a:t>863,987 тыс. чел.</a:t>
            </a:r>
            <a:endParaRPr lang="ru-RU" sz="1600" dirty="0">
              <a:latin typeface="Century" panose="02040604050505020304" pitchFamily="18" charset="0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7325139" y="2834046"/>
            <a:ext cx="158525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spc="1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Arial"/>
              </a:rPr>
              <a:t>49 7</a:t>
            </a:r>
            <a:r>
              <a:rPr lang="ru-RU" sz="2400" spc="1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Arial"/>
              </a:rPr>
              <a:t>86</a:t>
            </a:r>
            <a:r>
              <a:rPr sz="2400" spc="1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Arial"/>
              </a:rPr>
              <a:t> км²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cs typeface="Arial"/>
            </a:endParaRPr>
          </a:p>
        </p:txBody>
      </p:sp>
      <p:pic>
        <p:nvPicPr>
          <p:cNvPr id="24" name="Picture 2" descr="https://upload.wikimedia.org/wikipedia/commons/thumb/d/d5/Roman_S.svg/1200px-Roman_S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57643" y="1683532"/>
            <a:ext cx="869230" cy="1006135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660183" y="4735322"/>
            <a:ext cx="3417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 городских округа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25 муниципальных округов</a:t>
            </a:r>
          </a:p>
        </p:txBody>
      </p:sp>
      <p:sp>
        <p:nvSpPr>
          <p:cNvPr id="27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</a:p>
        </p:txBody>
      </p:sp>
      <p:sp>
        <p:nvSpPr>
          <p:cNvPr id="29" name="object 16"/>
          <p:cNvSpPr txBox="1"/>
          <p:nvPr/>
        </p:nvSpPr>
        <p:spPr>
          <a:xfrm>
            <a:off x="2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Административно-территориальное устройство Смоленской области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87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1"/>
          <p:cNvSpPr txBox="1"/>
          <p:nvPr/>
        </p:nvSpPr>
        <p:spPr>
          <a:xfrm>
            <a:off x="101600" y="987957"/>
            <a:ext cx="8940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39876"/>
            <a:r>
              <a:rPr sz="2000" b="1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Бюджет</a:t>
            </a:r>
            <a:r>
              <a:rPr sz="2000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 - </a:t>
            </a:r>
            <a:r>
              <a:rPr sz="2000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Candara"/>
              </a:rPr>
              <a:t>это план доходов и </a:t>
            </a:r>
            <a:r>
              <a:rPr lang="ru-RU" sz="2000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Candara"/>
              </a:rPr>
              <a:t>расходов на определенный</a:t>
            </a:r>
            <a:r>
              <a:rPr sz="2000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Candara"/>
              </a:rPr>
              <a:t> период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cs typeface="Candara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3821874" y="3380568"/>
            <a:ext cx="216843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39876"/>
            <a:r>
              <a:rPr sz="2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Какие бывают бюджеты</a:t>
            </a:r>
          </a:p>
        </p:txBody>
      </p:sp>
      <p:sp>
        <p:nvSpPr>
          <p:cNvPr id="22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</a:p>
        </p:txBody>
      </p:sp>
      <p:sp>
        <p:nvSpPr>
          <p:cNvPr id="23" name="object 16"/>
          <p:cNvSpPr txBox="1"/>
          <p:nvPr/>
        </p:nvSpPr>
        <p:spPr>
          <a:xfrm>
            <a:off x="2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Что такое бюджет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271949661"/>
              </p:ext>
            </p:extLst>
          </p:nvPr>
        </p:nvGraphicFramePr>
        <p:xfrm>
          <a:off x="922582" y="1785195"/>
          <a:ext cx="7785990" cy="420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Выноска 1 (с границей) 2"/>
          <p:cNvSpPr/>
          <p:nvPr/>
        </p:nvSpPr>
        <p:spPr>
          <a:xfrm>
            <a:off x="2" y="1630687"/>
            <a:ext cx="2798354" cy="1489165"/>
          </a:xfrm>
          <a:prstGeom prst="accentCallout1">
            <a:avLst>
              <a:gd name="adj1" fmla="val 32015"/>
              <a:gd name="adj2" fmla="val 102510"/>
              <a:gd name="adj3" fmla="val 54826"/>
              <a:gd name="adj4" fmla="val 135796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федеральный бюджет; бюджеты государственных внебюджетных фондов Российской Федерации: Фонда обязательного медицинского страхования, Фонда пенсионного и социального страхования</a:t>
            </a:r>
          </a:p>
        </p:txBody>
      </p:sp>
      <p:sp>
        <p:nvSpPr>
          <p:cNvPr id="27" name="Выноска 1 (с границей) 26"/>
          <p:cNvSpPr/>
          <p:nvPr/>
        </p:nvSpPr>
        <p:spPr>
          <a:xfrm>
            <a:off x="2" y="4990012"/>
            <a:ext cx="1936206" cy="1244010"/>
          </a:xfrm>
          <a:prstGeom prst="accentCallout1">
            <a:avLst>
              <a:gd name="adj1" fmla="val 32015"/>
              <a:gd name="adj2" fmla="val 102510"/>
              <a:gd name="adj3" fmla="val 5123"/>
              <a:gd name="adj4" fmla="val 123202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региональные бюджеты, бюджеты территориальных фондов обязательного медицинского страхования</a:t>
            </a:r>
          </a:p>
        </p:txBody>
      </p:sp>
      <p:sp>
        <p:nvSpPr>
          <p:cNvPr id="28" name="Выноска 1 (с границей) 27"/>
          <p:cNvSpPr/>
          <p:nvPr/>
        </p:nvSpPr>
        <p:spPr>
          <a:xfrm>
            <a:off x="7538721" y="4593532"/>
            <a:ext cx="1936206" cy="318102"/>
          </a:xfrm>
          <a:prstGeom prst="accentCallout1">
            <a:avLst>
              <a:gd name="adj1" fmla="val 34815"/>
              <a:gd name="adj2" fmla="val 3110"/>
              <a:gd name="adj3" fmla="val 138131"/>
              <a:gd name="adj4" fmla="val -14879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местные бюджеты</a:t>
            </a: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1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42072787"/>
              </p:ext>
            </p:extLst>
          </p:nvPr>
        </p:nvGraphicFramePr>
        <p:xfrm>
          <a:off x="-175098" y="1426647"/>
          <a:ext cx="8986885" cy="505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</a:p>
        </p:txBody>
      </p:sp>
      <p:sp>
        <p:nvSpPr>
          <p:cNvPr id="9" name="object 16"/>
          <p:cNvSpPr txBox="1"/>
          <p:nvPr/>
        </p:nvSpPr>
        <p:spPr>
          <a:xfrm>
            <a:off x="2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Структура бюджетной системы Смоленской области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94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</a:p>
        </p:txBody>
      </p:sp>
      <p:sp>
        <p:nvSpPr>
          <p:cNvPr id="32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Бюджетный процесс</a:t>
            </a: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254778843"/>
              </p:ext>
            </p:extLst>
          </p:nvPr>
        </p:nvGraphicFramePr>
        <p:xfrm>
          <a:off x="350667" y="1490153"/>
          <a:ext cx="8442664" cy="436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05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51">
            <a:extLst>
              <a:ext uri="{FF2B5EF4-FFF2-40B4-BE49-F238E27FC236}">
                <a16:creationId xmlns:a16="http://schemas.microsoft.com/office/drawing/2014/main" id="{CDA48DB2-8730-4EE4-9926-6BADBDCC9EFB}"/>
              </a:ext>
            </a:extLst>
          </p:cNvPr>
          <p:cNvSpPr txBox="1">
            <a:spLocks/>
          </p:cNvSpPr>
          <p:nvPr/>
        </p:nvSpPr>
        <p:spPr>
          <a:xfrm>
            <a:off x="6731631" y="6543829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</a:p>
        </p:txBody>
      </p:sp>
      <p:sp>
        <p:nvSpPr>
          <p:cNvPr id="25" name="Rectangle 87"/>
          <p:cNvSpPr/>
          <p:nvPr/>
        </p:nvSpPr>
        <p:spPr>
          <a:xfrm>
            <a:off x="7201" y="3452462"/>
            <a:ext cx="9144000" cy="76944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 defTabSz="990403">
              <a:defRPr/>
            </a:pPr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Не позднее 1 ноября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Внесение в Смоленскую областную Думу проекта областного закона об областном бюджете на очередной финансовый год и на плановый период.</a:t>
            </a: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79"/>
          <p:cNvSpPr/>
          <p:nvPr/>
        </p:nvSpPr>
        <p:spPr>
          <a:xfrm>
            <a:off x="0" y="2019895"/>
            <a:ext cx="9144000" cy="141577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 defTabSz="990403">
              <a:defRPr/>
            </a:pPr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Октябрь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Рассмотрение Комиссией при Правительстве Смоленской области по бюджетным проектировкам прогноза социально-экономического развития Смоленской области и основных направлений бюджетной и налоговой политики Смоленской области на очередной финансовый год и на плановый период. 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Подготовка проекта областного закона об областном бюджете на очередной финансовый год и на плановый период.</a:t>
            </a: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75"/>
          <p:cNvSpPr/>
          <p:nvPr/>
        </p:nvSpPr>
        <p:spPr>
          <a:xfrm>
            <a:off x="0" y="1247519"/>
            <a:ext cx="9144000" cy="76944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/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Сентябрь</a:t>
            </a:r>
          </a:p>
          <a:p>
            <a:pPr marL="85725" algn="just"/>
            <a:r>
              <a:rPr lang="ru-RU" sz="1400" spc="13" dirty="0">
                <a:latin typeface="Candara" panose="020E0502030303020204" pitchFamily="34" charset="0"/>
                <a:cs typeface="Candara"/>
              </a:rPr>
              <a:t>Определение прогноза поступлений</a:t>
            </a:r>
            <a:r>
              <a:rPr lang="ru-RU" sz="1400" dirty="0">
                <a:latin typeface="Candara" panose="020E0502030303020204" pitchFamily="34" charset="0"/>
                <a:cs typeface="Candara"/>
              </a:rPr>
              <a:t> </a:t>
            </a:r>
            <a:r>
              <a:rPr lang="ru-RU" sz="1400" spc="13" dirty="0">
                <a:latin typeface="Candara" panose="020E0502030303020204" pitchFamily="34" charset="0"/>
                <a:cs typeface="Candara"/>
              </a:rPr>
              <a:t>налоговых и неналоговых</a:t>
            </a:r>
            <a:r>
              <a:rPr lang="ru-RU" sz="1400" dirty="0">
                <a:latin typeface="Candara" panose="020E0502030303020204" pitchFamily="34" charset="0"/>
                <a:cs typeface="Candara"/>
              </a:rPr>
              <a:t> </a:t>
            </a:r>
            <a:r>
              <a:rPr lang="ru-RU" sz="1400" spc="13" dirty="0">
                <a:latin typeface="Candara" panose="020E0502030303020204" pitchFamily="34" charset="0"/>
                <a:cs typeface="Candara"/>
              </a:rPr>
              <a:t>доходов в областной бюджет, объема расходов, объема источников финансирования.</a:t>
            </a:r>
            <a:endParaRPr lang="ru-RU" sz="1400" dirty="0">
              <a:latin typeface="Candara" panose="020E0502030303020204" pitchFamily="34" charset="0"/>
              <a:cs typeface="Candara"/>
            </a:endParaRPr>
          </a:p>
        </p:txBody>
      </p:sp>
      <p:sp>
        <p:nvSpPr>
          <p:cNvPr id="28" name="Rectangle 71"/>
          <p:cNvSpPr/>
          <p:nvPr/>
        </p:nvSpPr>
        <p:spPr>
          <a:xfrm>
            <a:off x="7201" y="4275398"/>
            <a:ext cx="9129595" cy="76944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 defTabSz="990403">
              <a:defRPr/>
            </a:pPr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Ноябрь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Рассмотрение Смоленской областной Думой проекта областного закона об областном бюджете на очередной финансовый год и на плановый период в первом чтении.</a:t>
            </a: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65"/>
          <p:cNvSpPr/>
          <p:nvPr/>
        </p:nvSpPr>
        <p:spPr>
          <a:xfrm>
            <a:off x="7201" y="5122126"/>
            <a:ext cx="9129595" cy="141577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 defTabSz="990403">
              <a:defRPr/>
            </a:pPr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Декабрь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Рассмотрение Смоленской областной Думой проекта областного закона об областном бюджете на очередной финансовый год и на плановый период во втором  чтении.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Подписание Губернатором Смоленской области областного закона об областном бюджете на очередной финансовый год и на плановый период</a:t>
            </a: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85725" algn="just" defTabSz="990403">
              <a:defRPr/>
            </a:pP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Как происходит подготовка областного бюджета по месяцам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076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19327</TotalTime>
  <Words>5199</Words>
  <Application>Microsoft Office PowerPoint</Application>
  <PresentationFormat>Экран (4:3)</PresentationFormat>
  <Paragraphs>1509</Paragraphs>
  <Slides>41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Candara</vt:lpstr>
      <vt:lpstr>Century</vt:lpstr>
      <vt:lpstr>Century Gothic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 Лиана Петровна</dc:creator>
  <cp:lastModifiedBy>Мурашкина Алина Александровна 2</cp:lastModifiedBy>
  <cp:revision>1555</cp:revision>
  <cp:lastPrinted>2025-02-06T13:03:21Z</cp:lastPrinted>
  <dcterms:created xsi:type="dcterms:W3CDTF">2020-10-27T13:17:52Z</dcterms:created>
  <dcterms:modified xsi:type="dcterms:W3CDTF">2025-02-06T13:08:59Z</dcterms:modified>
</cp:coreProperties>
</file>