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31" r:id="rId4"/>
    <p:sldId id="332" r:id="rId5"/>
    <p:sldId id="258" r:id="rId6"/>
    <p:sldId id="261" r:id="rId7"/>
    <p:sldId id="309" r:id="rId8"/>
    <p:sldId id="264" r:id="rId9"/>
    <p:sldId id="335" r:id="rId10"/>
    <p:sldId id="351" r:id="rId11"/>
    <p:sldId id="350" r:id="rId12"/>
    <p:sldId id="272" r:id="rId13"/>
    <p:sldId id="384" r:id="rId14"/>
    <p:sldId id="348" r:id="rId15"/>
    <p:sldId id="323" r:id="rId16"/>
    <p:sldId id="324" r:id="rId17"/>
    <p:sldId id="327" r:id="rId18"/>
    <p:sldId id="328" r:id="rId19"/>
    <p:sldId id="333" r:id="rId20"/>
    <p:sldId id="317" r:id="rId21"/>
    <p:sldId id="318" r:id="rId22"/>
    <p:sldId id="310" r:id="rId23"/>
    <p:sldId id="358" r:id="rId24"/>
    <p:sldId id="271" r:id="rId25"/>
    <p:sldId id="376" r:id="rId26"/>
    <p:sldId id="265" r:id="rId27"/>
    <p:sldId id="308" r:id="rId28"/>
  </p:sldIdLst>
  <p:sldSz cx="12192000" cy="6858000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EA8C87-982C-40FC-85B5-70E8CB2B940D}">
          <p14:sldIdLst>
            <p14:sldId id="256"/>
            <p14:sldId id="257"/>
            <p14:sldId id="331"/>
            <p14:sldId id="332"/>
            <p14:sldId id="258"/>
            <p14:sldId id="261"/>
            <p14:sldId id="309"/>
            <p14:sldId id="264"/>
            <p14:sldId id="335"/>
            <p14:sldId id="351"/>
            <p14:sldId id="350"/>
            <p14:sldId id="272"/>
            <p14:sldId id="384"/>
            <p14:sldId id="348"/>
            <p14:sldId id="323"/>
            <p14:sldId id="324"/>
            <p14:sldId id="327"/>
            <p14:sldId id="328"/>
            <p14:sldId id="333"/>
            <p14:sldId id="317"/>
            <p14:sldId id="318"/>
            <p14:sldId id="310"/>
            <p14:sldId id="358"/>
            <p14:sldId id="271"/>
            <p14:sldId id="376"/>
            <p14:sldId id="265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урашкина Алина Александровна 2" initials="МАА2" lastIdx="1" clrIdx="0">
    <p:extLst>
      <p:ext uri="{19B8F6BF-5375-455C-9EA6-DF929625EA0E}">
        <p15:presenceInfo xmlns:p15="http://schemas.microsoft.com/office/powerpoint/2012/main" userId="Мурашкина Алина Александровна 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58BAD5"/>
    <a:srgbClr val="6CA2B3"/>
    <a:srgbClr val="E9EBF5"/>
    <a:srgbClr val="BDD7EE"/>
    <a:srgbClr val="F8664E"/>
    <a:srgbClr val="FFCC00"/>
    <a:srgbClr val="2F5597"/>
    <a:srgbClr val="7093D2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5250" autoAdjust="0"/>
  </p:normalViewPr>
  <p:slideViewPr>
    <p:cSldViewPr snapToGrid="0">
      <p:cViewPr>
        <p:scale>
          <a:sx n="80" d="100"/>
          <a:sy n="80" d="100"/>
        </p:scale>
        <p:origin x="979" y="19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98137.600000000006</c:v>
                </c:pt>
                <c:pt idx="1">
                  <c:v>112957.8</c:v>
                </c:pt>
                <c:pt idx="2">
                  <c:v>117407.6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D9-4791-8459-D2F38F705C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88739.5</c:v>
                </c:pt>
                <c:pt idx="1">
                  <c:v>102101</c:v>
                </c:pt>
                <c:pt idx="2">
                  <c:v>111570.3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D9-4791-8459-D2F38F705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6068480"/>
        <c:axId val="47077568"/>
        <c:axId val="0"/>
      </c:bar3DChart>
      <c:catAx>
        <c:axId val="10606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077568"/>
        <c:crosses val="autoZero"/>
        <c:auto val="1"/>
        <c:lblAlgn val="ctr"/>
        <c:lblOffset val="100"/>
        <c:noMultiLvlLbl val="0"/>
      </c:catAx>
      <c:valAx>
        <c:axId val="47077568"/>
        <c:scaling>
          <c:orientation val="minMax"/>
          <c:max val="1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068480"/>
        <c:crosses val="autoZero"/>
        <c:crossBetween val="between"/>
        <c:majorUnit val="20000"/>
        <c:minorUnit val="4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c:rich>
      </c:tx>
      <c:layout>
        <c:manualLayout>
          <c:xMode val="edge"/>
          <c:yMode val="edge"/>
          <c:x val="0.42613549868766404"/>
          <c:y val="0.791727055297748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explosion val="28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CC9-478E-B2AB-E3151061EE21}"/>
              </c:ext>
            </c:extLst>
          </c:dPt>
          <c:dLbls>
            <c:dLbl>
              <c:idx val="0"/>
              <c:layout>
                <c:manualLayout>
                  <c:x val="-0.15864566929133858"/>
                  <c:y val="0.28732910668744999"/>
                </c:manualLayout>
              </c:layout>
              <c:tx>
                <c:rich>
                  <a:bodyPr/>
                  <a:lstStyle/>
                  <a:p>
                    <a:fld id="{9E174B2E-8960-4657-A94D-D5960FEC09BE}" type="VALUE">
                      <a:rPr lang="en-US" b="1" baseline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C9-478E-B2AB-E3151061EE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</c:f>
              <c:numCache>
                <c:formatCode>0</c:formatCode>
                <c:ptCount val="1"/>
                <c:pt idx="0">
                  <c:v>1.3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C9-478E-B2AB-E3151061EE2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2755927780557446"/>
          <c:y val="0.765958661417322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20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26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1CD-4242-8120-D21B476C43F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1CD-4242-8120-D21B476C43F7}"/>
              </c:ext>
            </c:extLst>
          </c:dPt>
          <c:dLbls>
            <c:dLbl>
              <c:idx val="0"/>
              <c:layout>
                <c:manualLayout>
                  <c:x val="-0.17773888888888895"/>
                  <c:y val="0.25293954248366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CD-4242-8120-D21B476C43F7}"/>
                </c:ext>
              </c:extLst>
            </c:dLbl>
            <c:dLbl>
              <c:idx val="1"/>
              <c:layout>
                <c:manualLayout>
                  <c:x val="-0.13520405381464146"/>
                  <c:y val="0.203548966535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CD-4242-8120-D21B476C4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22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Долг по бюджетным кредитам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CD-4242-8120-D21B476C4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86953.600000000006</c:v>
                </c:pt>
                <c:pt idx="1">
                  <c:v>98399.9</c:v>
                </c:pt>
                <c:pt idx="2">
                  <c:v>100534.1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C-4F34-A26A-568D53A6AF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78086.8</c:v>
                </c:pt>
                <c:pt idx="1">
                  <c:v>89628.1</c:v>
                </c:pt>
                <c:pt idx="2">
                  <c:v>95606.2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C-4F34-A26A-568D53A6A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306304"/>
        <c:axId val="51643520"/>
        <c:axId val="0"/>
      </c:bar3DChart>
      <c:catAx>
        <c:axId val="4630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43520"/>
        <c:crosses val="autoZero"/>
        <c:auto val="1"/>
        <c:lblAlgn val="ctr"/>
        <c:lblOffset val="100"/>
        <c:noMultiLvlLbl val="0"/>
      </c:catAx>
      <c:valAx>
        <c:axId val="51643520"/>
        <c:scaling>
          <c:orientation val="minMax"/>
          <c:max val="1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306304"/>
        <c:crosses val="autoZero"/>
        <c:crossBetween val="between"/>
        <c:majorUnit val="1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67803018689085"/>
          <c:y val="2.864516113096113E-2"/>
          <c:w val="0.69665145335302392"/>
          <c:h val="0.868732269295514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2548682425468943E-3"/>
                  <c:y val="0.20782840321459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78794815843443"/>
                      <c:h val="0.21080842749569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ED6-4569-8D0D-82947857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Выполнение плана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D6-4569-8D0D-82947857E4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946111771770576E-2"/>
                  <c:y val="0.262726431208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89547835539035"/>
                      <c:h val="0.21080842749569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ED6-4569-8D0D-82947857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Выполнение плана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D6-4569-8D0D-82947857E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00"/>
        <c:shape val="box"/>
        <c:axId val="560928872"/>
        <c:axId val="560929264"/>
        <c:axId val="561028184"/>
      </c:bar3DChart>
      <c:catAx>
        <c:axId val="560928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0929264"/>
        <c:crosses val="autoZero"/>
        <c:auto val="1"/>
        <c:lblAlgn val="ctr"/>
        <c:lblOffset val="100"/>
        <c:noMultiLvlLbl val="0"/>
      </c:catAx>
      <c:valAx>
        <c:axId val="560929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928872"/>
        <c:crosses val="autoZero"/>
        <c:crossBetween val="between"/>
      </c:valAx>
      <c:serAx>
        <c:axId val="561028184"/>
        <c:scaling>
          <c:orientation val="minMax"/>
        </c:scaling>
        <c:delete val="1"/>
        <c:axPos val="b"/>
        <c:majorTickMark val="none"/>
        <c:minorTickMark val="none"/>
        <c:tickLblPos val="nextTo"/>
        <c:crossAx val="56092926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85428737673215"/>
          <c:y val="2.0994623124066872E-3"/>
          <c:w val="0.62769721751664265"/>
          <c:h val="0.9716408983476768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  <a:sp3d/>
          </c:spPr>
          <c:explosion val="6"/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7E3E-4DB9-A684-ED33A4C4EC66}"/>
              </c:ext>
            </c:extLst>
          </c:dPt>
          <c:dPt>
            <c:idx val="1"/>
            <c:bubble3D val="0"/>
            <c:spPr>
              <a:solidFill>
                <a:srgbClr val="2A738A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7E3E-4DB9-A684-ED33A4C4EC66}"/>
              </c:ext>
            </c:extLst>
          </c:dPt>
          <c:dPt>
            <c:idx val="2"/>
            <c:bubble3D val="0"/>
            <c:spPr>
              <a:solidFill>
                <a:srgbClr val="50AEC8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7E3E-4DB9-A684-ED33A4C4EC66}"/>
              </c:ext>
            </c:extLst>
          </c:dPt>
          <c:dPt>
            <c:idx val="3"/>
            <c:bubble3D val="0"/>
            <c:spPr>
              <a:solidFill>
                <a:srgbClr val="348EA6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7E3E-4DB9-A684-ED33A4C4EC6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7E3E-4DB9-A684-ED33A4C4EC66}"/>
              </c:ext>
            </c:extLst>
          </c:dPt>
          <c:dLbls>
            <c:dLbl>
              <c:idx val="0"/>
              <c:layout>
                <c:manualLayout>
                  <c:x val="-8.7455844912553201E-3"/>
                  <c:y val="-0.44370006390862915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1032E307-A978-4CC0-8C93-65840CE20DCA}" type="VALUE">
                      <a:rPr lang="ru-RU" sz="1400" b="1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
+ 4 633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млн. руб. 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к 2024 году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E3E-4DB9-A684-ED33A4C4EC66}"/>
                </c:ext>
              </c:extLst>
            </c:dLbl>
            <c:dLbl>
              <c:idx val="1"/>
              <c:layout>
                <c:manualLayout>
                  <c:x val="-9.8387868565916095E-2"/>
                  <c:y val="-3.4059885364576006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3CA8B5FF-1121-4A29-940E-1990942715FD}" type="VALUE">
                      <a:rPr lang="en-US" b="1">
                        <a:solidFill>
                          <a:srgbClr val="6CA2B3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569674076617749"/>
                      <c:h val="0.115914313009467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E3E-4DB9-A684-ED33A4C4EC66}"/>
                </c:ext>
              </c:extLst>
            </c:dLbl>
            <c:dLbl>
              <c:idx val="2"/>
              <c:layout>
                <c:manualLayout>
                  <c:x val="-9.0371068435834173E-2"/>
                  <c:y val="-0.10494149174787169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58BAD5"/>
                        </a:solidFill>
                      </a:defRPr>
                    </a:pPr>
                    <a:fld id="{13885ED6-836A-4F4D-A38C-A6F21BC3FF23}" type="VALUE">
                      <a:rPr lang="ru-RU" sz="1400" b="1">
                        <a:solidFill>
                          <a:srgbClr val="58BAD5"/>
                        </a:solidFill>
                      </a:rPr>
                      <a:pPr>
                        <a:defRPr sz="1400" b="1">
                          <a:solidFill>
                            <a:srgbClr val="58BAD5"/>
                          </a:solidFill>
                        </a:defRPr>
                      </a:pPr>
                      <a:t>[ЗНАЧЕНИЕ]</a:t>
                    </a:fld>
                    <a:r>
                      <a:rPr lang="ru-RU" sz="1400" b="1" dirty="0">
                        <a:solidFill>
                          <a:srgbClr val="58BAD5"/>
                        </a:solidFill>
                      </a:rPr>
                      <a:t>
-72 млн. руб.</a:t>
                    </a:r>
                  </a:p>
                  <a:p>
                    <a:pPr>
                      <a:defRPr sz="1400" b="1">
                        <a:solidFill>
                          <a:srgbClr val="58BAD5"/>
                        </a:solidFill>
                      </a:defRPr>
                    </a:pPr>
                    <a:r>
                      <a:rPr lang="ru-RU" sz="1400" b="1" dirty="0">
                        <a:solidFill>
                          <a:srgbClr val="58BAD5"/>
                        </a:solidFill>
                      </a:rPr>
                      <a:t>к 2024 году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E3E-4DB9-A684-ED33A4C4EC66}"/>
                </c:ext>
              </c:extLst>
            </c:dLbl>
            <c:dLbl>
              <c:idx val="3"/>
              <c:layout>
                <c:manualLayout>
                  <c:x val="0"/>
                  <c:y val="3.6821938468971659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5AA4535B-A064-43F8-A895-2B550B359F42}" type="VALUE">
                      <a:rPr lang="ru-RU" sz="1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14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+436 млн. руб.</a:t>
                    </a:r>
                  </a:p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к 2024 году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263495852862771"/>
                      <c:h val="0.141671013859626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E3E-4DB9-A684-ED33A4C4EC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остатки средств на счете</c:v>
                </c:pt>
                <c:pt idx="1">
                  <c:v>плата за леса</c:v>
                </c:pt>
                <c:pt idx="2">
                  <c:v>прочие</c:v>
                </c:pt>
                <c:pt idx="3">
                  <c:v>штрафы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9130</c:v>
                </c:pt>
                <c:pt idx="1">
                  <c:v>209</c:v>
                </c:pt>
                <c:pt idx="2">
                  <c:v>344</c:v>
                </c:pt>
                <c:pt idx="3">
                  <c:v>1274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3E-4DB9-A684-ED33A4C4E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>
          <a:solidFill>
            <a:srgbClr val="34464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62201025282904"/>
          <c:y val="0.11412130678290647"/>
          <c:w val="0.71713989450907567"/>
          <c:h val="0.885878693217093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9C5A-4C20-8728-CFB979B6CD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9C5A-4C20-8728-CFB979B6C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1453496"/>
        <c:axId val="711458088"/>
      </c:barChart>
      <c:catAx>
        <c:axId val="711453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1458088"/>
        <c:crosses val="autoZero"/>
        <c:auto val="1"/>
        <c:lblAlgn val="ctr"/>
        <c:lblOffset val="100"/>
        <c:noMultiLvlLbl val="0"/>
      </c:catAx>
      <c:valAx>
        <c:axId val="711458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14534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5F-4939-B6AF-08ED679A31CA}"/>
              </c:ext>
            </c:extLst>
          </c:dPt>
          <c:dPt>
            <c:idx val="1"/>
            <c:invertIfNegative val="0"/>
            <c:bubble3D val="0"/>
            <c:spPr>
              <a:solidFill>
                <a:srgbClr val="4A8E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5F-4939-B6AF-08ED679A31CA}"/>
              </c:ext>
            </c:extLst>
          </c:dPt>
          <c:dPt>
            <c:idx val="2"/>
            <c:invertIfNegative val="0"/>
            <c:bubble3D val="0"/>
            <c:spPr>
              <a:solidFill>
                <a:srgbClr val="7AB7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5F-4939-B6AF-08ED679A31CA}"/>
              </c:ext>
            </c:extLst>
          </c:dPt>
          <c:dPt>
            <c:idx val="3"/>
            <c:invertIfNegative val="0"/>
            <c:bubble3D val="0"/>
            <c:spPr>
              <a:solidFill>
                <a:srgbClr val="3366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55F-4939-B6AF-08ED679A31CA}"/>
              </c:ext>
            </c:extLst>
          </c:dPt>
          <c:dPt>
            <c:idx val="4"/>
            <c:invertIfNegative val="0"/>
            <c:bubble3D val="0"/>
            <c:spPr>
              <a:solidFill>
                <a:srgbClr val="4086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55F-4939-B6AF-08ED679A31CA}"/>
              </c:ext>
            </c:extLst>
          </c:dPt>
          <c:dPt>
            <c:idx val="6"/>
            <c:invertIfNegative val="0"/>
            <c:bubble3D val="0"/>
            <c:spPr>
              <a:solidFill>
                <a:srgbClr val="3366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55F-4939-B6AF-08ED679A31CA}"/>
              </c:ext>
            </c:extLst>
          </c:dPt>
          <c:dLbls>
            <c:dLbl>
              <c:idx val="0"/>
              <c:layout>
                <c:manualLayout>
                  <c:x val="2.0229050457539921E-2"/>
                  <c:y val="1.0618551529238641E-2"/>
                </c:manualLayout>
              </c:layout>
              <c:tx>
                <c:rich>
                  <a:bodyPr/>
                  <a:lstStyle/>
                  <a:p>
                    <a:fld id="{4F207FF6-848A-48F4-9678-BC3BEA494970}" type="VALUE">
                      <a:rPr lang="en-US">
                        <a:solidFill>
                          <a:srgbClr val="7030A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5F-4939-B6AF-08ED679A31CA}"/>
                </c:ext>
              </c:extLst>
            </c:dLbl>
            <c:dLbl>
              <c:idx val="1"/>
              <c:layout>
                <c:manualLayout>
                  <c:x val="-0.19756880698624249"/>
                  <c:y val="1.06185515292386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5F-4939-B6AF-08ED679A31CA}"/>
                </c:ext>
              </c:extLst>
            </c:dLbl>
            <c:dLbl>
              <c:idx val="2"/>
              <c:layout>
                <c:manualLayout>
                  <c:x val="-0.20556571822052783"/>
                  <c:y val="5.30927576461932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5F-4939-B6AF-08ED679A31CA}"/>
                </c:ext>
              </c:extLst>
            </c:dLbl>
            <c:dLbl>
              <c:idx val="3"/>
              <c:layout>
                <c:manualLayout>
                  <c:x val="-0.18160798415137591"/>
                  <c:y val="5.30927576461932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5F-4939-B6AF-08ED679A31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Выплаты молодым специалистам</c:v>
                </c:pt>
                <c:pt idx="1">
                  <c:v>оплата ЖК услуг гражданам</c:v>
                </c:pt>
                <c:pt idx="2">
                  <c:v>Выплаты ветеранам труда</c:v>
                </c:pt>
                <c:pt idx="3">
                  <c:v>выплаты семьям с детьми</c:v>
                </c:pt>
                <c:pt idx="4">
                  <c:v>Обеспечение лекарствами и продуктами лечебного питания отдельных групп населения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67</c:v>
                </c:pt>
                <c:pt idx="1">
                  <c:v>1102</c:v>
                </c:pt>
                <c:pt idx="2">
                  <c:v>1494</c:v>
                </c:pt>
                <c:pt idx="3">
                  <c:v>2883</c:v>
                </c:pt>
                <c:pt idx="4">
                  <c:v>3580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55F-4939-B6AF-08ED679A3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564399320"/>
        <c:axId val="564398928"/>
      </c:barChart>
      <c:catAx>
        <c:axId val="564399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4398928"/>
        <c:crosses val="autoZero"/>
        <c:auto val="1"/>
        <c:lblAlgn val="ctr"/>
        <c:lblOffset val="100"/>
        <c:noMultiLvlLbl val="0"/>
      </c:catAx>
      <c:valAx>
        <c:axId val="56439892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64399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35B65-50D9-47D6-915B-162F163E72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35640F-08A0-4A93-B79D-83222FF1F276}">
      <dgm:prSet phldrT="[Текст]" custT="1"/>
      <dgm:spPr>
        <a:solidFill>
          <a:srgbClr val="408670"/>
        </a:solidFill>
        <a:ln>
          <a:noFill/>
        </a:ln>
      </dgm:spPr>
      <dgm:t>
        <a:bodyPr/>
        <a:lstStyle/>
        <a:p>
          <a:r>
            <a: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НДФЛ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EAC60-DD80-4BD2-9374-2C04F3F2256B}" type="parTrans" cxnId="{F50E61F5-3632-48F8-A232-54554EBE66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8860F-943D-4F5C-8EB9-961E900FC048}" type="sibTrans" cxnId="{F50E61F5-3632-48F8-A232-54554EBE66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E42444-1411-4252-A558-071D2360FD86}">
      <dgm:prSet phldrT="[Текст]" custT="1"/>
      <dgm:spPr>
        <a:solidFill>
          <a:srgbClr val="3366A3"/>
        </a:solidFill>
        <a:ln>
          <a:noFill/>
        </a:ln>
      </dgm:spPr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прибыль</a:t>
          </a:r>
        </a:p>
      </dgm:t>
    </dgm:pt>
    <dgm:pt modelId="{56930FBB-4121-496B-BA8A-CB5F486DFCBB}" type="parTrans" cxnId="{782977CF-B384-4401-8388-E31396586C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819B9D-F0C1-4FB0-A526-5E1A21842BCB}" type="sibTrans" cxnId="{782977CF-B384-4401-8388-E31396586C8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ECFD1F-C015-49F5-A371-CFF171ED39CF}">
      <dgm:prSet phldrT="[Текст]" custT="1"/>
      <dgm:spPr>
        <a:solidFill>
          <a:srgbClr val="4A8EF2"/>
        </a:solidFill>
        <a:ln>
          <a:noFill/>
        </a:ln>
      </dgm:spPr>
      <dgm:t>
        <a:bodyPr/>
        <a:lstStyle/>
        <a:p>
          <a:r>
            <a:rPr lang="ru-RU" sz="1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и налоги на совокупный доход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4362A5-F570-4705-9AB2-226910E5DA45}" type="parTrans" cxnId="{90432D4C-8977-4A58-B71C-83A3548D2A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768C3-3A74-45DD-8632-6C08BD276152}" type="sibTrans" cxnId="{90432D4C-8977-4A58-B71C-83A3548D2A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7D80C7-78FE-445C-B615-92DEF7BE635D}">
      <dgm:prSet custT="1"/>
      <dgm:spPr>
        <a:solidFill>
          <a:srgbClr val="7AB755"/>
        </a:solidFill>
        <a:ln>
          <a:noFill/>
        </a:ln>
      </dgm:spPr>
      <dgm:t>
        <a:bodyPr/>
        <a:lstStyle/>
        <a:p>
          <a:r>
            <a: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</a:p>
      </dgm:t>
    </dgm:pt>
    <dgm:pt modelId="{1D33FAD0-9362-4CD8-BDD1-A32E432AAC09}" type="sibTrans" cxnId="{1A4ADA97-FD6C-4F02-A9E8-6D412866E1F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430BB8-6240-4CD6-865D-C7C714574C8C}" type="parTrans" cxnId="{1A4ADA97-FD6C-4F02-A9E8-6D412866E1F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74BC3-B0F2-47B1-A860-FEA9DE6AC1A2}" type="pres">
      <dgm:prSet presAssocID="{BF635B65-50D9-47D6-915B-162F163E7291}" presName="linear" presStyleCnt="0">
        <dgm:presLayoutVars>
          <dgm:dir/>
          <dgm:animLvl val="lvl"/>
          <dgm:resizeHandles val="exact"/>
        </dgm:presLayoutVars>
      </dgm:prSet>
      <dgm:spPr/>
    </dgm:pt>
    <dgm:pt modelId="{0543046F-C98C-4C69-B22C-EC8CB02C70CD}" type="pres">
      <dgm:prSet presAssocID="{6A35640F-08A0-4A93-B79D-83222FF1F276}" presName="parentLin" presStyleCnt="0"/>
      <dgm:spPr/>
    </dgm:pt>
    <dgm:pt modelId="{6555C9EE-CCBD-4BB9-AEB9-B40291D4A5C6}" type="pres">
      <dgm:prSet presAssocID="{6A35640F-08A0-4A93-B79D-83222FF1F276}" presName="parentLeftMargin" presStyleLbl="node1" presStyleIdx="0" presStyleCnt="4"/>
      <dgm:spPr/>
    </dgm:pt>
    <dgm:pt modelId="{B84445CC-80CD-46A3-A4F0-2D768A938296}" type="pres">
      <dgm:prSet presAssocID="{6A35640F-08A0-4A93-B79D-83222FF1F276}" presName="parentText" presStyleLbl="node1" presStyleIdx="0" presStyleCnt="4" custScaleX="65195" custScaleY="90480" custLinFactX="61295" custLinFactNeighborX="100000" custLinFactNeighborY="-7086">
        <dgm:presLayoutVars>
          <dgm:chMax val="0"/>
          <dgm:bulletEnabled val="1"/>
        </dgm:presLayoutVars>
      </dgm:prSet>
      <dgm:spPr/>
    </dgm:pt>
    <dgm:pt modelId="{24B6ADCC-409E-479D-8DD5-410C311F43FB}" type="pres">
      <dgm:prSet presAssocID="{6A35640F-08A0-4A93-B79D-83222FF1F276}" presName="negativeSpace" presStyleCnt="0"/>
      <dgm:spPr/>
    </dgm:pt>
    <dgm:pt modelId="{858FD1FF-E23E-462B-B192-CD1D82DD732E}" type="pres">
      <dgm:prSet presAssocID="{6A35640F-08A0-4A93-B79D-83222FF1F276}" presName="childText" presStyleLbl="conFgAcc1" presStyleIdx="0" presStyleCnt="4" custLinFactNeighborY="5303">
        <dgm:presLayoutVars>
          <dgm:bulletEnabled val="1"/>
        </dgm:presLayoutVars>
      </dgm:prSet>
      <dgm:spPr>
        <a:noFill/>
        <a:ln>
          <a:solidFill>
            <a:srgbClr val="274D7B"/>
          </a:solidFill>
        </a:ln>
      </dgm:spPr>
    </dgm:pt>
    <dgm:pt modelId="{1E6169A4-9455-4A49-BD7F-4FDEA6DDB4B4}" type="pres">
      <dgm:prSet presAssocID="{9988860F-943D-4F5C-8EB9-961E900FC048}" presName="spaceBetweenRectangles" presStyleCnt="0"/>
      <dgm:spPr/>
    </dgm:pt>
    <dgm:pt modelId="{3B2E18EE-579E-42B9-ACFC-38E5BF7DE32B}" type="pres">
      <dgm:prSet presAssocID="{5DE42444-1411-4252-A558-071D2360FD86}" presName="parentLin" presStyleCnt="0"/>
      <dgm:spPr/>
    </dgm:pt>
    <dgm:pt modelId="{72BF4305-B916-4524-A4C1-2905C8B25F89}" type="pres">
      <dgm:prSet presAssocID="{5DE42444-1411-4252-A558-071D2360FD86}" presName="parentLeftMargin" presStyleLbl="node1" presStyleIdx="0" presStyleCnt="4"/>
      <dgm:spPr/>
    </dgm:pt>
    <dgm:pt modelId="{9A0C8307-9897-4C26-8CF8-65923C7EC367}" type="pres">
      <dgm:prSet presAssocID="{5DE42444-1411-4252-A558-071D2360FD86}" presName="parentText" presStyleLbl="node1" presStyleIdx="1" presStyleCnt="4" custScaleX="65195" custScaleY="90480" custLinFactX="60739" custLinFactNeighborX="100000" custLinFactNeighborY="-7271">
        <dgm:presLayoutVars>
          <dgm:chMax val="0"/>
          <dgm:bulletEnabled val="1"/>
        </dgm:presLayoutVars>
      </dgm:prSet>
      <dgm:spPr/>
    </dgm:pt>
    <dgm:pt modelId="{BC8B20BC-98B8-44E7-BD1F-356931108106}" type="pres">
      <dgm:prSet presAssocID="{5DE42444-1411-4252-A558-071D2360FD86}" presName="negativeSpace" presStyleCnt="0"/>
      <dgm:spPr/>
    </dgm:pt>
    <dgm:pt modelId="{F765F83C-BF79-458C-A34C-B54A5649D8A8}" type="pres">
      <dgm:prSet presAssocID="{5DE42444-1411-4252-A558-071D2360FD86}" presName="childText" presStyleLbl="conFgAcc1" presStyleIdx="1" presStyleCnt="4">
        <dgm:presLayoutVars>
          <dgm:bulletEnabled val="1"/>
        </dgm:presLayoutVars>
      </dgm:prSet>
      <dgm:spPr>
        <a:noFill/>
        <a:ln>
          <a:solidFill>
            <a:srgbClr val="2F6353"/>
          </a:solidFill>
        </a:ln>
      </dgm:spPr>
    </dgm:pt>
    <dgm:pt modelId="{9EB02B2C-E148-4931-8F6A-D3AEA24A425D}" type="pres">
      <dgm:prSet presAssocID="{6C819B9D-F0C1-4FB0-A526-5E1A21842BCB}" presName="spaceBetweenRectangles" presStyleCnt="0"/>
      <dgm:spPr/>
    </dgm:pt>
    <dgm:pt modelId="{5F1420AE-52E6-46BD-BECC-D76BB2BA4AAA}" type="pres">
      <dgm:prSet presAssocID="{F5ECFD1F-C015-49F5-A371-CFF171ED39CF}" presName="parentLin" presStyleCnt="0"/>
      <dgm:spPr/>
    </dgm:pt>
    <dgm:pt modelId="{C36CE676-2C96-4363-A93E-3E5E6B98C0C7}" type="pres">
      <dgm:prSet presAssocID="{F5ECFD1F-C015-49F5-A371-CFF171ED39CF}" presName="parentLeftMargin" presStyleLbl="node1" presStyleIdx="1" presStyleCnt="4"/>
      <dgm:spPr/>
    </dgm:pt>
    <dgm:pt modelId="{25BDE099-823D-4595-8B84-FDACC7027F8B}" type="pres">
      <dgm:prSet presAssocID="{F5ECFD1F-C015-49F5-A371-CFF171ED39CF}" presName="parentText" presStyleLbl="node1" presStyleIdx="2" presStyleCnt="4" custScaleX="65195" custScaleY="93496" custLinFactX="60739" custLinFactNeighborX="100000" custLinFactNeighborY="-7271">
        <dgm:presLayoutVars>
          <dgm:chMax val="0"/>
          <dgm:bulletEnabled val="1"/>
        </dgm:presLayoutVars>
      </dgm:prSet>
      <dgm:spPr/>
    </dgm:pt>
    <dgm:pt modelId="{C37F4328-92EB-4B89-BAAA-7D88350B167C}" type="pres">
      <dgm:prSet presAssocID="{F5ECFD1F-C015-49F5-A371-CFF171ED39CF}" presName="negativeSpace" presStyleCnt="0"/>
      <dgm:spPr/>
    </dgm:pt>
    <dgm:pt modelId="{780DE813-C570-4790-AABA-313BBA99E097}" type="pres">
      <dgm:prSet presAssocID="{F5ECFD1F-C015-49F5-A371-CFF171ED39CF}" presName="childText" presStyleLbl="conFgAcc1" presStyleIdx="2" presStyleCnt="4">
        <dgm:presLayoutVars>
          <dgm:bulletEnabled val="1"/>
        </dgm:presLayoutVars>
      </dgm:prSet>
      <dgm:spPr>
        <a:noFill/>
        <a:ln>
          <a:solidFill>
            <a:srgbClr val="4A643A"/>
          </a:solidFill>
        </a:ln>
      </dgm:spPr>
    </dgm:pt>
    <dgm:pt modelId="{E11621D6-7AF7-4438-93C2-9275EED00E09}" type="pres">
      <dgm:prSet presAssocID="{674768C3-3A74-45DD-8632-6C08BD276152}" presName="spaceBetweenRectangles" presStyleCnt="0"/>
      <dgm:spPr/>
    </dgm:pt>
    <dgm:pt modelId="{E3C77567-25B1-42C8-8656-262B6462AC90}" type="pres">
      <dgm:prSet presAssocID="{DB7D80C7-78FE-445C-B615-92DEF7BE635D}" presName="parentLin" presStyleCnt="0"/>
      <dgm:spPr/>
    </dgm:pt>
    <dgm:pt modelId="{D0E17B72-D553-469E-8008-93316B5C84F2}" type="pres">
      <dgm:prSet presAssocID="{DB7D80C7-78FE-445C-B615-92DEF7BE635D}" presName="parentLeftMargin" presStyleLbl="node1" presStyleIdx="2" presStyleCnt="4"/>
      <dgm:spPr/>
    </dgm:pt>
    <dgm:pt modelId="{5627AE1E-0A23-49C6-9E92-6E96E1E43CED}" type="pres">
      <dgm:prSet presAssocID="{DB7D80C7-78FE-445C-B615-92DEF7BE635D}" presName="parentText" presStyleLbl="node1" presStyleIdx="3" presStyleCnt="4" custScaleX="65195" custScaleY="96720" custLinFactX="60969" custLinFactNeighborX="100000" custLinFactNeighborY="-7271">
        <dgm:presLayoutVars>
          <dgm:chMax val="0"/>
          <dgm:bulletEnabled val="1"/>
        </dgm:presLayoutVars>
      </dgm:prSet>
      <dgm:spPr/>
    </dgm:pt>
    <dgm:pt modelId="{B8DADCF3-6627-4F0E-9E56-93638898C567}" type="pres">
      <dgm:prSet presAssocID="{DB7D80C7-78FE-445C-B615-92DEF7BE635D}" presName="negativeSpace" presStyleCnt="0"/>
      <dgm:spPr/>
    </dgm:pt>
    <dgm:pt modelId="{69DF60D1-089B-4B2E-AFB0-5366333FDAF0}" type="pres">
      <dgm:prSet presAssocID="{DB7D80C7-78FE-445C-B615-92DEF7BE635D}" presName="childText" presStyleLbl="conFgAcc1" presStyleIdx="3" presStyleCnt="4">
        <dgm:presLayoutVars>
          <dgm:bulletEnabled val="1"/>
        </dgm:presLayoutVars>
      </dgm:prSet>
      <dgm:spPr>
        <a:noFill/>
        <a:ln>
          <a:solidFill>
            <a:srgbClr val="0E59C8"/>
          </a:solidFill>
        </a:ln>
      </dgm:spPr>
    </dgm:pt>
  </dgm:ptLst>
  <dgm:cxnLst>
    <dgm:cxn modelId="{27FCBA14-3660-4F6F-B248-258B85510CDC}" type="presOf" srcId="{6A35640F-08A0-4A93-B79D-83222FF1F276}" destId="{B84445CC-80CD-46A3-A4F0-2D768A938296}" srcOrd="1" destOrd="0" presId="urn:microsoft.com/office/officeart/2005/8/layout/list1"/>
    <dgm:cxn modelId="{2F08712B-196A-4F80-AFBA-3F5679C807FE}" type="presOf" srcId="{5DE42444-1411-4252-A558-071D2360FD86}" destId="{72BF4305-B916-4524-A4C1-2905C8B25F89}" srcOrd="0" destOrd="0" presId="urn:microsoft.com/office/officeart/2005/8/layout/list1"/>
    <dgm:cxn modelId="{17EFEE2F-286C-45E1-894E-4893C6AFC12B}" type="presOf" srcId="{5DE42444-1411-4252-A558-071D2360FD86}" destId="{9A0C8307-9897-4C26-8CF8-65923C7EC367}" srcOrd="1" destOrd="0" presId="urn:microsoft.com/office/officeart/2005/8/layout/list1"/>
    <dgm:cxn modelId="{0C9D966A-172D-47D6-98D5-5A3C5CCC359D}" type="presOf" srcId="{DB7D80C7-78FE-445C-B615-92DEF7BE635D}" destId="{5627AE1E-0A23-49C6-9E92-6E96E1E43CED}" srcOrd="1" destOrd="0" presId="urn:microsoft.com/office/officeart/2005/8/layout/list1"/>
    <dgm:cxn modelId="{90432D4C-8977-4A58-B71C-83A3548D2A80}" srcId="{BF635B65-50D9-47D6-915B-162F163E7291}" destId="{F5ECFD1F-C015-49F5-A371-CFF171ED39CF}" srcOrd="2" destOrd="0" parTransId="{1E4362A5-F570-4705-9AB2-226910E5DA45}" sibTransId="{674768C3-3A74-45DD-8632-6C08BD276152}"/>
    <dgm:cxn modelId="{7B44C594-9E42-4209-B49C-D5898AB6335E}" type="presOf" srcId="{F5ECFD1F-C015-49F5-A371-CFF171ED39CF}" destId="{C36CE676-2C96-4363-A93E-3E5E6B98C0C7}" srcOrd="0" destOrd="0" presId="urn:microsoft.com/office/officeart/2005/8/layout/list1"/>
    <dgm:cxn modelId="{1A4ADA97-FD6C-4F02-A9E8-6D412866E1FD}" srcId="{BF635B65-50D9-47D6-915B-162F163E7291}" destId="{DB7D80C7-78FE-445C-B615-92DEF7BE635D}" srcOrd="3" destOrd="0" parTransId="{D8430BB8-6240-4CD6-865D-C7C714574C8C}" sibTransId="{1D33FAD0-9362-4CD8-BDD1-A32E432AAC09}"/>
    <dgm:cxn modelId="{608A1DA4-D9ED-4861-B8E8-6B3788D5D5E8}" type="presOf" srcId="{DB7D80C7-78FE-445C-B615-92DEF7BE635D}" destId="{D0E17B72-D553-469E-8008-93316B5C84F2}" srcOrd="0" destOrd="0" presId="urn:microsoft.com/office/officeart/2005/8/layout/list1"/>
    <dgm:cxn modelId="{F2072EA7-66A1-4F3D-97EF-C50F73230F6C}" type="presOf" srcId="{F5ECFD1F-C015-49F5-A371-CFF171ED39CF}" destId="{25BDE099-823D-4595-8B84-FDACC7027F8B}" srcOrd="1" destOrd="0" presId="urn:microsoft.com/office/officeart/2005/8/layout/list1"/>
    <dgm:cxn modelId="{90B19FAC-DB99-48A4-B763-8122934821E2}" type="presOf" srcId="{6A35640F-08A0-4A93-B79D-83222FF1F276}" destId="{6555C9EE-CCBD-4BB9-AEB9-B40291D4A5C6}" srcOrd="0" destOrd="0" presId="urn:microsoft.com/office/officeart/2005/8/layout/list1"/>
    <dgm:cxn modelId="{058AA2B6-C961-4C61-8134-8B2F3ED6E563}" type="presOf" srcId="{BF635B65-50D9-47D6-915B-162F163E7291}" destId="{EFB74BC3-B0F2-47B1-A860-FEA9DE6AC1A2}" srcOrd="0" destOrd="0" presId="urn:microsoft.com/office/officeart/2005/8/layout/list1"/>
    <dgm:cxn modelId="{782977CF-B384-4401-8388-E31396586C8A}" srcId="{BF635B65-50D9-47D6-915B-162F163E7291}" destId="{5DE42444-1411-4252-A558-071D2360FD86}" srcOrd="1" destOrd="0" parTransId="{56930FBB-4121-496B-BA8A-CB5F486DFCBB}" sibTransId="{6C819B9D-F0C1-4FB0-A526-5E1A21842BCB}"/>
    <dgm:cxn modelId="{F50E61F5-3632-48F8-A232-54554EBE6625}" srcId="{BF635B65-50D9-47D6-915B-162F163E7291}" destId="{6A35640F-08A0-4A93-B79D-83222FF1F276}" srcOrd="0" destOrd="0" parTransId="{1E0EAC60-DD80-4BD2-9374-2C04F3F2256B}" sibTransId="{9988860F-943D-4F5C-8EB9-961E900FC048}"/>
    <dgm:cxn modelId="{B0189700-FB9B-423B-9B37-1BF2B3EE831C}" type="presParOf" srcId="{EFB74BC3-B0F2-47B1-A860-FEA9DE6AC1A2}" destId="{0543046F-C98C-4C69-B22C-EC8CB02C70CD}" srcOrd="0" destOrd="0" presId="urn:microsoft.com/office/officeart/2005/8/layout/list1"/>
    <dgm:cxn modelId="{36093DB8-19BF-4942-9A66-5EFC626F3EB6}" type="presParOf" srcId="{0543046F-C98C-4C69-B22C-EC8CB02C70CD}" destId="{6555C9EE-CCBD-4BB9-AEB9-B40291D4A5C6}" srcOrd="0" destOrd="0" presId="urn:microsoft.com/office/officeart/2005/8/layout/list1"/>
    <dgm:cxn modelId="{565A4B2C-4A1A-480B-AFA5-9851D111F392}" type="presParOf" srcId="{0543046F-C98C-4C69-B22C-EC8CB02C70CD}" destId="{B84445CC-80CD-46A3-A4F0-2D768A938296}" srcOrd="1" destOrd="0" presId="urn:microsoft.com/office/officeart/2005/8/layout/list1"/>
    <dgm:cxn modelId="{709B2F33-0C17-4811-BB6B-1412F1A596FB}" type="presParOf" srcId="{EFB74BC3-B0F2-47B1-A860-FEA9DE6AC1A2}" destId="{24B6ADCC-409E-479D-8DD5-410C311F43FB}" srcOrd="1" destOrd="0" presId="urn:microsoft.com/office/officeart/2005/8/layout/list1"/>
    <dgm:cxn modelId="{1A3CC142-71B7-41DB-A98A-E6CCAD588E11}" type="presParOf" srcId="{EFB74BC3-B0F2-47B1-A860-FEA9DE6AC1A2}" destId="{858FD1FF-E23E-462B-B192-CD1D82DD732E}" srcOrd="2" destOrd="0" presId="urn:microsoft.com/office/officeart/2005/8/layout/list1"/>
    <dgm:cxn modelId="{ACFDC22A-5583-4575-AA30-1576567B1EC9}" type="presParOf" srcId="{EFB74BC3-B0F2-47B1-A860-FEA9DE6AC1A2}" destId="{1E6169A4-9455-4A49-BD7F-4FDEA6DDB4B4}" srcOrd="3" destOrd="0" presId="urn:microsoft.com/office/officeart/2005/8/layout/list1"/>
    <dgm:cxn modelId="{C9207249-D0F1-4E50-8898-BB5F62EADAC7}" type="presParOf" srcId="{EFB74BC3-B0F2-47B1-A860-FEA9DE6AC1A2}" destId="{3B2E18EE-579E-42B9-ACFC-38E5BF7DE32B}" srcOrd="4" destOrd="0" presId="urn:microsoft.com/office/officeart/2005/8/layout/list1"/>
    <dgm:cxn modelId="{D3A86B15-DE86-4B97-A199-D38D2349741A}" type="presParOf" srcId="{3B2E18EE-579E-42B9-ACFC-38E5BF7DE32B}" destId="{72BF4305-B916-4524-A4C1-2905C8B25F89}" srcOrd="0" destOrd="0" presId="urn:microsoft.com/office/officeart/2005/8/layout/list1"/>
    <dgm:cxn modelId="{2ED33961-4990-4E64-9620-C84ECC23B0B7}" type="presParOf" srcId="{3B2E18EE-579E-42B9-ACFC-38E5BF7DE32B}" destId="{9A0C8307-9897-4C26-8CF8-65923C7EC367}" srcOrd="1" destOrd="0" presId="urn:microsoft.com/office/officeart/2005/8/layout/list1"/>
    <dgm:cxn modelId="{91FED6EC-2980-4746-8215-9AD6EBEE6D9E}" type="presParOf" srcId="{EFB74BC3-B0F2-47B1-A860-FEA9DE6AC1A2}" destId="{BC8B20BC-98B8-44E7-BD1F-356931108106}" srcOrd="5" destOrd="0" presId="urn:microsoft.com/office/officeart/2005/8/layout/list1"/>
    <dgm:cxn modelId="{E57A6290-6ED0-45D4-A6AD-52F966D06BFC}" type="presParOf" srcId="{EFB74BC3-B0F2-47B1-A860-FEA9DE6AC1A2}" destId="{F765F83C-BF79-458C-A34C-B54A5649D8A8}" srcOrd="6" destOrd="0" presId="urn:microsoft.com/office/officeart/2005/8/layout/list1"/>
    <dgm:cxn modelId="{5BF62327-FBB6-458F-A507-E5A7EDCB07F9}" type="presParOf" srcId="{EFB74BC3-B0F2-47B1-A860-FEA9DE6AC1A2}" destId="{9EB02B2C-E148-4931-8F6A-D3AEA24A425D}" srcOrd="7" destOrd="0" presId="urn:microsoft.com/office/officeart/2005/8/layout/list1"/>
    <dgm:cxn modelId="{2411C708-24DB-476F-A6EC-C92491883437}" type="presParOf" srcId="{EFB74BC3-B0F2-47B1-A860-FEA9DE6AC1A2}" destId="{5F1420AE-52E6-46BD-BECC-D76BB2BA4AAA}" srcOrd="8" destOrd="0" presId="urn:microsoft.com/office/officeart/2005/8/layout/list1"/>
    <dgm:cxn modelId="{7D63240F-30EF-435A-B970-CD2CA8B7C8E7}" type="presParOf" srcId="{5F1420AE-52E6-46BD-BECC-D76BB2BA4AAA}" destId="{C36CE676-2C96-4363-A93E-3E5E6B98C0C7}" srcOrd="0" destOrd="0" presId="urn:microsoft.com/office/officeart/2005/8/layout/list1"/>
    <dgm:cxn modelId="{BD1D902F-5EA5-4D8F-9F68-62DE8F2AD2CD}" type="presParOf" srcId="{5F1420AE-52E6-46BD-BECC-D76BB2BA4AAA}" destId="{25BDE099-823D-4595-8B84-FDACC7027F8B}" srcOrd="1" destOrd="0" presId="urn:microsoft.com/office/officeart/2005/8/layout/list1"/>
    <dgm:cxn modelId="{35F50E32-06AA-4BB2-93FC-563C2887A8B0}" type="presParOf" srcId="{EFB74BC3-B0F2-47B1-A860-FEA9DE6AC1A2}" destId="{C37F4328-92EB-4B89-BAAA-7D88350B167C}" srcOrd="9" destOrd="0" presId="urn:microsoft.com/office/officeart/2005/8/layout/list1"/>
    <dgm:cxn modelId="{EA31D061-74DD-40FB-98A7-F9B5A142ED62}" type="presParOf" srcId="{EFB74BC3-B0F2-47B1-A860-FEA9DE6AC1A2}" destId="{780DE813-C570-4790-AABA-313BBA99E097}" srcOrd="10" destOrd="0" presId="urn:microsoft.com/office/officeart/2005/8/layout/list1"/>
    <dgm:cxn modelId="{4338B8DD-B3D9-407B-8E8D-6119D86368AC}" type="presParOf" srcId="{EFB74BC3-B0F2-47B1-A860-FEA9DE6AC1A2}" destId="{E11621D6-7AF7-4438-93C2-9275EED00E09}" srcOrd="11" destOrd="0" presId="urn:microsoft.com/office/officeart/2005/8/layout/list1"/>
    <dgm:cxn modelId="{36DD1F65-D5DD-494B-B5C6-B139375D9EE0}" type="presParOf" srcId="{EFB74BC3-B0F2-47B1-A860-FEA9DE6AC1A2}" destId="{E3C77567-25B1-42C8-8656-262B6462AC90}" srcOrd="12" destOrd="0" presId="urn:microsoft.com/office/officeart/2005/8/layout/list1"/>
    <dgm:cxn modelId="{70E79C98-DF51-4706-964D-D9967B5242EC}" type="presParOf" srcId="{E3C77567-25B1-42C8-8656-262B6462AC90}" destId="{D0E17B72-D553-469E-8008-93316B5C84F2}" srcOrd="0" destOrd="0" presId="urn:microsoft.com/office/officeart/2005/8/layout/list1"/>
    <dgm:cxn modelId="{14C0C21B-7027-4278-A393-89DABBA33C5D}" type="presParOf" srcId="{E3C77567-25B1-42C8-8656-262B6462AC90}" destId="{5627AE1E-0A23-49C6-9E92-6E96E1E43CED}" srcOrd="1" destOrd="0" presId="urn:microsoft.com/office/officeart/2005/8/layout/list1"/>
    <dgm:cxn modelId="{1574CC32-3052-47ED-9B62-41B34C332046}" type="presParOf" srcId="{EFB74BC3-B0F2-47B1-A860-FEA9DE6AC1A2}" destId="{B8DADCF3-6627-4F0E-9E56-93638898C567}" srcOrd="13" destOrd="0" presId="urn:microsoft.com/office/officeart/2005/8/layout/list1"/>
    <dgm:cxn modelId="{8499A236-72AA-4965-96EC-93E69E605177}" type="presParOf" srcId="{EFB74BC3-B0F2-47B1-A860-FEA9DE6AC1A2}" destId="{69DF60D1-089B-4B2E-AFB0-5366333FDAF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48A091-CB62-4200-BFD6-9164467FC4E4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B18B5BA5-6F17-4DDB-B1B1-DC54EDF7C624}">
      <dgm:prSet phldrT="[Текст]" custT="1"/>
      <dgm:spPr>
        <a:solidFill>
          <a:srgbClr val="4D94CF"/>
        </a:solidFill>
      </dgm:spPr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1 898</a:t>
          </a:r>
        </a:p>
      </dgm:t>
    </dgm:pt>
    <dgm:pt modelId="{CC0AB02C-D3F4-437B-8CD3-B6968344C61F}" type="parTrans" cxnId="{64700C26-7AE8-4161-9E01-642568DD3E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2A346D-2955-4526-B211-397576EF6649}" type="sibTrans" cxnId="{64700C26-7AE8-4161-9E01-642568DD3EDF}">
      <dgm:prSet/>
      <dgm:spPr>
        <a:solidFill>
          <a:srgbClr val="79999B"/>
        </a:solidFill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15EA4-30A3-463A-90DA-4F07B4F64360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12 294</a:t>
          </a:r>
        </a:p>
      </dgm:t>
    </dgm:pt>
    <dgm:pt modelId="{0B44B034-33BB-4B29-A3A3-48AE3011B6F4}" type="parTrans" cxnId="{47AF2BA9-3877-4D3A-81AF-99CF805F276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4F86E-268A-42E2-BE20-7CED5D81F94A}" type="sibTrans" cxnId="{47AF2BA9-3877-4D3A-81AF-99CF805F2767}">
      <dgm:prSet/>
      <dgm:spPr>
        <a:solidFill>
          <a:srgbClr val="79999B"/>
        </a:solidFill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71BE3-CA8C-48FE-97AB-972A56AD42DE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14 192</a:t>
          </a:r>
        </a:p>
      </dgm:t>
    </dgm:pt>
    <dgm:pt modelId="{314DAC50-0950-49C9-9565-094105F8E5FC}" type="parTrans" cxnId="{0BABE7C1-6E69-48A4-916A-CDF9DA5612C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4E810-7828-4788-83D5-3E0252BAF403}" type="sibTrans" cxnId="{0BABE7C1-6E69-48A4-916A-CDF9DA5612C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0333E-9A23-40C8-A5E1-10A35CA22DF6}" type="pres">
      <dgm:prSet presAssocID="{0348A091-CB62-4200-BFD6-9164467FC4E4}" presName="Name0" presStyleCnt="0">
        <dgm:presLayoutVars>
          <dgm:dir/>
          <dgm:resizeHandles val="exact"/>
        </dgm:presLayoutVars>
      </dgm:prSet>
      <dgm:spPr/>
    </dgm:pt>
    <dgm:pt modelId="{4A37499C-B228-4BB2-82D4-F959CABD8820}" type="pres">
      <dgm:prSet presAssocID="{0348A091-CB62-4200-BFD6-9164467FC4E4}" presName="vNodes" presStyleCnt="0"/>
      <dgm:spPr/>
    </dgm:pt>
    <dgm:pt modelId="{DD5BAF8C-E948-4376-8851-347C64DA53FA}" type="pres">
      <dgm:prSet presAssocID="{B18B5BA5-6F17-4DDB-B1B1-DC54EDF7C624}" presName="node" presStyleLbl="node1" presStyleIdx="0" presStyleCnt="3" custScaleX="176632" custScaleY="59855" custLinFactX="89" custLinFactY="1901" custLinFactNeighborX="100000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00AE2E86-98E6-4CE3-BDAF-7DCA1E4AF9BD}" type="pres">
      <dgm:prSet presAssocID="{042A346D-2955-4526-B211-397576EF6649}" presName="spacerT" presStyleCnt="0"/>
      <dgm:spPr/>
    </dgm:pt>
    <dgm:pt modelId="{0E42FFE8-17A5-4C9B-ACFD-AE2B017730A9}" type="pres">
      <dgm:prSet presAssocID="{042A346D-2955-4526-B211-397576EF6649}" presName="sibTrans" presStyleLbl="sibTrans2D1" presStyleIdx="0" presStyleCnt="2" custLinFactX="67601" custLinFactNeighborX="100000" custLinFactNeighborY="1"/>
      <dgm:spPr/>
    </dgm:pt>
    <dgm:pt modelId="{693CCE01-F899-4E32-AD24-2D92A897919C}" type="pres">
      <dgm:prSet presAssocID="{042A346D-2955-4526-B211-397576EF6649}" presName="spacerB" presStyleCnt="0"/>
      <dgm:spPr/>
    </dgm:pt>
    <dgm:pt modelId="{5346D60D-2CC1-437D-AF78-9C4FBC01AA04}" type="pres">
      <dgm:prSet presAssocID="{21915EA4-30A3-463A-90DA-4F07B4F64360}" presName="node" presStyleLbl="node1" presStyleIdx="1" presStyleCnt="3" custScaleX="176632" custScaleY="59855" custLinFactX="89" custLinFactNeighborX="100000" custLinFactNeighborY="-10077">
        <dgm:presLayoutVars>
          <dgm:bulletEnabled val="1"/>
        </dgm:presLayoutVars>
      </dgm:prSet>
      <dgm:spPr>
        <a:prstGeom prst="roundRect">
          <a:avLst/>
        </a:prstGeom>
      </dgm:spPr>
    </dgm:pt>
    <dgm:pt modelId="{4635FF9E-FE48-40C3-AED2-765CB4EED927}" type="pres">
      <dgm:prSet presAssocID="{0348A091-CB62-4200-BFD6-9164467FC4E4}" presName="sibTransLast" presStyleLbl="sibTrans2D1" presStyleIdx="1" presStyleCnt="2"/>
      <dgm:spPr/>
    </dgm:pt>
    <dgm:pt modelId="{C515951C-81E7-416C-BF96-C874A4B82BE0}" type="pres">
      <dgm:prSet presAssocID="{0348A091-CB62-4200-BFD6-9164467FC4E4}" presName="connectorText" presStyleLbl="sibTrans2D1" presStyleIdx="1" presStyleCnt="2"/>
      <dgm:spPr/>
    </dgm:pt>
    <dgm:pt modelId="{788AD41C-1FA1-4710-A544-D3F828D3EDB6}" type="pres">
      <dgm:prSet presAssocID="{0348A091-CB62-4200-BFD6-9164467FC4E4}" presName="lastNode" presStyleLbl="node1" presStyleIdx="2" presStyleCnt="3" custLinFactX="31564" custLinFactNeighborX="100000" custLinFactNeighborY="0">
        <dgm:presLayoutVars>
          <dgm:bulletEnabled val="1"/>
        </dgm:presLayoutVars>
      </dgm:prSet>
      <dgm:spPr/>
    </dgm:pt>
  </dgm:ptLst>
  <dgm:cxnLst>
    <dgm:cxn modelId="{60D9000B-2B9C-4521-B249-B23446442716}" type="presOf" srcId="{B6A4F86E-268A-42E2-BE20-7CED5D81F94A}" destId="{C515951C-81E7-416C-BF96-C874A4B82BE0}" srcOrd="1" destOrd="0" presId="urn:microsoft.com/office/officeart/2005/8/layout/equation2"/>
    <dgm:cxn modelId="{64700C26-7AE8-4161-9E01-642568DD3EDF}" srcId="{0348A091-CB62-4200-BFD6-9164467FC4E4}" destId="{B18B5BA5-6F17-4DDB-B1B1-DC54EDF7C624}" srcOrd="0" destOrd="0" parTransId="{CC0AB02C-D3F4-437B-8CD3-B6968344C61F}" sibTransId="{042A346D-2955-4526-B211-397576EF6649}"/>
    <dgm:cxn modelId="{07FB4236-15A4-4E16-897A-4AC077B8BA73}" type="presOf" srcId="{21915EA4-30A3-463A-90DA-4F07B4F64360}" destId="{5346D60D-2CC1-437D-AF78-9C4FBC01AA04}" srcOrd="0" destOrd="0" presId="urn:microsoft.com/office/officeart/2005/8/layout/equation2"/>
    <dgm:cxn modelId="{170EBC36-73DA-4CD8-B782-228B1CCA3F1B}" type="presOf" srcId="{0348A091-CB62-4200-BFD6-9164467FC4E4}" destId="{1D20333E-9A23-40C8-A5E1-10A35CA22DF6}" srcOrd="0" destOrd="0" presId="urn:microsoft.com/office/officeart/2005/8/layout/equation2"/>
    <dgm:cxn modelId="{0325CA44-B72B-4FAF-933B-D77B00E3B1C1}" type="presOf" srcId="{78971BE3-CA8C-48FE-97AB-972A56AD42DE}" destId="{788AD41C-1FA1-4710-A544-D3F828D3EDB6}" srcOrd="0" destOrd="0" presId="urn:microsoft.com/office/officeart/2005/8/layout/equation2"/>
    <dgm:cxn modelId="{47AF2BA9-3877-4D3A-81AF-99CF805F2767}" srcId="{0348A091-CB62-4200-BFD6-9164467FC4E4}" destId="{21915EA4-30A3-463A-90DA-4F07B4F64360}" srcOrd="1" destOrd="0" parTransId="{0B44B034-33BB-4B29-A3A3-48AE3011B6F4}" sibTransId="{B6A4F86E-268A-42E2-BE20-7CED5D81F94A}"/>
    <dgm:cxn modelId="{39D5C9AC-9289-4127-8DCB-4764542FD3DE}" type="presOf" srcId="{B6A4F86E-268A-42E2-BE20-7CED5D81F94A}" destId="{4635FF9E-FE48-40C3-AED2-765CB4EED927}" srcOrd="0" destOrd="0" presId="urn:microsoft.com/office/officeart/2005/8/layout/equation2"/>
    <dgm:cxn modelId="{DAFDA8BA-5C9A-412F-9174-B0590E6C43AB}" type="presOf" srcId="{B18B5BA5-6F17-4DDB-B1B1-DC54EDF7C624}" destId="{DD5BAF8C-E948-4376-8851-347C64DA53FA}" srcOrd="0" destOrd="0" presId="urn:microsoft.com/office/officeart/2005/8/layout/equation2"/>
    <dgm:cxn modelId="{0BABE7C1-6E69-48A4-916A-CDF9DA5612C8}" srcId="{0348A091-CB62-4200-BFD6-9164467FC4E4}" destId="{78971BE3-CA8C-48FE-97AB-972A56AD42DE}" srcOrd="2" destOrd="0" parTransId="{314DAC50-0950-49C9-9565-094105F8E5FC}" sibTransId="{E004E810-7828-4788-83D5-3E0252BAF403}"/>
    <dgm:cxn modelId="{87D211D7-26B9-4481-AF5B-AB1687A0B211}" type="presOf" srcId="{042A346D-2955-4526-B211-397576EF6649}" destId="{0E42FFE8-17A5-4C9B-ACFD-AE2B017730A9}" srcOrd="0" destOrd="0" presId="urn:microsoft.com/office/officeart/2005/8/layout/equation2"/>
    <dgm:cxn modelId="{B727F225-8159-41D3-B42D-7FF274C58963}" type="presParOf" srcId="{1D20333E-9A23-40C8-A5E1-10A35CA22DF6}" destId="{4A37499C-B228-4BB2-82D4-F959CABD8820}" srcOrd="0" destOrd="0" presId="urn:microsoft.com/office/officeart/2005/8/layout/equation2"/>
    <dgm:cxn modelId="{BF5C2290-FD08-4B48-B0C9-B79705FE07B1}" type="presParOf" srcId="{4A37499C-B228-4BB2-82D4-F959CABD8820}" destId="{DD5BAF8C-E948-4376-8851-347C64DA53FA}" srcOrd="0" destOrd="0" presId="urn:microsoft.com/office/officeart/2005/8/layout/equation2"/>
    <dgm:cxn modelId="{4A8C18AF-38B6-41EF-875A-1C6246D55E1D}" type="presParOf" srcId="{4A37499C-B228-4BB2-82D4-F959CABD8820}" destId="{00AE2E86-98E6-4CE3-BDAF-7DCA1E4AF9BD}" srcOrd="1" destOrd="0" presId="urn:microsoft.com/office/officeart/2005/8/layout/equation2"/>
    <dgm:cxn modelId="{5D52AE78-D19F-43A7-A624-68438F8FD7FA}" type="presParOf" srcId="{4A37499C-B228-4BB2-82D4-F959CABD8820}" destId="{0E42FFE8-17A5-4C9B-ACFD-AE2B017730A9}" srcOrd="2" destOrd="0" presId="urn:microsoft.com/office/officeart/2005/8/layout/equation2"/>
    <dgm:cxn modelId="{DC3FE53E-ABBC-4394-BC7B-595AD586C4E7}" type="presParOf" srcId="{4A37499C-B228-4BB2-82D4-F959CABD8820}" destId="{693CCE01-F899-4E32-AD24-2D92A897919C}" srcOrd="3" destOrd="0" presId="urn:microsoft.com/office/officeart/2005/8/layout/equation2"/>
    <dgm:cxn modelId="{58BDC5B9-B07A-49F3-B85C-CC4C2AFEC782}" type="presParOf" srcId="{4A37499C-B228-4BB2-82D4-F959CABD8820}" destId="{5346D60D-2CC1-437D-AF78-9C4FBC01AA04}" srcOrd="4" destOrd="0" presId="urn:microsoft.com/office/officeart/2005/8/layout/equation2"/>
    <dgm:cxn modelId="{B20D8FE3-7BE2-44C5-9371-14A15791A2A6}" type="presParOf" srcId="{1D20333E-9A23-40C8-A5E1-10A35CA22DF6}" destId="{4635FF9E-FE48-40C3-AED2-765CB4EED927}" srcOrd="1" destOrd="0" presId="urn:microsoft.com/office/officeart/2005/8/layout/equation2"/>
    <dgm:cxn modelId="{D2C2388D-9B4B-4BDA-812B-638CE9499237}" type="presParOf" srcId="{4635FF9E-FE48-40C3-AED2-765CB4EED927}" destId="{C515951C-81E7-416C-BF96-C874A4B82BE0}" srcOrd="0" destOrd="0" presId="urn:microsoft.com/office/officeart/2005/8/layout/equation2"/>
    <dgm:cxn modelId="{B230D9E6-FAE6-4996-90EF-B145FE019F4C}" type="presParOf" srcId="{1D20333E-9A23-40C8-A5E1-10A35CA22DF6}" destId="{788AD41C-1FA1-4710-A544-D3F828D3EDB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D94E04-192B-4488-BE5C-DDEE39DC9CF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A190393-B0F4-4A45-926E-002AD42A898E}">
      <dgm:prSet phldrT="[Текст]" custT="1"/>
      <dgm:spPr>
        <a:solidFill>
          <a:srgbClr val="7030A0"/>
        </a:solidFill>
        <a:ln>
          <a:noFill/>
        </a:ln>
      </dgm:spPr>
      <dgm:t>
        <a:bodyPr/>
        <a:lstStyle/>
        <a:p>
          <a:pPr>
            <a:spcBef>
              <a:spcPts val="1800"/>
            </a:spcBef>
            <a:spcAft>
              <a:spcPts val="0"/>
            </a:spcAft>
          </a:pP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>
            <a:spcBef>
              <a:spcPts val="1800"/>
            </a:spcBef>
            <a:spcAft>
              <a:spcPts val="0"/>
            </a:spcAft>
          </a:pPr>
          <a:r>
            <a:rPr lang="ru-RU" sz="1400" dirty="0">
              <a:solidFill>
                <a:schemeClr val="bg1"/>
              </a:solidFill>
              <a:latin typeface="Arial Black" panose="020B0A04020102020204" pitchFamily="34" charset="0"/>
            </a:rPr>
            <a:t>1 731</a:t>
          </a:r>
        </a:p>
      </dgm:t>
    </dgm:pt>
    <dgm:pt modelId="{A80ED9B9-B270-4091-9A3D-239A0241CAAC}" type="parTrans" cxnId="{7EB26C3D-359D-419A-B396-5D0309BFAEEE}">
      <dgm:prSet/>
      <dgm:spPr/>
      <dgm:t>
        <a:bodyPr/>
        <a:lstStyle/>
        <a:p>
          <a:endParaRPr lang="ru-RU"/>
        </a:p>
      </dgm:t>
    </dgm:pt>
    <dgm:pt modelId="{773368FD-1FF2-4380-A599-766BB57B6B50}" type="sibTrans" cxnId="{7EB26C3D-359D-419A-B396-5D0309BFAEEE}">
      <dgm:prSet/>
      <dgm:spPr/>
      <dgm:t>
        <a:bodyPr/>
        <a:lstStyle/>
        <a:p>
          <a:endParaRPr lang="ru-RU"/>
        </a:p>
      </dgm:t>
    </dgm:pt>
    <dgm:pt modelId="{951D1212-3E5A-4577-B5F8-410978FFB0B3}">
      <dgm:prSet phldrT="[Текст]" custT="1"/>
      <dgm:spPr>
        <a:solidFill>
          <a:srgbClr val="4A8EF2"/>
        </a:solidFill>
        <a:ln>
          <a:noFill/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Arial Black" panose="020B0A04020102020204" pitchFamily="34" charset="0"/>
            </a:rPr>
            <a:t>3 154</a:t>
          </a:r>
        </a:p>
      </dgm:t>
    </dgm:pt>
    <dgm:pt modelId="{5732C020-606E-4101-9DBF-D93D8412C139}" type="parTrans" cxnId="{0F51900E-AF22-4025-8B4E-BB8340E6CCB7}">
      <dgm:prSet/>
      <dgm:spPr/>
      <dgm:t>
        <a:bodyPr/>
        <a:lstStyle/>
        <a:p>
          <a:endParaRPr lang="ru-RU"/>
        </a:p>
      </dgm:t>
    </dgm:pt>
    <dgm:pt modelId="{9E0D325E-F79E-4C25-9864-0EDAB7FB0DA2}" type="sibTrans" cxnId="{0F51900E-AF22-4025-8B4E-BB8340E6CCB7}">
      <dgm:prSet/>
      <dgm:spPr/>
      <dgm:t>
        <a:bodyPr/>
        <a:lstStyle/>
        <a:p>
          <a:endParaRPr lang="ru-RU"/>
        </a:p>
      </dgm:t>
    </dgm:pt>
    <dgm:pt modelId="{6BE13086-FA50-47CD-8489-C43DA5A07BDC}">
      <dgm:prSet phldrT="[Текст]" custT="1"/>
      <dgm:spPr>
        <a:solidFill>
          <a:srgbClr val="7AB755"/>
        </a:solidFill>
        <a:ln>
          <a:noFill/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Arial Black" panose="020B0A04020102020204" pitchFamily="34" charset="0"/>
            </a:rPr>
            <a:t>3 508</a:t>
          </a:r>
        </a:p>
      </dgm:t>
    </dgm:pt>
    <dgm:pt modelId="{C0F741F9-FB7C-49E0-9140-4A9FE4DE303D}" type="parTrans" cxnId="{0D149210-B656-40C4-ADF8-4FB37A3BAD23}">
      <dgm:prSet/>
      <dgm:spPr/>
      <dgm:t>
        <a:bodyPr/>
        <a:lstStyle/>
        <a:p>
          <a:endParaRPr lang="ru-RU"/>
        </a:p>
      </dgm:t>
    </dgm:pt>
    <dgm:pt modelId="{4C32E30B-E3DA-4DA3-858A-8BD184FFB93C}" type="sibTrans" cxnId="{0D149210-B656-40C4-ADF8-4FB37A3BAD23}">
      <dgm:prSet/>
      <dgm:spPr/>
      <dgm:t>
        <a:bodyPr/>
        <a:lstStyle/>
        <a:p>
          <a:endParaRPr lang="ru-RU"/>
        </a:p>
      </dgm:t>
    </dgm:pt>
    <dgm:pt modelId="{85F7210A-D311-4E42-8F1C-B8E088A8A51F}">
      <dgm:prSet phldrT="[Текст]" custT="1"/>
      <dgm:spPr>
        <a:solidFill>
          <a:srgbClr val="408670"/>
        </a:solidFill>
        <a:ln>
          <a:noFill/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Arial Black" panose="020B0A04020102020204" pitchFamily="34" charset="0"/>
            </a:rPr>
            <a:t>4 490</a:t>
          </a:r>
        </a:p>
      </dgm:t>
    </dgm:pt>
    <dgm:pt modelId="{14FFFCCE-470D-49B5-8F6B-1F176DE49DB2}" type="parTrans" cxnId="{5FECB6DE-05E2-48E2-A998-861C221FC8B6}">
      <dgm:prSet/>
      <dgm:spPr/>
      <dgm:t>
        <a:bodyPr/>
        <a:lstStyle/>
        <a:p>
          <a:endParaRPr lang="ru-RU"/>
        </a:p>
      </dgm:t>
    </dgm:pt>
    <dgm:pt modelId="{7B318A4C-04F3-4623-BBBB-2F05D838A0F2}" type="sibTrans" cxnId="{5FECB6DE-05E2-48E2-A998-861C221FC8B6}">
      <dgm:prSet/>
      <dgm:spPr/>
      <dgm:t>
        <a:bodyPr/>
        <a:lstStyle/>
        <a:p>
          <a:endParaRPr lang="ru-RU"/>
        </a:p>
      </dgm:t>
    </dgm:pt>
    <dgm:pt modelId="{00076C33-9DB3-4191-AFCF-5266C178C662}" type="pres">
      <dgm:prSet presAssocID="{CBD94E04-192B-4488-BE5C-DDEE39DC9CF4}" presName="Name0" presStyleCnt="0">
        <dgm:presLayoutVars>
          <dgm:dir/>
          <dgm:animLvl val="lvl"/>
          <dgm:resizeHandles val="exact"/>
        </dgm:presLayoutVars>
      </dgm:prSet>
      <dgm:spPr/>
    </dgm:pt>
    <dgm:pt modelId="{A0D15C12-1BE4-4102-A6BF-AE7D3B4B8A83}" type="pres">
      <dgm:prSet presAssocID="{2A190393-B0F4-4A45-926E-002AD42A898E}" presName="Name8" presStyleCnt="0"/>
      <dgm:spPr/>
    </dgm:pt>
    <dgm:pt modelId="{7F360B74-8834-4761-B0BC-D6E1E53D6A2D}" type="pres">
      <dgm:prSet presAssocID="{2A190393-B0F4-4A45-926E-002AD42A898E}" presName="level" presStyleLbl="node1" presStyleIdx="0" presStyleCnt="4">
        <dgm:presLayoutVars>
          <dgm:chMax val="1"/>
          <dgm:bulletEnabled val="1"/>
        </dgm:presLayoutVars>
      </dgm:prSet>
      <dgm:spPr/>
    </dgm:pt>
    <dgm:pt modelId="{4676A17A-C59A-4465-93BC-704C9C196CF9}" type="pres">
      <dgm:prSet presAssocID="{2A190393-B0F4-4A45-926E-002AD42A89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3FAADD-5151-491F-AA0D-6CA73FA05C9E}" type="pres">
      <dgm:prSet presAssocID="{951D1212-3E5A-4577-B5F8-410978FFB0B3}" presName="Name8" presStyleCnt="0"/>
      <dgm:spPr/>
    </dgm:pt>
    <dgm:pt modelId="{DA919D01-55D9-4969-954D-5D8AA8F6C987}" type="pres">
      <dgm:prSet presAssocID="{951D1212-3E5A-4577-B5F8-410978FFB0B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850D69F-51B6-4A01-9A79-7EB34F589073}" type="pres">
      <dgm:prSet presAssocID="{951D1212-3E5A-4577-B5F8-410978FFB0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71C02C-0260-4D93-9626-2C199B7461C4}" type="pres">
      <dgm:prSet presAssocID="{6BE13086-FA50-47CD-8489-C43DA5A07BDC}" presName="Name8" presStyleCnt="0"/>
      <dgm:spPr/>
    </dgm:pt>
    <dgm:pt modelId="{9BC4513C-4A07-439B-977E-D867BC9A21CB}" type="pres">
      <dgm:prSet presAssocID="{6BE13086-FA50-47CD-8489-C43DA5A07BDC}" presName="level" presStyleLbl="node1" presStyleIdx="2" presStyleCnt="4">
        <dgm:presLayoutVars>
          <dgm:chMax val="1"/>
          <dgm:bulletEnabled val="1"/>
        </dgm:presLayoutVars>
      </dgm:prSet>
      <dgm:spPr/>
    </dgm:pt>
    <dgm:pt modelId="{9FA84802-99BC-49AD-A77B-960CDCE563CD}" type="pres">
      <dgm:prSet presAssocID="{6BE13086-FA50-47CD-8489-C43DA5A07B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060A79-EDFB-43F3-A953-9A3D58F0CBF1}" type="pres">
      <dgm:prSet presAssocID="{85F7210A-D311-4E42-8F1C-B8E088A8A51F}" presName="Name8" presStyleCnt="0"/>
      <dgm:spPr/>
    </dgm:pt>
    <dgm:pt modelId="{AB3E3825-665F-4F0F-9772-9B860C32FDD5}" type="pres">
      <dgm:prSet presAssocID="{85F7210A-D311-4E42-8F1C-B8E088A8A51F}" presName="level" presStyleLbl="node1" presStyleIdx="3" presStyleCnt="4" custLinFactNeighborX="6867" custLinFactNeighborY="-308">
        <dgm:presLayoutVars>
          <dgm:chMax val="1"/>
          <dgm:bulletEnabled val="1"/>
        </dgm:presLayoutVars>
      </dgm:prSet>
      <dgm:spPr/>
    </dgm:pt>
    <dgm:pt modelId="{83F8BFEA-BB0C-4FA4-8091-DB9F17C5F5AA}" type="pres">
      <dgm:prSet presAssocID="{85F7210A-D311-4E42-8F1C-B8E088A8A51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F51900E-AF22-4025-8B4E-BB8340E6CCB7}" srcId="{CBD94E04-192B-4488-BE5C-DDEE39DC9CF4}" destId="{951D1212-3E5A-4577-B5F8-410978FFB0B3}" srcOrd="1" destOrd="0" parTransId="{5732C020-606E-4101-9DBF-D93D8412C139}" sibTransId="{9E0D325E-F79E-4C25-9864-0EDAB7FB0DA2}"/>
    <dgm:cxn modelId="{0D149210-B656-40C4-ADF8-4FB37A3BAD23}" srcId="{CBD94E04-192B-4488-BE5C-DDEE39DC9CF4}" destId="{6BE13086-FA50-47CD-8489-C43DA5A07BDC}" srcOrd="2" destOrd="0" parTransId="{C0F741F9-FB7C-49E0-9140-4A9FE4DE303D}" sibTransId="{4C32E30B-E3DA-4DA3-858A-8BD184FFB93C}"/>
    <dgm:cxn modelId="{F93A3324-2D78-4AA7-8A78-6FF138CB4245}" type="presOf" srcId="{2A190393-B0F4-4A45-926E-002AD42A898E}" destId="{4676A17A-C59A-4465-93BC-704C9C196CF9}" srcOrd="1" destOrd="0" presId="urn:microsoft.com/office/officeart/2005/8/layout/pyramid1"/>
    <dgm:cxn modelId="{A60C7327-2BC8-410C-9E3C-7F35E6361BD9}" type="presOf" srcId="{951D1212-3E5A-4577-B5F8-410978FFB0B3}" destId="{D850D69F-51B6-4A01-9A79-7EB34F589073}" srcOrd="1" destOrd="0" presId="urn:microsoft.com/office/officeart/2005/8/layout/pyramid1"/>
    <dgm:cxn modelId="{BD18B127-B49E-4656-A621-A407ABCA697E}" type="presOf" srcId="{2A190393-B0F4-4A45-926E-002AD42A898E}" destId="{7F360B74-8834-4761-B0BC-D6E1E53D6A2D}" srcOrd="0" destOrd="0" presId="urn:microsoft.com/office/officeart/2005/8/layout/pyramid1"/>
    <dgm:cxn modelId="{7EB26C3D-359D-419A-B396-5D0309BFAEEE}" srcId="{CBD94E04-192B-4488-BE5C-DDEE39DC9CF4}" destId="{2A190393-B0F4-4A45-926E-002AD42A898E}" srcOrd="0" destOrd="0" parTransId="{A80ED9B9-B270-4091-9A3D-239A0241CAAC}" sibTransId="{773368FD-1FF2-4380-A599-766BB57B6B50}"/>
    <dgm:cxn modelId="{42CA3772-7103-4CEE-852D-0964E878C091}" type="presOf" srcId="{6BE13086-FA50-47CD-8489-C43DA5A07BDC}" destId="{9BC4513C-4A07-439B-977E-D867BC9A21CB}" srcOrd="0" destOrd="0" presId="urn:microsoft.com/office/officeart/2005/8/layout/pyramid1"/>
    <dgm:cxn modelId="{D23D8988-D262-4341-9963-05A8F6E9E433}" type="presOf" srcId="{6BE13086-FA50-47CD-8489-C43DA5A07BDC}" destId="{9FA84802-99BC-49AD-A77B-960CDCE563CD}" srcOrd="1" destOrd="0" presId="urn:microsoft.com/office/officeart/2005/8/layout/pyramid1"/>
    <dgm:cxn modelId="{295B44A9-351F-4FB2-919A-3AB06DD47656}" type="presOf" srcId="{CBD94E04-192B-4488-BE5C-DDEE39DC9CF4}" destId="{00076C33-9DB3-4191-AFCF-5266C178C662}" srcOrd="0" destOrd="0" presId="urn:microsoft.com/office/officeart/2005/8/layout/pyramid1"/>
    <dgm:cxn modelId="{C5FF26B9-01B9-4FFA-BDDA-E94CF47152C5}" type="presOf" srcId="{951D1212-3E5A-4577-B5F8-410978FFB0B3}" destId="{DA919D01-55D9-4969-954D-5D8AA8F6C987}" srcOrd="0" destOrd="0" presId="urn:microsoft.com/office/officeart/2005/8/layout/pyramid1"/>
    <dgm:cxn modelId="{5C4889C3-FEFF-4753-9599-93EB46E367B2}" type="presOf" srcId="{85F7210A-D311-4E42-8F1C-B8E088A8A51F}" destId="{83F8BFEA-BB0C-4FA4-8091-DB9F17C5F5AA}" srcOrd="1" destOrd="0" presId="urn:microsoft.com/office/officeart/2005/8/layout/pyramid1"/>
    <dgm:cxn modelId="{62354BC9-5ED0-48F2-9B4F-9C0EB717EBCF}" type="presOf" srcId="{85F7210A-D311-4E42-8F1C-B8E088A8A51F}" destId="{AB3E3825-665F-4F0F-9772-9B860C32FDD5}" srcOrd="0" destOrd="0" presId="urn:microsoft.com/office/officeart/2005/8/layout/pyramid1"/>
    <dgm:cxn modelId="{5FECB6DE-05E2-48E2-A998-861C221FC8B6}" srcId="{CBD94E04-192B-4488-BE5C-DDEE39DC9CF4}" destId="{85F7210A-D311-4E42-8F1C-B8E088A8A51F}" srcOrd="3" destOrd="0" parTransId="{14FFFCCE-470D-49B5-8F6B-1F176DE49DB2}" sibTransId="{7B318A4C-04F3-4623-BBBB-2F05D838A0F2}"/>
    <dgm:cxn modelId="{18FB5AE1-1678-42CB-A3A1-A06208475A3C}" type="presParOf" srcId="{00076C33-9DB3-4191-AFCF-5266C178C662}" destId="{A0D15C12-1BE4-4102-A6BF-AE7D3B4B8A83}" srcOrd="0" destOrd="0" presId="urn:microsoft.com/office/officeart/2005/8/layout/pyramid1"/>
    <dgm:cxn modelId="{EBBCBF92-F156-450C-99BF-B8AD8E50B078}" type="presParOf" srcId="{A0D15C12-1BE4-4102-A6BF-AE7D3B4B8A83}" destId="{7F360B74-8834-4761-B0BC-D6E1E53D6A2D}" srcOrd="0" destOrd="0" presId="urn:microsoft.com/office/officeart/2005/8/layout/pyramid1"/>
    <dgm:cxn modelId="{B6F717C3-67A9-4F80-996B-46976E1BD371}" type="presParOf" srcId="{A0D15C12-1BE4-4102-A6BF-AE7D3B4B8A83}" destId="{4676A17A-C59A-4465-93BC-704C9C196CF9}" srcOrd="1" destOrd="0" presId="urn:microsoft.com/office/officeart/2005/8/layout/pyramid1"/>
    <dgm:cxn modelId="{906CD1F5-6212-4976-B257-44D0C06CC0E6}" type="presParOf" srcId="{00076C33-9DB3-4191-AFCF-5266C178C662}" destId="{433FAADD-5151-491F-AA0D-6CA73FA05C9E}" srcOrd="1" destOrd="0" presId="urn:microsoft.com/office/officeart/2005/8/layout/pyramid1"/>
    <dgm:cxn modelId="{47D4DE78-F63F-4073-B497-2EF7A078CA03}" type="presParOf" srcId="{433FAADD-5151-491F-AA0D-6CA73FA05C9E}" destId="{DA919D01-55D9-4969-954D-5D8AA8F6C987}" srcOrd="0" destOrd="0" presId="urn:microsoft.com/office/officeart/2005/8/layout/pyramid1"/>
    <dgm:cxn modelId="{3EF4CFEE-F4F7-45C8-B2E2-B879666050F6}" type="presParOf" srcId="{433FAADD-5151-491F-AA0D-6CA73FA05C9E}" destId="{D850D69F-51B6-4A01-9A79-7EB34F589073}" srcOrd="1" destOrd="0" presId="urn:microsoft.com/office/officeart/2005/8/layout/pyramid1"/>
    <dgm:cxn modelId="{FD967C29-12C4-4107-8A74-C3FA86C2E977}" type="presParOf" srcId="{00076C33-9DB3-4191-AFCF-5266C178C662}" destId="{2F71C02C-0260-4D93-9626-2C199B7461C4}" srcOrd="2" destOrd="0" presId="urn:microsoft.com/office/officeart/2005/8/layout/pyramid1"/>
    <dgm:cxn modelId="{6E738392-0AE1-48B5-8BC6-8DDA7E2C909C}" type="presParOf" srcId="{2F71C02C-0260-4D93-9626-2C199B7461C4}" destId="{9BC4513C-4A07-439B-977E-D867BC9A21CB}" srcOrd="0" destOrd="0" presId="urn:microsoft.com/office/officeart/2005/8/layout/pyramid1"/>
    <dgm:cxn modelId="{A4651CD3-3E17-466B-BCB1-4F20485B5DD4}" type="presParOf" srcId="{2F71C02C-0260-4D93-9626-2C199B7461C4}" destId="{9FA84802-99BC-49AD-A77B-960CDCE563CD}" srcOrd="1" destOrd="0" presId="urn:microsoft.com/office/officeart/2005/8/layout/pyramid1"/>
    <dgm:cxn modelId="{295BC117-56F5-4CF5-ABE2-215964662F15}" type="presParOf" srcId="{00076C33-9DB3-4191-AFCF-5266C178C662}" destId="{97060A79-EDFB-43F3-A953-9A3D58F0CBF1}" srcOrd="3" destOrd="0" presId="urn:microsoft.com/office/officeart/2005/8/layout/pyramid1"/>
    <dgm:cxn modelId="{B7E4FBA7-F4E7-4E75-8ADB-C238D35CA164}" type="presParOf" srcId="{97060A79-EDFB-43F3-A953-9A3D58F0CBF1}" destId="{AB3E3825-665F-4F0F-9772-9B860C32FDD5}" srcOrd="0" destOrd="0" presId="urn:microsoft.com/office/officeart/2005/8/layout/pyramid1"/>
    <dgm:cxn modelId="{A6262599-1A99-40F3-884B-89FF0AC01F06}" type="presParOf" srcId="{97060A79-EDFB-43F3-A953-9A3D58F0CBF1}" destId="{83F8BFEA-BB0C-4FA4-8091-DB9F17C5F5A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FD1FF-E23E-462B-B192-CD1D82DD732E}">
      <dsp:nvSpPr>
        <dsp:cNvPr id="0" name=""/>
        <dsp:cNvSpPr/>
      </dsp:nvSpPr>
      <dsp:spPr>
        <a:xfrm>
          <a:off x="0" y="416337"/>
          <a:ext cx="5521911" cy="705600"/>
        </a:xfrm>
        <a:prstGeom prst="rect">
          <a:avLst/>
        </a:prstGeom>
        <a:noFill/>
        <a:ln w="12700" cap="flat" cmpd="sng" algn="ctr">
          <a:solidFill>
            <a:srgbClr val="274D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445CC-80CD-46A3-A4F0-2D768A938296}">
      <dsp:nvSpPr>
        <dsp:cNvPr id="0" name=""/>
        <dsp:cNvSpPr/>
      </dsp:nvSpPr>
      <dsp:spPr>
        <a:xfrm>
          <a:off x="2921449" y="15158"/>
          <a:ext cx="2520006" cy="747871"/>
        </a:xfrm>
        <a:prstGeom prst="roundRect">
          <a:avLst/>
        </a:prstGeom>
        <a:solidFill>
          <a:srgbClr val="40867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101" tIns="0" rIns="1461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НДФЛ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7957" y="51666"/>
        <a:ext cx="2446990" cy="674855"/>
      </dsp:txXfrm>
    </dsp:sp>
    <dsp:sp modelId="{F765F83C-BF79-458C-A34C-B54A5649D8A8}">
      <dsp:nvSpPr>
        <dsp:cNvPr id="0" name=""/>
        <dsp:cNvSpPr/>
      </dsp:nvSpPr>
      <dsp:spPr>
        <a:xfrm>
          <a:off x="0" y="1599711"/>
          <a:ext cx="5521911" cy="705600"/>
        </a:xfrm>
        <a:prstGeom prst="rect">
          <a:avLst/>
        </a:prstGeom>
        <a:noFill/>
        <a:ln w="12700" cap="flat" cmpd="sng" algn="ctr">
          <a:solidFill>
            <a:srgbClr val="2F635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C8307-9897-4C26-8CF8-65923C7EC367}">
      <dsp:nvSpPr>
        <dsp:cNvPr id="0" name=""/>
        <dsp:cNvSpPr/>
      </dsp:nvSpPr>
      <dsp:spPr>
        <a:xfrm>
          <a:off x="2899958" y="1205020"/>
          <a:ext cx="2520006" cy="747871"/>
        </a:xfrm>
        <a:prstGeom prst="roundRect">
          <a:avLst/>
        </a:prstGeom>
        <a:solidFill>
          <a:srgbClr val="3366A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101" tIns="0" rIns="1461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прибыль</a:t>
          </a:r>
        </a:p>
      </dsp:txBody>
      <dsp:txXfrm>
        <a:off x="2936466" y="1241528"/>
        <a:ext cx="2446990" cy="674855"/>
      </dsp:txXfrm>
    </dsp:sp>
    <dsp:sp modelId="{780DE813-C570-4790-AABA-313BBA99E097}">
      <dsp:nvSpPr>
        <dsp:cNvPr id="0" name=""/>
        <dsp:cNvSpPr/>
      </dsp:nvSpPr>
      <dsp:spPr>
        <a:xfrm>
          <a:off x="0" y="2816031"/>
          <a:ext cx="5521911" cy="705600"/>
        </a:xfrm>
        <a:prstGeom prst="rect">
          <a:avLst/>
        </a:prstGeom>
        <a:noFill/>
        <a:ln w="12700" cap="flat" cmpd="sng" algn="ctr">
          <a:solidFill>
            <a:srgbClr val="4A643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DE099-823D-4595-8B84-FDACC7027F8B}">
      <dsp:nvSpPr>
        <dsp:cNvPr id="0" name=""/>
        <dsp:cNvSpPr/>
      </dsp:nvSpPr>
      <dsp:spPr>
        <a:xfrm>
          <a:off x="2899958" y="2396412"/>
          <a:ext cx="2520006" cy="772800"/>
        </a:xfrm>
        <a:prstGeom prst="roundRect">
          <a:avLst/>
        </a:prstGeom>
        <a:solidFill>
          <a:srgbClr val="4A8EF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101" tIns="0" rIns="14610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и налоги на совокупный доход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7683" y="2434137"/>
        <a:ext cx="2444556" cy="697350"/>
      </dsp:txXfrm>
    </dsp:sp>
    <dsp:sp modelId="{69DF60D1-089B-4B2E-AFB0-5366333FDAF0}">
      <dsp:nvSpPr>
        <dsp:cNvPr id="0" name=""/>
        <dsp:cNvSpPr/>
      </dsp:nvSpPr>
      <dsp:spPr>
        <a:xfrm>
          <a:off x="0" y="4059000"/>
          <a:ext cx="5521911" cy="705600"/>
        </a:xfrm>
        <a:prstGeom prst="rect">
          <a:avLst/>
        </a:prstGeom>
        <a:noFill/>
        <a:ln w="12700" cap="flat" cmpd="sng" algn="ctr">
          <a:solidFill>
            <a:srgbClr val="0E59C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7AE1E-0A23-49C6-9E92-6E96E1E43CED}">
      <dsp:nvSpPr>
        <dsp:cNvPr id="0" name=""/>
        <dsp:cNvSpPr/>
      </dsp:nvSpPr>
      <dsp:spPr>
        <a:xfrm>
          <a:off x="2908848" y="3612732"/>
          <a:ext cx="2520006" cy="799448"/>
        </a:xfrm>
        <a:prstGeom prst="roundRect">
          <a:avLst/>
        </a:prstGeom>
        <a:solidFill>
          <a:srgbClr val="7AB7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101" tIns="0" rIns="1461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</a:p>
      </dsp:txBody>
      <dsp:txXfrm>
        <a:off x="2947874" y="3651758"/>
        <a:ext cx="2441954" cy="721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BAF8C-E948-4376-8851-347C64DA53FA}">
      <dsp:nvSpPr>
        <dsp:cNvPr id="0" name=""/>
        <dsp:cNvSpPr/>
      </dsp:nvSpPr>
      <dsp:spPr>
        <a:xfrm>
          <a:off x="2304253" y="156388"/>
          <a:ext cx="2103461" cy="712796"/>
        </a:xfrm>
        <a:prstGeom prst="roundRect">
          <a:avLst/>
        </a:prstGeom>
        <a:solidFill>
          <a:srgbClr val="4D94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1 898</a:t>
          </a:r>
        </a:p>
      </dsp:txBody>
      <dsp:txXfrm>
        <a:off x="2339049" y="191184"/>
        <a:ext cx="2033869" cy="643204"/>
      </dsp:txXfrm>
    </dsp:sp>
    <dsp:sp modelId="{0E42FFE8-17A5-4C9B-ACFD-AE2B017730A9}">
      <dsp:nvSpPr>
        <dsp:cNvPr id="0" name=""/>
        <dsp:cNvSpPr/>
      </dsp:nvSpPr>
      <dsp:spPr>
        <a:xfrm>
          <a:off x="2976329" y="846547"/>
          <a:ext cx="690705" cy="690705"/>
        </a:xfrm>
        <a:prstGeom prst="mathPlus">
          <a:avLst/>
        </a:prstGeom>
        <a:solidFill>
          <a:srgbClr val="79999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7882" y="1110673"/>
        <a:ext cx="507599" cy="162453"/>
      </dsp:txXfrm>
    </dsp:sp>
    <dsp:sp modelId="{5346D60D-2CC1-437D-AF78-9C4FBC01AA04}">
      <dsp:nvSpPr>
        <dsp:cNvPr id="0" name=""/>
        <dsp:cNvSpPr/>
      </dsp:nvSpPr>
      <dsp:spPr>
        <a:xfrm>
          <a:off x="2304253" y="1624207"/>
          <a:ext cx="2103461" cy="712796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12 294</a:t>
          </a:r>
        </a:p>
      </dsp:txBody>
      <dsp:txXfrm>
        <a:off x="2339049" y="1659003"/>
        <a:ext cx="2033869" cy="643204"/>
      </dsp:txXfrm>
    </dsp:sp>
    <dsp:sp modelId="{4635FF9E-FE48-40C3-AED2-765CB4EED927}">
      <dsp:nvSpPr>
        <dsp:cNvPr id="0" name=""/>
        <dsp:cNvSpPr/>
      </dsp:nvSpPr>
      <dsp:spPr>
        <a:xfrm rot="21536099">
          <a:off x="4566466" y="998258"/>
          <a:ext cx="336671" cy="443004"/>
        </a:xfrm>
        <a:prstGeom prst="rightArrow">
          <a:avLst>
            <a:gd name="adj1" fmla="val 60000"/>
            <a:gd name="adj2" fmla="val 50000"/>
          </a:avLst>
        </a:prstGeom>
        <a:solidFill>
          <a:srgbClr val="79999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475" y="1087798"/>
        <a:ext cx="235670" cy="265802"/>
      </dsp:txXfrm>
    </dsp:sp>
    <dsp:sp modelId="{788AD41C-1FA1-4710-A544-D3F828D3EDB6}">
      <dsp:nvSpPr>
        <dsp:cNvPr id="0" name=""/>
        <dsp:cNvSpPr/>
      </dsp:nvSpPr>
      <dsp:spPr>
        <a:xfrm>
          <a:off x="5042628" y="1027"/>
          <a:ext cx="2381744" cy="238174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14 192</a:t>
          </a:r>
        </a:p>
      </dsp:txBody>
      <dsp:txXfrm>
        <a:off x="5391426" y="349825"/>
        <a:ext cx="1684148" cy="1684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60B74-8834-4761-B0BC-D6E1E53D6A2D}">
      <dsp:nvSpPr>
        <dsp:cNvPr id="0" name=""/>
        <dsp:cNvSpPr/>
      </dsp:nvSpPr>
      <dsp:spPr>
        <a:xfrm>
          <a:off x="1876271" y="0"/>
          <a:ext cx="1250847" cy="1051746"/>
        </a:xfrm>
        <a:prstGeom prst="trapezoid">
          <a:avLst>
            <a:gd name="adj" fmla="val 59465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Arial Black" panose="020B0A04020102020204" pitchFamily="34" charset="0"/>
            </a:rPr>
            <a:t>1 731</a:t>
          </a:r>
        </a:p>
      </dsp:txBody>
      <dsp:txXfrm>
        <a:off x="1876271" y="0"/>
        <a:ext cx="1250847" cy="1051746"/>
      </dsp:txXfrm>
    </dsp:sp>
    <dsp:sp modelId="{DA919D01-55D9-4969-954D-5D8AA8F6C987}">
      <dsp:nvSpPr>
        <dsp:cNvPr id="0" name=""/>
        <dsp:cNvSpPr/>
      </dsp:nvSpPr>
      <dsp:spPr>
        <a:xfrm>
          <a:off x="1250847" y="1051746"/>
          <a:ext cx="2501695" cy="1051746"/>
        </a:xfrm>
        <a:prstGeom prst="trapezoid">
          <a:avLst>
            <a:gd name="adj" fmla="val 59465"/>
          </a:avLst>
        </a:prstGeom>
        <a:solidFill>
          <a:srgbClr val="4A8EF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Arial Black" panose="020B0A04020102020204" pitchFamily="34" charset="0"/>
            </a:rPr>
            <a:t>3 154</a:t>
          </a:r>
        </a:p>
      </dsp:txBody>
      <dsp:txXfrm>
        <a:off x="1688644" y="1051746"/>
        <a:ext cx="1626102" cy="1051746"/>
      </dsp:txXfrm>
    </dsp:sp>
    <dsp:sp modelId="{9BC4513C-4A07-439B-977E-D867BC9A21CB}">
      <dsp:nvSpPr>
        <dsp:cNvPr id="0" name=""/>
        <dsp:cNvSpPr/>
      </dsp:nvSpPr>
      <dsp:spPr>
        <a:xfrm>
          <a:off x="625423" y="2103492"/>
          <a:ext cx="3752543" cy="1051746"/>
        </a:xfrm>
        <a:prstGeom prst="trapezoid">
          <a:avLst>
            <a:gd name="adj" fmla="val 59465"/>
          </a:avLst>
        </a:prstGeom>
        <a:solidFill>
          <a:srgbClr val="7AB75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Arial Black" panose="020B0A04020102020204" pitchFamily="34" charset="0"/>
            </a:rPr>
            <a:t>3 508</a:t>
          </a:r>
        </a:p>
      </dsp:txBody>
      <dsp:txXfrm>
        <a:off x="1282118" y="2103492"/>
        <a:ext cx="2439153" cy="1051746"/>
      </dsp:txXfrm>
    </dsp:sp>
    <dsp:sp modelId="{AB3E3825-665F-4F0F-9772-9B860C32FDD5}">
      <dsp:nvSpPr>
        <dsp:cNvPr id="0" name=""/>
        <dsp:cNvSpPr/>
      </dsp:nvSpPr>
      <dsp:spPr>
        <a:xfrm>
          <a:off x="0" y="3151999"/>
          <a:ext cx="5003391" cy="1051746"/>
        </a:xfrm>
        <a:prstGeom prst="trapezoid">
          <a:avLst>
            <a:gd name="adj" fmla="val 59465"/>
          </a:avLst>
        </a:prstGeom>
        <a:solidFill>
          <a:srgbClr val="40867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Arial Black" panose="020B0A04020102020204" pitchFamily="34" charset="0"/>
            </a:rPr>
            <a:t>4 490</a:t>
          </a:r>
        </a:p>
      </dsp:txBody>
      <dsp:txXfrm>
        <a:off x="875593" y="3151999"/>
        <a:ext cx="3252204" cy="1051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0.72566</cdr:x>
      <cdr:y>0.26027</cdr:y>
    </cdr:from>
    <cdr:to>
      <cdr:x>0.83804</cdr:x>
      <cdr:y>0.43423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04656" y="1368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0.76106</cdr:x>
      <cdr:y>0.15068</cdr:y>
    </cdr:from>
    <cdr:to>
      <cdr:x>0.99115</cdr:x>
      <cdr:y>0.24658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2688" y="792088"/>
          <a:ext cx="187220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0.27273</cdr:x>
      <cdr:y>0</cdr:y>
    </cdr:from>
    <cdr:to>
      <cdr:x>0.53095</cdr:x>
      <cdr:y>0.08219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376264" y="0"/>
          <a:ext cx="2249863" cy="283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rgbClr val="344646"/>
              </a:solidFill>
              <a:latin typeface="Times New Roman" pitchFamily="18" charset="0"/>
              <a:cs typeface="Times New Roman" pitchFamily="18" charset="0"/>
            </a:rPr>
            <a:t>Штрафы</a:t>
          </a:r>
        </a:p>
      </cdr:txBody>
    </cdr:sp>
  </cdr:relSizeAnchor>
  <cdr:relSizeAnchor xmlns:cdr="http://schemas.openxmlformats.org/drawingml/2006/chartDrawing">
    <cdr:from>
      <cdr:x>0</cdr:x>
      <cdr:y>0.10147</cdr:y>
    </cdr:from>
    <cdr:to>
      <cdr:x>0.3381</cdr:x>
      <cdr:y>0.24928</cdr:y>
    </cdr:to>
    <cdr:grpSp>
      <cdr:nvGrpSpPr>
        <cdr:cNvPr id="4" name="Группа 3">
          <a:extLst xmlns:a="http://schemas.openxmlformats.org/drawingml/2006/main">
            <a:ext uri="{FF2B5EF4-FFF2-40B4-BE49-F238E27FC236}">
              <a16:creationId xmlns:a16="http://schemas.microsoft.com/office/drawing/2014/main" id="{200B3F82-5B28-4AB3-88B6-04165874651E}"/>
            </a:ext>
          </a:extLst>
        </cdr:cNvPr>
        <cdr:cNvGrpSpPr/>
      </cdr:nvGrpSpPr>
      <cdr:grpSpPr>
        <a:xfrm xmlns:a="http://schemas.openxmlformats.org/drawingml/2006/main">
          <a:off x="0" y="466635"/>
          <a:ext cx="3927806" cy="679742"/>
          <a:chOff x="583773" y="486708"/>
          <a:chExt cx="2945863" cy="509824"/>
        </a:xfrm>
      </cdr:grpSpPr>
      <cdr:sp macro="" textlink="">
        <cdr:nvSpPr>
          <cdr:cNvPr id="9" name="TextBox 1"/>
          <cdr:cNvSpPr txBox="1"/>
        </cdr:nvSpPr>
        <cdr:spPr>
          <a:xfrm xmlns:a="http://schemas.openxmlformats.org/drawingml/2006/main">
            <a:off x="1152128" y="486708"/>
            <a:ext cx="2377508" cy="28347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Calibri"/>
              </a:defRPr>
            </a:lvl1pPr>
            <a:lvl2pPr marL="457200" indent="0">
              <a:defRPr sz="1100">
                <a:latin typeface="Calibri"/>
              </a:defRPr>
            </a:lvl2pPr>
            <a:lvl3pPr marL="914400" indent="0">
              <a:defRPr sz="1100">
                <a:latin typeface="Calibri"/>
              </a:defRPr>
            </a:lvl3pPr>
            <a:lvl4pPr marL="1371600" indent="0">
              <a:defRPr sz="1100">
                <a:latin typeface="Calibri"/>
              </a:defRPr>
            </a:lvl4pPr>
            <a:lvl5pPr marL="1828800" indent="0">
              <a:defRPr sz="1100">
                <a:latin typeface="Calibri"/>
              </a:defRPr>
            </a:lvl5pPr>
            <a:lvl6pPr marL="2286000" indent="0">
              <a:defRPr sz="1100">
                <a:latin typeface="Calibri"/>
              </a:defRPr>
            </a:lvl6pPr>
            <a:lvl7pPr marL="2743200" indent="0">
              <a:defRPr sz="1100">
                <a:latin typeface="Calibri"/>
              </a:defRPr>
            </a:lvl7pPr>
            <a:lvl8pPr marL="3200400" indent="0">
              <a:defRPr sz="1100">
                <a:latin typeface="Calibri"/>
              </a:defRPr>
            </a:lvl8pPr>
            <a:lvl9pPr marL="3657600" indent="0">
              <a:defRPr sz="1100">
                <a:latin typeface="Calibri"/>
              </a:defRPr>
            </a:lvl9pPr>
          </a:lstStyle>
          <a:p xmlns:a="http://schemas.openxmlformats.org/drawingml/2006/main">
            <a:pPr algn="ctr"/>
            <a:r>
              <a:rPr lang="ru-RU" sz="18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cdr:txBody>
      </cdr:sp>
      <cdr:sp macro="" textlink="">
        <cdr:nvSpPr>
          <cdr:cNvPr id="12" name="Овал 11"/>
          <cdr:cNvSpPr/>
        </cdr:nvSpPr>
        <cdr:spPr>
          <a:xfrm xmlns:a="http://schemas.openxmlformats.org/drawingml/2006/main">
            <a:off x="583773" y="571262"/>
            <a:ext cx="664626" cy="425270"/>
          </a:xfrm>
          <a:prstGeom xmlns:a="http://schemas.openxmlformats.org/drawingml/2006/main" prst="ellipse">
            <a:avLst/>
          </a:prstGeom>
          <a:blipFill xmlns:a="http://schemas.openxmlformats.org/drawingml/2006/main" rotWithShape="0">
            <a:blip xmlns:r="http://schemas.openxmlformats.org/officeDocument/2006/relationships" r:embed="rId1"/>
            <a:stretch>
              <a:fillRect/>
            </a:stretch>
          </a:blipFill>
          <a:ln xmlns:a="http://schemas.openxmlformats.org/drawingml/2006/main" w="25400" cap="flat" cmpd="sng" algn="ctr">
            <a:noFill/>
            <a:prstDash val="solid"/>
          </a:ln>
          <a:effectLst xmlns:a="http://schemas.openxmlformats.org/drawingml/2006/main">
            <a:softEdge rad="63500"/>
          </a:effectLst>
        </cdr:spPr>
        <cdr:style>
          <a:lnRef xmlns:a="http://schemas.openxmlformats.org/drawingml/2006/main" idx="2">
            <a:scrgbClr r="0" g="0" b="0"/>
          </a:lnRef>
          <a:fillRef xmlns:a="http://schemas.openxmlformats.org/drawingml/2006/main" idx="1">
            <a:scrgbClr r="0" g="0" b="0"/>
          </a:fillRef>
          <a:effectRef xmlns:a="http://schemas.openxmlformats.org/drawingml/2006/main"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xmlns:a="http://schemas.openxmlformats.org/drawingml/2006/main" idx="minor">
            <a:schemeClr val="lt1">
              <a:hueOff val="0"/>
              <a:satOff val="0"/>
              <a:lumOff val="0"/>
              <a:alphaOff val="0"/>
            </a:schemeClr>
          </a:fontRef>
        </cdr:style>
      </cdr:sp>
    </cdr:grpSp>
  </cdr:relSizeAnchor>
  <cdr:relSizeAnchor xmlns:cdr="http://schemas.openxmlformats.org/drawingml/2006/chartDrawing">
    <cdr:from>
      <cdr:x>0.5114</cdr:x>
      <cdr:y>0.45127</cdr:y>
    </cdr:from>
    <cdr:to>
      <cdr:x>0.61678</cdr:x>
      <cdr:y>0.56504</cdr:y>
    </cdr:to>
    <cdr:sp macro="" textlink="">
      <cdr:nvSpPr>
        <cdr:cNvPr id="10" name="TextBox 22">
          <a:extLst xmlns:a="http://schemas.openxmlformats.org/drawingml/2006/main">
            <a:ext uri="{FF2B5EF4-FFF2-40B4-BE49-F238E27FC236}">
              <a16:creationId xmlns:a16="http://schemas.microsoft.com/office/drawing/2014/main" id="{B9956CCC-9350-49D9-B53A-DCED74FF7E88}"/>
            </a:ext>
          </a:extLst>
        </cdr:cNvPr>
        <cdr:cNvSpPr txBox="1"/>
      </cdr:nvSpPr>
      <cdr:spPr>
        <a:xfrm xmlns:a="http://schemas.openxmlformats.org/drawingml/2006/main">
          <a:off x="5941127" y="2075263"/>
          <a:ext cx="122413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2800" b="1" dirty="0">
              <a:ln w="12700">
                <a:solidFill>
                  <a:srgbClr val="0E262C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10 957</a:t>
          </a:r>
          <a:endParaRPr lang="ru-RU" sz="2800" b="1" i="1" dirty="0">
            <a:ln w="12700">
              <a:solidFill>
                <a:srgbClr val="0E262C"/>
              </a:solidFill>
            </a:ln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0.27592</cdr:x>
      <cdr:y>0.37801</cdr:y>
    </cdr:from>
    <cdr:to>
      <cdr:x>0.36093</cdr:x>
      <cdr:y>0.46153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BC9CE004-6620-4954-9AB7-09438AF2D74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205424" y="1738365"/>
          <a:ext cx="987638" cy="38408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10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BF1BF-D5D4-492A-90B5-9EFCC990F383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10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AD626-D533-4FAC-947D-084BD1361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3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10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37E0C-F133-40D3-A27C-AE18A0D6F156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62"/>
            <a:ext cx="533527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10" y="9430094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6328F-ADD1-40E9-9925-2E750EC23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4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9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305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8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23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49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394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14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00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77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78B76E14-9F29-4931-A63B-E9AB93040B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6C0D53D3-577C-423C-90B0-1FB8F5AF22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08759B7-BFA5-4450-8D09-57DE92A144F7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E6277-5927-49CD-AB34-965BE0E9FA3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7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7188" y="123983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D832BE3-38AF-4417-922C-8F843A5F32EC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E6277-5927-49CD-AB34-965BE0E9FA3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4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7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6328F-ADD1-40E9-9925-2E750EC235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9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163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77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43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1BDE7-6BDA-4A85-BC6D-2021C9AE8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760D1C-15B4-4BB3-B1C6-7E78F7EC8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195E3-FD48-4FC4-9B8F-C0395807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3CC3-4621-41BA-8F1C-6E32B13B1577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389AC-E3C8-40F8-B681-857EB675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E8A2E-EF7C-44B9-AB13-04781644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76288-2ABA-487F-9EF7-4B9C764D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FCDE16-299D-45A4-A2D4-C4E41E51F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EE02-180C-4089-9A00-60186753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9BB3-265F-4597-92F8-496D9656C925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83A3-1B1A-4F02-A184-A7A9B194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23329-10F5-44CB-87E6-A095F84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9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F0656D-1FDC-441B-8DBD-DEEAF95BA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AA771-1116-44D3-9F15-D8F8D654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243C4-254E-4CC0-A6CE-9DDD29CF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C57F2-E59E-4588-8A81-FE616649B6B7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3D07D-779D-4297-A8A3-A2BF88EC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C6D45-9651-41D1-A1EB-D2CF5557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067D2-19E9-41A3-A96E-926CEA7F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96F49-CA8B-4226-9051-2F33B3F0D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A878B-281C-48AE-86F5-6C376E3D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E88D-5B36-4CA7-A72A-E56187958881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DED4F-592D-4A69-A611-3AC5209C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3C9B2-4737-4BFF-81E6-79135D2F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1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E61D-6335-45A8-B70F-2D0E53F2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0A2E2F-B2CC-43CE-934F-7E2E41276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8FD0F-60C1-44BB-8EC6-D6808DE8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6E905-3925-44FC-9983-19B3FA79CB57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365F8-D384-46A8-A629-E3A2A96E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9FD6C-F5CA-467E-9F14-5061A0C4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849F8-98E7-46CA-A486-4C7C3BC9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60952-B54C-4A49-916B-16EC43132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248DD3-E674-4C5E-95CD-5189CE4D6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09D261-5026-4F48-92BF-965634D1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CF3B8-4960-47A2-8360-3238DC3F304A}" type="datetime1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3D94A8-7C4D-489C-9A97-DB325B8A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60AD7A-5384-4FB5-A151-095FEE6E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7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16DC5-3223-4C58-ACD1-E57CB484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797F73-3060-41F3-AD4C-099118B5D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2E3366-056F-4419-A3D3-6C87B64C4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D2E13B-F65F-4D43-BD43-7F32B3D77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7EFE7D-3638-4E68-AA0D-1A4637968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F85A6D-AEB7-4891-91B2-850C2B1C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85433-5DA5-4BB1-804E-65E607E637AF}" type="datetime1">
              <a:rPr lang="ru-RU" smtClean="0"/>
              <a:t>11.06.2026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82D9FE-1F6F-4D53-8B51-13605510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204AAE-1A0E-4487-A4C4-89A4C70D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DB1F3-814E-44AD-B1E0-CED17EA8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1EF2AB-D03C-48F4-AEBB-870633E1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700A-0608-46B2-B3A0-64C7C0EAAE97}" type="datetime1">
              <a:rPr lang="ru-RU" smtClean="0"/>
              <a:t>11.06.2026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93C25B-B355-4315-8A68-F55A307E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FAE733-4B8B-40DE-8BC8-042F5998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8282C1-7DC2-40A9-9AE2-1D36FC17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377F-CE39-4E14-8761-CC950D7B576F}" type="datetime1">
              <a:rPr lang="ru-RU" smtClean="0"/>
              <a:t>11.06.2026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C20F9F-92DA-4667-BE99-6A9A13CBE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E4A249-61D5-4E03-B423-9B4551D1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6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ED553-0742-4D71-87F8-F652CE4E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573E4-4A8D-4CCB-8240-8A975D609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FA602D-A6F3-464F-81A1-3E3888FD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0D50A-1D70-4A75-BCFB-D92FD52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8645E-4523-45EE-AD42-124A37C3E494}" type="datetime1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59B7B-4F89-4E25-A948-378A70A1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7486B-B3D7-42EB-BBE6-ABE14548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6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CA26F-E570-450E-AE67-1540FDD0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07C33-4912-47C4-B4A4-C2F75D4C8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EB5303-CB13-44F4-85F2-7D65A91D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0038A-A467-4507-AA3C-E22BBEBE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86B9-E797-4D7F-9AAB-B90AB80320E0}" type="datetime1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A4738-C40B-4B24-8316-65616D2D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54AD6-DFE0-4BB4-BE8B-B74A2431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12E5A-77EB-4DC2-B75D-29141B7D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2F3B6-E839-4688-AC6B-27DA8590B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B7D50-40D2-4530-A92E-39DAA6A60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6C75-9F41-4892-8A33-0DBC9F2F14FC}" type="datetime1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15C19-EEAF-45A7-AFD6-97F166379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84924-8B1C-45BC-A646-45730CDAB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421C-2A9E-4FB0-B5C5-B5913E46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chart" Target="../charts/chart8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11" Type="http://schemas.openxmlformats.org/officeDocument/2006/relationships/image" Target="../media/image32.png"/><Relationship Id="rId5" Type="http://schemas.openxmlformats.org/officeDocument/2006/relationships/chart" Target="../charts/chart6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chart" Target="../charts/chart5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chart" Target="../charts/chart9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5" Type="http://schemas.openxmlformats.org/officeDocument/2006/relationships/image" Target="../media/image50.png"/><Relationship Id="rId10" Type="http://schemas.microsoft.com/office/2007/relationships/diagramDrawing" Target="../diagrams/drawing3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fin@smolensk.ru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DC27E78-3893-49E0-8645-A1C035B74744}"/>
              </a:ext>
            </a:extLst>
          </p:cNvPr>
          <p:cNvSpPr txBox="1"/>
          <p:nvPr/>
        </p:nvSpPr>
        <p:spPr>
          <a:xfrm>
            <a:off x="1429408" y="2247522"/>
            <a:ext cx="9198650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областному закону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областного бюджета </a:t>
            </a:r>
          </a:p>
          <a:p>
            <a:pPr algn="ctr"/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2025 год»</a:t>
            </a:r>
            <a:endParaRPr lang="ru-RU" sz="4000" b="1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242C7322-2E98-43BA-8A86-8E9E366F2E21}"/>
              </a:ext>
            </a:extLst>
          </p:cNvPr>
          <p:cNvSpPr/>
          <p:nvPr/>
        </p:nvSpPr>
        <p:spPr>
          <a:xfrm>
            <a:off x="269990" y="372418"/>
            <a:ext cx="4220337" cy="1450741"/>
          </a:xfrm>
          <a:prstGeom prst="parallelogram">
            <a:avLst/>
          </a:prstGeom>
          <a:solidFill>
            <a:schemeClr val="accent3">
              <a:lumMod val="60000"/>
              <a:lumOff val="40000"/>
              <a:alpha val="2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69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9C232F9-7161-4164-AF7B-A2B103D64F3B}"/>
              </a:ext>
            </a:extLst>
          </p:cNvPr>
          <p:cNvSpPr txBox="1"/>
          <p:nvPr/>
        </p:nvSpPr>
        <p:spPr>
          <a:xfrm>
            <a:off x="677482" y="454919"/>
            <a:ext cx="3405351" cy="12857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85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76311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943E942B-3588-438E-A031-058594217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074803"/>
              </p:ext>
            </p:extLst>
          </p:nvPr>
        </p:nvGraphicFramePr>
        <p:xfrm>
          <a:off x="6587231" y="1491449"/>
          <a:ext cx="5521911" cy="4838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2107"/>
          </a:xfrm>
        </p:spPr>
        <p:txBody>
          <a:bodyPr>
            <a:noAutofit/>
          </a:bodyPr>
          <a:lstStyle/>
          <a:p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областного бюджета, млрд. руб.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32154340"/>
              </p:ext>
            </p:extLst>
          </p:nvPr>
        </p:nvGraphicFramePr>
        <p:xfrm>
          <a:off x="1" y="1124744"/>
          <a:ext cx="6086417" cy="5262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Штриховая стрелка вправо 30"/>
          <p:cNvSpPr/>
          <p:nvPr/>
        </p:nvSpPr>
        <p:spPr>
          <a:xfrm rot="16200000">
            <a:off x="4380637" y="2936118"/>
            <a:ext cx="2010459" cy="1460053"/>
          </a:xfrm>
          <a:prstGeom prst="stripedRightArrow">
            <a:avLst>
              <a:gd name="adj1" fmla="val 65737"/>
              <a:gd name="adj2" fmla="val 47089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943872" y="3525012"/>
            <a:ext cx="121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ru-RU" sz="2400" b="1" dirty="0">
                <a:solidFill>
                  <a:schemeClr val="bg1"/>
                </a:solidFill>
              </a:rPr>
              <a:t>02%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23957" y="2641585"/>
            <a:ext cx="278430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-1,1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2645" y="1561154"/>
            <a:ext cx="2688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en-US" sz="2133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+3.4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2024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89904" y="5137459"/>
            <a:ext cx="297633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-2,0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2024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16214" y="644691"/>
            <a:ext cx="39931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ln w="12700">
                  <a:noFill/>
                  <a:prstDash val="solid"/>
                </a:ln>
                <a:solidFill>
                  <a:srgbClr val="40555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налогам</a:t>
            </a:r>
          </a:p>
        </p:txBody>
      </p:sp>
      <p:sp>
        <p:nvSpPr>
          <p:cNvPr id="36" name="Фигура, имеющая форму буквы L 35"/>
          <p:cNvSpPr/>
          <p:nvPr/>
        </p:nvSpPr>
        <p:spPr>
          <a:xfrm rot="8080235">
            <a:off x="7357746" y="934103"/>
            <a:ext cx="487669" cy="511925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5C797A"/>
              </a:solidFill>
            </a:endParaRPr>
          </a:p>
        </p:txBody>
      </p:sp>
      <p:sp>
        <p:nvSpPr>
          <p:cNvPr id="37" name="Фигура, имеющая форму буквы L 36"/>
          <p:cNvSpPr/>
          <p:nvPr/>
        </p:nvSpPr>
        <p:spPr>
          <a:xfrm rot="8080235">
            <a:off x="7497904" y="1171966"/>
            <a:ext cx="242997" cy="263897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Фигура, имеющая форму буквы L 37"/>
          <p:cNvSpPr/>
          <p:nvPr/>
        </p:nvSpPr>
        <p:spPr>
          <a:xfrm rot="8080235">
            <a:off x="7569762" y="1345718"/>
            <a:ext cx="146420" cy="155639"/>
          </a:xfrm>
          <a:prstGeom prst="corner">
            <a:avLst>
              <a:gd name="adj1" fmla="val 25959"/>
              <a:gd name="adj2" fmla="val 26241"/>
            </a:avLst>
          </a:prstGeom>
          <a:solidFill>
            <a:srgbClr val="5C797A"/>
          </a:solidFill>
          <a:ln>
            <a:solidFill>
              <a:srgbClr val="40555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5C36F-D3BE-4022-9F87-6D28DCA8CAE8}"/>
              </a:ext>
            </a:extLst>
          </p:cNvPr>
          <p:cNvSpPr txBox="1"/>
          <p:nvPr/>
        </p:nvSpPr>
        <p:spPr>
          <a:xfrm>
            <a:off x="6414650" y="3917800"/>
            <a:ext cx="297633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ru-RU" sz="2133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</a:t>
            </a:r>
          </a:p>
          <a:p>
            <a:pPr algn="ctr">
              <a:spcBef>
                <a:spcPts val="800"/>
              </a:spcBef>
            </a:pPr>
            <a:r>
              <a:rPr lang="ru-RU" sz="1867" b="1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+0,7 млрд. руб. </a:t>
            </a:r>
            <a:r>
              <a:rPr lang="ru-RU" sz="1867" dirty="0">
                <a:solidFill>
                  <a:srgbClr val="4055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2024</a:t>
            </a:r>
            <a:endParaRPr lang="ru-RU" sz="1867" b="1" dirty="0">
              <a:solidFill>
                <a:srgbClr val="4055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486B7EF7-E21C-4C3C-A43F-49C88A5B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6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-2102"/>
            <a:ext cx="11952651" cy="742804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Неналоговые доходы, млн. руб.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2C8A587-4E0A-46FB-BA43-8AB227725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064206"/>
              </p:ext>
            </p:extLst>
          </p:nvPr>
        </p:nvGraphicFramePr>
        <p:xfrm>
          <a:off x="257240" y="1887255"/>
          <a:ext cx="11617291" cy="459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8994212" y="3332990"/>
            <a:ext cx="3001095" cy="8406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rPr>
              <a:t>Доходы по управлению остатками средств на едином счете</a:t>
            </a:r>
          </a:p>
        </p:txBody>
      </p:sp>
      <p:sp>
        <p:nvSpPr>
          <p:cNvPr id="10" name="Овал 9"/>
          <p:cNvSpPr/>
          <p:nvPr/>
        </p:nvSpPr>
        <p:spPr>
          <a:xfrm>
            <a:off x="10080717" y="2906390"/>
            <a:ext cx="886168" cy="567027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sz="240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47C9C6-87A9-4210-9ABD-7E46B708B529}"/>
              </a:ext>
            </a:extLst>
          </p:cNvPr>
          <p:cNvGrpSpPr/>
          <p:nvPr/>
        </p:nvGrpSpPr>
        <p:grpSpPr>
          <a:xfrm>
            <a:off x="336463" y="3444625"/>
            <a:ext cx="3686125" cy="577097"/>
            <a:chOff x="252347" y="2583468"/>
            <a:chExt cx="2764594" cy="432823"/>
          </a:xfrm>
        </p:grpSpPr>
        <p:sp>
          <p:nvSpPr>
            <p:cNvPr id="20" name="TextBox 1"/>
            <p:cNvSpPr txBox="1"/>
            <p:nvPr/>
          </p:nvSpPr>
          <p:spPr>
            <a:xfrm>
              <a:off x="252347" y="2651295"/>
              <a:ext cx="2764594" cy="33950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b="1" dirty="0">
                  <a:solidFill>
                    <a:srgbClr val="344646"/>
                  </a:solidFill>
                  <a:latin typeface="Times New Roman" pitchFamily="18" charset="0"/>
                  <a:cs typeface="Times New Roman" pitchFamily="18" charset="0"/>
                </a:rPr>
                <a:t>Плата </a:t>
              </a:r>
              <a:endParaRPr lang="en-US" sz="2400" b="1" dirty="0">
                <a:solidFill>
                  <a:srgbClr val="34464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400" b="1" dirty="0">
                  <a:solidFill>
                    <a:srgbClr val="344646"/>
                  </a:solidFill>
                  <a:latin typeface="Times New Roman" pitchFamily="18" charset="0"/>
                  <a:cs typeface="Times New Roman" pitchFamily="18" charset="0"/>
                </a:rPr>
                <a:t>за использование лесов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416444" y="2583468"/>
              <a:ext cx="664626" cy="432823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2400"/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606D12BC-65FE-48CA-90B4-E26246B9452F}"/>
              </a:ext>
            </a:extLst>
          </p:cNvPr>
          <p:cNvSpPr/>
          <p:nvPr/>
        </p:nvSpPr>
        <p:spPr>
          <a:xfrm>
            <a:off x="3181361" y="1642077"/>
            <a:ext cx="1267213" cy="75566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sz="2400"/>
          </a:p>
        </p:txBody>
      </p:sp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9B7FCA23-0D04-4BF6-8E5A-4E0ED8BC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D109143-0C7D-4A5C-A69E-FB4CC12DE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83967"/>
              </p:ext>
            </p:extLst>
          </p:nvPr>
        </p:nvGraphicFramePr>
        <p:xfrm>
          <a:off x="427066" y="753952"/>
          <a:ext cx="8779995" cy="85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0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5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5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5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229" marR="127229" marT="63615" marB="6361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C79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500" b="1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500" b="1" i="0" u="none" strike="noStrike" dirty="0">
                        <a:ln>
                          <a:solidFill>
                            <a:srgbClr val="1E2B2E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" marR="5964" marT="596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8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500" b="1" i="0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10 957</a:t>
                      </a:r>
                    </a:p>
                  </a:txBody>
                  <a:tcPr marL="5964" marR="5964" marT="5964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8C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5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r>
                        <a:rPr lang="en-US" sz="250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500" b="0" i="0" u="none" strike="noStrike" dirty="0">
                        <a:solidFill>
                          <a:srgbClr val="12313A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229" marR="127229" marT="63615" marB="6361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C7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500" b="1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500" b="1" i="0" u="none" strike="noStrike" dirty="0">
                        <a:ln>
                          <a:solidFill>
                            <a:srgbClr val="1E2B2E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" marR="5964" marT="5964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6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500" b="1" i="0" u="none" strike="noStrike" dirty="0">
                          <a:ln>
                            <a:solidFill>
                              <a:srgbClr val="1E2B2E"/>
                            </a:solidFill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5 952</a:t>
                      </a:r>
                    </a:p>
                  </a:txBody>
                  <a:tcPr marL="5964" marR="5964" marT="5964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6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18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801459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22042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61695" y="784682"/>
            <a:ext cx="1747991" cy="2911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219" algn="r"/>
            <a:r>
              <a:rPr lang="ru-RU" sz="1292" b="1" spc="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</a:t>
            </a:r>
            <a:r>
              <a:rPr lang="ru-RU" sz="1292" b="1" spc="-3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292" b="1" spc="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92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599981" y="1166170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7659994" y="1200549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12</a:t>
            </a:fld>
            <a:endParaRPr lang="ru-RU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97DD200-95F5-430F-B9A6-FCEB3ABCD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529" y="1168939"/>
            <a:ext cx="1661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2025/2024</a:t>
            </a: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4099D297-A990-4034-B3CA-B0F1E0CBF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24105"/>
              </p:ext>
            </p:extLst>
          </p:nvPr>
        </p:nvGraphicFramePr>
        <p:xfrm>
          <a:off x="116378" y="1740130"/>
          <a:ext cx="11887200" cy="38732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268121">
                  <a:extLst>
                    <a:ext uri="{9D8B030D-6E8A-4147-A177-3AD203B41FA5}">
                      <a16:colId xmlns:a16="http://schemas.microsoft.com/office/drawing/2014/main" val="127378987"/>
                    </a:ext>
                  </a:extLst>
                </a:gridCol>
                <a:gridCol w="2223914">
                  <a:extLst>
                    <a:ext uri="{9D8B030D-6E8A-4147-A177-3AD203B41FA5}">
                      <a16:colId xmlns:a16="http://schemas.microsoft.com/office/drawing/2014/main" val="3068792950"/>
                    </a:ext>
                  </a:extLst>
                </a:gridCol>
                <a:gridCol w="2278599">
                  <a:extLst>
                    <a:ext uri="{9D8B030D-6E8A-4147-A177-3AD203B41FA5}">
                      <a16:colId xmlns:a16="http://schemas.microsoft.com/office/drawing/2014/main" val="1864876632"/>
                    </a:ext>
                  </a:extLst>
                </a:gridCol>
                <a:gridCol w="2116566">
                  <a:extLst>
                    <a:ext uri="{9D8B030D-6E8A-4147-A177-3AD203B41FA5}">
                      <a16:colId xmlns:a16="http://schemas.microsoft.com/office/drawing/2014/main" val="1077686180"/>
                    </a:ext>
                  </a:extLst>
                </a:gridCol>
              </a:tblGrid>
              <a:tr h="516436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502118"/>
                  </a:ext>
                </a:extLst>
              </a:tr>
              <a:tr h="51643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14 647,0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10 937,0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5899876"/>
                  </a:ext>
                </a:extLst>
              </a:tr>
              <a:tr h="51643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807545"/>
                  </a:ext>
                </a:extLst>
              </a:tr>
              <a:tr h="51643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тренсферты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796930"/>
                  </a:ext>
                </a:extLst>
              </a:tr>
              <a:tr h="90376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государственный (муниципальных) организаций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471093"/>
                  </a:ext>
                </a:extLst>
              </a:tr>
              <a:tr h="903763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49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55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"/>
            <a:ext cx="11952651" cy="697665"/>
          </a:xfrm>
        </p:spPr>
        <p:txBody>
          <a:bodyPr/>
          <a:lstStyle/>
          <a:p>
            <a:r>
              <a:rPr lang="ru-RU" dirty="0"/>
              <a:t>Расходы областного бюджета, млрд. руб.</a:t>
            </a:r>
          </a:p>
        </p:txBody>
      </p: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4CD085D7-E2D0-4148-B872-405F2FAA4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62951"/>
              </p:ext>
            </p:extLst>
          </p:nvPr>
        </p:nvGraphicFramePr>
        <p:xfrm>
          <a:off x="8976320" y="2084851"/>
          <a:ext cx="3168352" cy="342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95">
                  <a:extLst>
                    <a:ext uri="{9D8B030D-6E8A-4147-A177-3AD203B41FA5}">
                      <a16:colId xmlns:a16="http://schemas.microsoft.com/office/drawing/2014/main" val="2608974223"/>
                    </a:ext>
                  </a:extLst>
                </a:gridCol>
                <a:gridCol w="2920257">
                  <a:extLst>
                    <a:ext uri="{9D8B030D-6E8A-4147-A177-3AD203B41FA5}">
                      <a16:colId xmlns:a16="http://schemas.microsoft.com/office/drawing/2014/main" val="967129421"/>
                    </a:ext>
                  </a:extLst>
                </a:gridCol>
              </a:tblGrid>
              <a:tr h="66539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Социальная</a:t>
                      </a:r>
                      <a:r>
                        <a:rPr lang="ru-RU" sz="16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сфера</a:t>
                      </a:r>
                    </a:p>
                    <a:p>
                      <a:r>
                        <a:rPr lang="ru-RU" sz="16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(+7,3 млрд. руб. к 2024 году)</a:t>
                      </a:r>
                      <a:endParaRPr lang="ru-RU" sz="16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561643"/>
                  </a:ext>
                </a:extLst>
              </a:tr>
              <a:tr h="1014789">
                <a:tc>
                  <a:txBody>
                    <a:bodyPr/>
                    <a:lstStyle/>
                    <a:p>
                      <a:endParaRPr lang="ru-RU" sz="19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2503" marR="102503" marT="51251" marB="5125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Прочие (ЖКХ, сельское хозяйство и др.)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(+2,7 млрд. руб. к 2024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961400"/>
                  </a:ext>
                </a:extLst>
              </a:tr>
              <a:tr h="66539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Дорожный фонд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(-3,9 млрд. руб. к 2024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773833"/>
                  </a:ext>
                </a:extLst>
              </a:tr>
              <a:tr h="1077861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 marL="102503" marR="102503" marT="51251" marB="5125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Финансовая помощь МО (выравнивающие трансферты)</a:t>
                      </a:r>
                    </a:p>
                    <a:p>
                      <a:pPr marL="0" algn="l" defTabSz="385753" rtl="0" eaLnBrk="1" latinLnBrk="0" hangingPunct="1"/>
                      <a:r>
                        <a:rPr lang="ru-RU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(-0,1 млрд. руб. к 2024 году)</a:t>
                      </a:r>
                    </a:p>
                  </a:txBody>
                  <a:tcPr marL="102503" marR="102503" marT="51251" marB="512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37774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15681" y="740702"/>
            <a:ext cx="654317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95,6 (+6 млрд. руб. к 2024 году)</a:t>
            </a:r>
            <a:endParaRPr lang="ru-RU" sz="2400" i="1" dirty="0">
              <a:ln>
                <a:solidFill>
                  <a:srgbClr val="293737"/>
                </a:solidFill>
              </a:ln>
              <a:solidFill>
                <a:srgbClr val="5C797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03397-E191-4081-912D-4BAF727ED61F}"/>
              </a:ext>
            </a:extLst>
          </p:cNvPr>
          <p:cNvSpPr txBox="1"/>
          <p:nvPr/>
        </p:nvSpPr>
        <p:spPr>
          <a:xfrm>
            <a:off x="2543606" y="2808834"/>
            <a:ext cx="14841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Arial Black" panose="020B0A04020102020204" pitchFamily="34" charset="0"/>
              </a:rPr>
              <a:t>49 749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F2777AF-DE58-4A58-9AFB-0BAAA2C12D7D}"/>
              </a:ext>
            </a:extLst>
          </p:cNvPr>
          <p:cNvGrpSpPr/>
          <p:nvPr/>
        </p:nvGrpSpPr>
        <p:grpSpPr>
          <a:xfrm>
            <a:off x="1103445" y="1316766"/>
            <a:ext cx="7200000" cy="4800309"/>
            <a:chOff x="827584" y="987574"/>
            <a:chExt cx="5400000" cy="3600232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F719C2B-4DD9-4926-9BF8-4CC1BFDAB14F}"/>
                </a:ext>
              </a:extLst>
            </p:cNvPr>
            <p:cNvSpPr/>
            <p:nvPr/>
          </p:nvSpPr>
          <p:spPr>
            <a:xfrm>
              <a:off x="827584" y="987574"/>
              <a:ext cx="5400000" cy="360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114300" prst="artDeco"/>
              <a:bevelB w="298450" h="2095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BA6C130-6F84-48FD-A613-E1E489F9E5C4}"/>
                </a:ext>
              </a:extLst>
            </p:cNvPr>
            <p:cNvGrpSpPr/>
            <p:nvPr/>
          </p:nvGrpSpPr>
          <p:grpSpPr>
            <a:xfrm>
              <a:off x="1331640" y="1203598"/>
              <a:ext cx="4320000" cy="3384208"/>
              <a:chOff x="1403648" y="1203598"/>
              <a:chExt cx="4320000" cy="3384208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53E9D037-10BF-4EE2-89D2-2594AA07DDF3}"/>
                  </a:ext>
                </a:extLst>
              </p:cNvPr>
              <p:cNvSpPr/>
              <p:nvPr/>
            </p:nvSpPr>
            <p:spPr>
              <a:xfrm>
                <a:off x="1403648" y="1851670"/>
                <a:ext cx="4320000" cy="27000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0193C771-EEF6-498D-9672-104F6A02468B}"/>
                  </a:ext>
                </a:extLst>
              </p:cNvPr>
              <p:cNvSpPr/>
              <p:nvPr/>
            </p:nvSpPr>
            <p:spPr>
              <a:xfrm>
                <a:off x="1763688" y="2283718"/>
                <a:ext cx="3636000" cy="2304016"/>
              </a:xfrm>
              <a:prstGeom prst="ellipse">
                <a:avLst/>
              </a:prstGeom>
              <a:solidFill>
                <a:srgbClr val="93CDDD"/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FDBD8521-5BF5-41E1-B684-AFB3A99F5100}"/>
                  </a:ext>
                </a:extLst>
              </p:cNvPr>
              <p:cNvSpPr/>
              <p:nvPr/>
            </p:nvSpPr>
            <p:spPr>
              <a:xfrm>
                <a:off x="2483768" y="3075806"/>
                <a:ext cx="2160000" cy="1512000"/>
              </a:xfrm>
              <a:prstGeom prst="ellipse">
                <a:avLst/>
              </a:prstGeom>
              <a:solidFill>
                <a:srgbClr val="DBEEF4"/>
              </a:solidFill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14300" prst="artDeco"/>
                <a:bevelB w="298450" h="209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9BC016-09E5-45A0-9BFC-B4F530E43F0C}"/>
                  </a:ext>
                </a:extLst>
              </p:cNvPr>
              <p:cNvSpPr txBox="1"/>
              <p:nvPr/>
            </p:nvSpPr>
            <p:spPr>
              <a:xfrm>
                <a:off x="3131840" y="1203598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56,7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5F8100-AD04-463F-8D93-D1C9AE56818C}"/>
                  </a:ext>
                </a:extLst>
              </p:cNvPr>
              <p:cNvSpPr txBox="1"/>
              <p:nvPr/>
            </p:nvSpPr>
            <p:spPr>
              <a:xfrm>
                <a:off x="3131840" y="1923678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20,0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C623ED-63E7-476B-AE57-16357E2D88EA}"/>
                  </a:ext>
                </a:extLst>
              </p:cNvPr>
              <p:cNvSpPr txBox="1"/>
              <p:nvPr/>
            </p:nvSpPr>
            <p:spPr>
              <a:xfrm>
                <a:off x="3131840" y="2571750"/>
                <a:ext cx="73601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12,9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53F6DD-3977-46E6-A19C-09B7CECCF9DE}"/>
                  </a:ext>
                </a:extLst>
              </p:cNvPr>
              <p:cNvSpPr txBox="1"/>
              <p:nvPr/>
            </p:nvSpPr>
            <p:spPr>
              <a:xfrm>
                <a:off x="3275856" y="3579862"/>
                <a:ext cx="565299" cy="37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667" dirty="0">
                    <a:ln>
                      <a:solidFill>
                        <a:srgbClr val="293737"/>
                      </a:solidFill>
                    </a:ln>
                    <a:solidFill>
                      <a:srgbClr val="5C797A"/>
                    </a:solidFill>
                    <a:latin typeface="Arial Black" panose="020B0A04020102020204" pitchFamily="34" charset="0"/>
                  </a:rPr>
                  <a:t>6,0</a:t>
                </a:r>
              </a:p>
            </p:txBody>
          </p:sp>
        </p:grpSp>
      </p:grp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557A8791-9CD8-4B2F-9EC4-CCF3BF24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0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9349" y="-2103"/>
            <a:ext cx="11952651" cy="716931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программы, млрд.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75" y="913494"/>
            <a:ext cx="969707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67" b="1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667" b="1" dirty="0">
                <a:ln>
                  <a:solidFill>
                    <a:srgbClr val="1D3D47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</a:p>
          <a:p>
            <a:r>
              <a:rPr lang="ru-RU" sz="2667" b="1" dirty="0">
                <a:ln>
                  <a:solidFill>
                    <a:srgbClr val="1D3D47"/>
                  </a:solidFill>
                </a:ln>
                <a:solidFill>
                  <a:srgbClr val="357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 93,5 (+5,8 к 2024 году)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23660" y="2084851"/>
            <a:ext cx="2880321" cy="83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alt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(+2,8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3435" y="4276984"/>
            <a:ext cx="2688299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(+2,3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54283" y="5384725"/>
            <a:ext cx="3456383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(+1,3 млрд. руб.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60363" y="3140968"/>
            <a:ext cx="2694308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(+0,9 млрд. руб.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52385" y="4197085"/>
            <a:ext cx="2512788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(+0,7 млрд. руб. к 2023 году)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64352" y="5349214"/>
            <a:ext cx="3235259" cy="9193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(+0,6 млрд. руб.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2023 году)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C68E572E-F997-42CE-B7AA-5C32F950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14</a:t>
            </a:fld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D4FAD12-EB44-423A-ABE4-45760CCF593A}"/>
              </a:ext>
            </a:extLst>
          </p:cNvPr>
          <p:cNvGrpSpPr>
            <a:grpSpLocks/>
          </p:cNvGrpSpPr>
          <p:nvPr/>
        </p:nvGrpSpPr>
        <p:grpSpPr bwMode="auto">
          <a:xfrm>
            <a:off x="139204" y="2246118"/>
            <a:ext cx="5720774" cy="3679671"/>
            <a:chOff x="376514" y="1707654"/>
            <a:chExt cx="4085906" cy="2627976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1600AD0-8B44-4F8A-A121-BD8309D7CD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995" y="1707654"/>
              <a:ext cx="3925642" cy="539887"/>
              <a:chOff x="1187348" y="1816100"/>
              <a:chExt cx="3925642" cy="539887"/>
            </a:xfrm>
          </p:grpSpPr>
          <p:sp>
            <p:nvSpPr>
              <p:cNvPr id="47" name="Полилиния: фигура 46">
                <a:extLst>
                  <a:ext uri="{FF2B5EF4-FFF2-40B4-BE49-F238E27FC236}">
                    <a16:creationId xmlns:a16="http://schemas.microsoft.com/office/drawing/2014/main" id="{2642A4B2-4CD3-4A06-8E45-36E701F3F9A0}"/>
                  </a:ext>
                </a:extLst>
              </p:cNvPr>
              <p:cNvSpPr/>
              <p:nvPr/>
            </p:nvSpPr>
            <p:spPr bwMode="auto">
              <a:xfrm>
                <a:off x="1436661" y="1817687"/>
                <a:ext cx="3599951" cy="489074"/>
              </a:xfrm>
              <a:custGeom>
                <a:avLst/>
                <a:gdLst>
                  <a:gd name="connsiteX0" fmla="*/ 0 w 3898113"/>
                  <a:gd name="connsiteY0" fmla="*/ 108477 h 650847"/>
                  <a:gd name="connsiteX1" fmla="*/ 108477 w 3898113"/>
                  <a:gd name="connsiteY1" fmla="*/ 0 h 650847"/>
                  <a:gd name="connsiteX2" fmla="*/ 3789636 w 3898113"/>
                  <a:gd name="connsiteY2" fmla="*/ 0 h 650847"/>
                  <a:gd name="connsiteX3" fmla="*/ 3898113 w 3898113"/>
                  <a:gd name="connsiteY3" fmla="*/ 108477 h 650847"/>
                  <a:gd name="connsiteX4" fmla="*/ 3898113 w 3898113"/>
                  <a:gd name="connsiteY4" fmla="*/ 542370 h 650847"/>
                  <a:gd name="connsiteX5" fmla="*/ 3789636 w 3898113"/>
                  <a:gd name="connsiteY5" fmla="*/ 650847 h 650847"/>
                  <a:gd name="connsiteX6" fmla="*/ 108477 w 3898113"/>
                  <a:gd name="connsiteY6" fmla="*/ 650847 h 650847"/>
                  <a:gd name="connsiteX7" fmla="*/ 0 w 3898113"/>
                  <a:gd name="connsiteY7" fmla="*/ 542370 h 650847"/>
                  <a:gd name="connsiteX8" fmla="*/ 0 w 3898113"/>
                  <a:gd name="connsiteY8" fmla="*/ 108477 h 6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8113" h="650847">
                    <a:moveTo>
                      <a:pt x="3898113" y="542369"/>
                    </a:moveTo>
                    <a:cubicBezTo>
                      <a:pt x="3898113" y="602279"/>
                      <a:pt x="3849546" y="650846"/>
                      <a:pt x="3789636" y="650846"/>
                    </a:cubicBezTo>
                    <a:lnTo>
                      <a:pt x="108477" y="650846"/>
                    </a:lnTo>
                    <a:cubicBezTo>
                      <a:pt x="48567" y="650846"/>
                      <a:pt x="0" y="602279"/>
                      <a:pt x="0" y="542369"/>
                    </a:cubicBezTo>
                    <a:lnTo>
                      <a:pt x="0" y="108478"/>
                    </a:lnTo>
                    <a:cubicBezTo>
                      <a:pt x="0" y="48568"/>
                      <a:pt x="48567" y="1"/>
                      <a:pt x="108477" y="1"/>
                    </a:cubicBezTo>
                    <a:lnTo>
                      <a:pt x="3789636" y="1"/>
                    </a:lnTo>
                    <a:cubicBezTo>
                      <a:pt x="3849546" y="1"/>
                      <a:pt x="3898113" y="48568"/>
                      <a:pt x="3898113" y="108478"/>
                    </a:cubicBezTo>
                    <a:lnTo>
                      <a:pt x="3898113" y="54236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rgbClr val="37609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084" tIns="63835" rIns="98505" bIns="63835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6000" defTabSz="466725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Развитие </a:t>
                </a:r>
              </a:p>
              <a:p>
                <a:pPr marL="216000" defTabSz="466725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образования</a:t>
                </a:r>
                <a:endParaRPr lang="ru-RU" sz="1400" b="1" dirty="0"/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749293AE-8082-4750-850F-7863BBF1A646}"/>
                  </a:ext>
                </a:extLst>
              </p:cNvPr>
              <p:cNvSpPr/>
              <p:nvPr/>
            </p:nvSpPr>
            <p:spPr bwMode="auto">
              <a:xfrm>
                <a:off x="1187348" y="1816100"/>
                <a:ext cx="539913" cy="53988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834A43DC-8BE0-45A9-A0D3-E16CF34DC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153" y="1816100"/>
                <a:ext cx="1620837" cy="303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20,0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(+1,9 млрд. руб. к 2024 году)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0CE19ED-28B5-48A5-8460-B15CA2230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514" y="3795744"/>
              <a:ext cx="3906426" cy="539886"/>
              <a:chOff x="1168875" y="2427147"/>
              <a:chExt cx="3906426" cy="539886"/>
            </a:xfrm>
          </p:grpSpPr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9CD6C1A4-46B5-4244-A164-AF9475F82F98}"/>
                  </a:ext>
                </a:extLst>
              </p:cNvPr>
              <p:cNvSpPr/>
              <p:nvPr/>
            </p:nvSpPr>
            <p:spPr bwMode="auto">
              <a:xfrm>
                <a:off x="1560857" y="2458905"/>
                <a:ext cx="3509534" cy="487486"/>
              </a:xfrm>
              <a:custGeom>
                <a:avLst/>
                <a:gdLst>
                  <a:gd name="connsiteX0" fmla="*/ 0 w 3898113"/>
                  <a:gd name="connsiteY0" fmla="*/ 108477 h 650847"/>
                  <a:gd name="connsiteX1" fmla="*/ 108477 w 3898113"/>
                  <a:gd name="connsiteY1" fmla="*/ 0 h 650847"/>
                  <a:gd name="connsiteX2" fmla="*/ 3789636 w 3898113"/>
                  <a:gd name="connsiteY2" fmla="*/ 0 h 650847"/>
                  <a:gd name="connsiteX3" fmla="*/ 3898113 w 3898113"/>
                  <a:gd name="connsiteY3" fmla="*/ 108477 h 650847"/>
                  <a:gd name="connsiteX4" fmla="*/ 3898113 w 3898113"/>
                  <a:gd name="connsiteY4" fmla="*/ 542370 h 650847"/>
                  <a:gd name="connsiteX5" fmla="*/ 3789636 w 3898113"/>
                  <a:gd name="connsiteY5" fmla="*/ 650847 h 650847"/>
                  <a:gd name="connsiteX6" fmla="*/ 108477 w 3898113"/>
                  <a:gd name="connsiteY6" fmla="*/ 650847 h 650847"/>
                  <a:gd name="connsiteX7" fmla="*/ 0 w 3898113"/>
                  <a:gd name="connsiteY7" fmla="*/ 542370 h 650847"/>
                  <a:gd name="connsiteX8" fmla="*/ 0 w 3898113"/>
                  <a:gd name="connsiteY8" fmla="*/ 108477 h 6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8113" h="650847">
                    <a:moveTo>
                      <a:pt x="3898113" y="542369"/>
                    </a:moveTo>
                    <a:cubicBezTo>
                      <a:pt x="3898113" y="602279"/>
                      <a:pt x="3849546" y="650846"/>
                      <a:pt x="3789636" y="650846"/>
                    </a:cubicBezTo>
                    <a:lnTo>
                      <a:pt x="108477" y="650846"/>
                    </a:lnTo>
                    <a:cubicBezTo>
                      <a:pt x="48567" y="650846"/>
                      <a:pt x="0" y="602279"/>
                      <a:pt x="0" y="542369"/>
                    </a:cubicBezTo>
                    <a:lnTo>
                      <a:pt x="0" y="108478"/>
                    </a:lnTo>
                    <a:cubicBezTo>
                      <a:pt x="0" y="48568"/>
                      <a:pt x="48567" y="1"/>
                      <a:pt x="108477" y="1"/>
                    </a:cubicBezTo>
                    <a:lnTo>
                      <a:pt x="3789636" y="1"/>
                    </a:lnTo>
                    <a:cubicBezTo>
                      <a:pt x="3849546" y="1"/>
                      <a:pt x="3898113" y="48568"/>
                      <a:pt x="3898113" y="108478"/>
                    </a:cubicBezTo>
                    <a:lnTo>
                      <a:pt x="3898113" y="542369"/>
                    </a:lnTo>
                    <a:close/>
                  </a:path>
                </a:pathLst>
              </a:custGeom>
              <a:solidFill>
                <a:srgbClr val="408670"/>
              </a:solidFill>
              <a:ln>
                <a:solidFill>
                  <a:srgbClr val="40867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084" tIns="69550" rIns="109173" bIns="69549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ru-RU" altLang="ru-RU" sz="1400" b="1" dirty="0">
                    <a:solidFill>
                      <a:schemeClr val="bg1"/>
                    </a:solidFill>
                  </a:rPr>
                  <a:t>Развитие 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ru-RU" altLang="ru-RU" sz="1400" b="1" dirty="0">
                    <a:solidFill>
                      <a:schemeClr val="bg1"/>
                    </a:solidFill>
                  </a:rPr>
                  <a:t>дорожно-транспортного 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ru-RU" altLang="ru-RU" sz="1400" b="1" dirty="0">
                    <a:solidFill>
                      <a:schemeClr val="bg1"/>
                    </a:solidFill>
                  </a:rPr>
                  <a:t>комплекса</a:t>
                </a:r>
                <a:endParaRPr lang="ru-RU" altLang="ru-RU" sz="1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7065F24E-6EBC-444D-B197-3E8F5528D462}"/>
                  </a:ext>
                </a:extLst>
              </p:cNvPr>
              <p:cNvSpPr/>
              <p:nvPr/>
            </p:nvSpPr>
            <p:spPr bwMode="auto">
              <a:xfrm>
                <a:off x="1168875" y="2427147"/>
                <a:ext cx="539913" cy="539886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400" dirty="0"/>
              </a:p>
            </p:txBody>
          </p:sp>
          <p:sp>
            <p:nvSpPr>
              <p:cNvPr id="46" name="TextBox 23">
                <a:extLst>
                  <a:ext uri="{FF2B5EF4-FFF2-40B4-BE49-F238E27FC236}">
                    <a16:creationId xmlns:a16="http://schemas.microsoft.com/office/drawing/2014/main" id="{C12FA6A4-9F78-48BF-8DBE-EE246C0F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760" y="2439970"/>
                <a:ext cx="1710541" cy="33560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13,1 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(-3,8 млрд. руб. к 2024 году)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74DC0CA4-F5D4-43E8-8209-477BC8E5B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536" y="2426973"/>
              <a:ext cx="3887565" cy="539887"/>
              <a:chOff x="1259905" y="3075814"/>
              <a:chExt cx="3887565" cy="539887"/>
            </a:xfrm>
          </p:grpSpPr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29B9F9A0-0429-449F-A5E1-A89CCF8270E6}"/>
                  </a:ext>
                </a:extLst>
              </p:cNvPr>
              <p:cNvSpPr/>
              <p:nvPr/>
            </p:nvSpPr>
            <p:spPr bwMode="auto">
              <a:xfrm>
                <a:off x="1547329" y="3075814"/>
                <a:ext cx="3599951" cy="489074"/>
              </a:xfrm>
              <a:custGeom>
                <a:avLst/>
                <a:gdLst>
                  <a:gd name="connsiteX0" fmla="*/ 0 w 3898113"/>
                  <a:gd name="connsiteY0" fmla="*/ 108477 h 650847"/>
                  <a:gd name="connsiteX1" fmla="*/ 108477 w 3898113"/>
                  <a:gd name="connsiteY1" fmla="*/ 0 h 650847"/>
                  <a:gd name="connsiteX2" fmla="*/ 3789636 w 3898113"/>
                  <a:gd name="connsiteY2" fmla="*/ 0 h 650847"/>
                  <a:gd name="connsiteX3" fmla="*/ 3898113 w 3898113"/>
                  <a:gd name="connsiteY3" fmla="*/ 108477 h 650847"/>
                  <a:gd name="connsiteX4" fmla="*/ 3898113 w 3898113"/>
                  <a:gd name="connsiteY4" fmla="*/ 542370 h 650847"/>
                  <a:gd name="connsiteX5" fmla="*/ 3789636 w 3898113"/>
                  <a:gd name="connsiteY5" fmla="*/ 650847 h 650847"/>
                  <a:gd name="connsiteX6" fmla="*/ 108477 w 3898113"/>
                  <a:gd name="connsiteY6" fmla="*/ 650847 h 650847"/>
                  <a:gd name="connsiteX7" fmla="*/ 0 w 3898113"/>
                  <a:gd name="connsiteY7" fmla="*/ 542370 h 650847"/>
                  <a:gd name="connsiteX8" fmla="*/ 0 w 3898113"/>
                  <a:gd name="connsiteY8" fmla="*/ 108477 h 6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8113" h="650847">
                    <a:moveTo>
                      <a:pt x="3898113" y="542369"/>
                    </a:moveTo>
                    <a:cubicBezTo>
                      <a:pt x="3898113" y="602279"/>
                      <a:pt x="3849546" y="650846"/>
                      <a:pt x="3789636" y="650846"/>
                    </a:cubicBezTo>
                    <a:lnTo>
                      <a:pt x="108477" y="650846"/>
                    </a:lnTo>
                    <a:cubicBezTo>
                      <a:pt x="48567" y="650846"/>
                      <a:pt x="0" y="602279"/>
                      <a:pt x="0" y="542369"/>
                    </a:cubicBezTo>
                    <a:lnTo>
                      <a:pt x="0" y="108478"/>
                    </a:lnTo>
                    <a:cubicBezTo>
                      <a:pt x="0" y="48568"/>
                      <a:pt x="48567" y="1"/>
                      <a:pt x="108477" y="1"/>
                    </a:cubicBezTo>
                    <a:lnTo>
                      <a:pt x="3789636" y="1"/>
                    </a:lnTo>
                    <a:cubicBezTo>
                      <a:pt x="3849546" y="1"/>
                      <a:pt x="3898113" y="48568"/>
                      <a:pt x="3898113" y="108478"/>
                    </a:cubicBezTo>
                    <a:lnTo>
                      <a:pt x="3898113" y="542369"/>
                    </a:lnTo>
                    <a:close/>
                  </a:path>
                </a:pathLst>
              </a:custGeom>
              <a:solidFill>
                <a:srgbClr val="408670"/>
              </a:solidFill>
              <a:ln>
                <a:solidFill>
                  <a:srgbClr val="40867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084" tIns="69550" rIns="109174" bIns="69549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6000" defTabSz="533400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altLang="ru-RU" sz="1400" b="1" dirty="0">
                    <a:solidFill>
                      <a:schemeClr val="bg1"/>
                    </a:solidFill>
                  </a:rPr>
                  <a:t>Развитие </a:t>
                </a:r>
              </a:p>
              <a:p>
                <a:pPr marL="216000" defTabSz="533400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altLang="ru-RU" sz="1400" b="1" dirty="0">
                    <a:solidFill>
                      <a:schemeClr val="bg1"/>
                    </a:solidFill>
                  </a:rPr>
                  <a:t>здравоохранения </a:t>
                </a:r>
                <a:endParaRPr lang="ru-RU" sz="1400" b="1" dirty="0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D3B9E2A7-4B2A-404F-B70F-D36FBF65147A}"/>
                  </a:ext>
                </a:extLst>
              </p:cNvPr>
              <p:cNvSpPr/>
              <p:nvPr/>
            </p:nvSpPr>
            <p:spPr bwMode="auto">
              <a:xfrm>
                <a:off x="1259905" y="3075814"/>
                <a:ext cx="539913" cy="539887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43" name="TextBox 30">
                <a:extLst>
                  <a:ext uri="{FF2B5EF4-FFF2-40B4-BE49-F238E27FC236}">
                    <a16:creationId xmlns:a16="http://schemas.microsoft.com/office/drawing/2014/main" id="{B4939FB3-1037-4BED-9C25-CF010CE60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836" y="3076575"/>
                <a:ext cx="1653634" cy="33560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17,3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(+0,9 млрд. руб. к 2024 году)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EEFAF387-B353-4F86-952E-57D80C2B4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536" y="3147814"/>
              <a:ext cx="4066884" cy="539952"/>
              <a:chOff x="1187897" y="3717925"/>
              <a:chExt cx="4066884" cy="539952"/>
            </a:xfrm>
          </p:grpSpPr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2DC83BC1-085F-4F29-8914-64E625306950}"/>
                  </a:ext>
                </a:extLst>
              </p:cNvPr>
              <p:cNvSpPr/>
              <p:nvPr/>
            </p:nvSpPr>
            <p:spPr bwMode="auto">
              <a:xfrm>
                <a:off x="1437209" y="3717991"/>
                <a:ext cx="3599951" cy="487486"/>
              </a:xfrm>
              <a:custGeom>
                <a:avLst/>
                <a:gdLst>
                  <a:gd name="connsiteX0" fmla="*/ 0 w 3898113"/>
                  <a:gd name="connsiteY0" fmla="*/ 108477 h 650847"/>
                  <a:gd name="connsiteX1" fmla="*/ 108477 w 3898113"/>
                  <a:gd name="connsiteY1" fmla="*/ 0 h 650847"/>
                  <a:gd name="connsiteX2" fmla="*/ 3789636 w 3898113"/>
                  <a:gd name="connsiteY2" fmla="*/ 0 h 650847"/>
                  <a:gd name="connsiteX3" fmla="*/ 3898113 w 3898113"/>
                  <a:gd name="connsiteY3" fmla="*/ 108477 h 650847"/>
                  <a:gd name="connsiteX4" fmla="*/ 3898113 w 3898113"/>
                  <a:gd name="connsiteY4" fmla="*/ 542370 h 650847"/>
                  <a:gd name="connsiteX5" fmla="*/ 3789636 w 3898113"/>
                  <a:gd name="connsiteY5" fmla="*/ 650847 h 650847"/>
                  <a:gd name="connsiteX6" fmla="*/ 108477 w 3898113"/>
                  <a:gd name="connsiteY6" fmla="*/ 650847 h 650847"/>
                  <a:gd name="connsiteX7" fmla="*/ 0 w 3898113"/>
                  <a:gd name="connsiteY7" fmla="*/ 542370 h 650847"/>
                  <a:gd name="connsiteX8" fmla="*/ 0 w 3898113"/>
                  <a:gd name="connsiteY8" fmla="*/ 108477 h 65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8113" h="650847">
                    <a:moveTo>
                      <a:pt x="3898113" y="542369"/>
                    </a:moveTo>
                    <a:cubicBezTo>
                      <a:pt x="3898113" y="602279"/>
                      <a:pt x="3849546" y="650846"/>
                      <a:pt x="3789636" y="650846"/>
                    </a:cubicBezTo>
                    <a:lnTo>
                      <a:pt x="108477" y="650846"/>
                    </a:lnTo>
                    <a:cubicBezTo>
                      <a:pt x="48567" y="650846"/>
                      <a:pt x="0" y="602279"/>
                      <a:pt x="0" y="542369"/>
                    </a:cubicBezTo>
                    <a:lnTo>
                      <a:pt x="0" y="108478"/>
                    </a:lnTo>
                    <a:cubicBezTo>
                      <a:pt x="0" y="48568"/>
                      <a:pt x="48567" y="1"/>
                      <a:pt x="108477" y="1"/>
                    </a:cubicBezTo>
                    <a:lnTo>
                      <a:pt x="3789636" y="1"/>
                    </a:lnTo>
                    <a:cubicBezTo>
                      <a:pt x="3849546" y="1"/>
                      <a:pt x="3898113" y="48568"/>
                      <a:pt x="3898113" y="108478"/>
                    </a:cubicBezTo>
                    <a:lnTo>
                      <a:pt x="3898113" y="542369"/>
                    </a:lnTo>
                    <a:close/>
                  </a:path>
                </a:pathLst>
              </a:custGeom>
              <a:solidFill>
                <a:srgbClr val="376092"/>
              </a:solidFill>
              <a:ln>
                <a:solidFill>
                  <a:srgbClr val="37609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084" tIns="69550" rIns="109173" bIns="69549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6000" defTabSz="533400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Социальная </a:t>
                </a:r>
              </a:p>
              <a:p>
                <a:pPr marL="216000" defTabSz="533400" eaLnBrk="1" fontAlgn="auto" hangingPunct="1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поддержка граждан</a:t>
                </a: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31929D9A-9194-496F-A199-F69B87E0F5F8}"/>
                  </a:ext>
                </a:extLst>
              </p:cNvPr>
              <p:cNvSpPr/>
              <p:nvPr/>
            </p:nvSpPr>
            <p:spPr bwMode="auto">
              <a:xfrm>
                <a:off x="1187897" y="3717991"/>
                <a:ext cx="539913" cy="539886"/>
              </a:xfrm>
              <a:prstGeom prst="ellipse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sz="2000" dirty="0"/>
              </a:p>
            </p:txBody>
          </p:sp>
          <p:sp>
            <p:nvSpPr>
              <p:cNvPr id="40" name="TextBox 25">
                <a:extLst>
                  <a:ext uri="{FF2B5EF4-FFF2-40B4-BE49-F238E27FC236}">
                    <a16:creationId xmlns:a16="http://schemas.microsoft.com/office/drawing/2014/main" id="{14C5FD70-030E-4D3B-B7D3-115A7776C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093" y="3717925"/>
                <a:ext cx="1944688" cy="33560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4,4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(+3,3 млрд. руб. к 2024 году)</a:t>
                </a:r>
              </a:p>
            </p:txBody>
          </p:sp>
        </p:grp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CC8E57-58FA-43CD-9390-3561C7034161}"/>
              </a:ext>
            </a:extLst>
          </p:cNvPr>
          <p:cNvGrpSpPr>
            <a:grpSpLocks/>
          </p:cNvGrpSpPr>
          <p:nvPr/>
        </p:nvGrpSpPr>
        <p:grpSpPr bwMode="auto">
          <a:xfrm>
            <a:off x="6361332" y="2261884"/>
            <a:ext cx="5534757" cy="3655234"/>
            <a:chOff x="4644008" y="1347614"/>
            <a:chExt cx="3979515" cy="2627976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8D5D7AF0-F886-4C86-9601-47D771811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1347614"/>
              <a:ext cx="3815951" cy="539886"/>
              <a:chOff x="4436600" y="1762126"/>
              <a:chExt cx="3815951" cy="539886"/>
            </a:xfrm>
          </p:grpSpPr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76B6D01A-AB1F-435A-9B17-B359393E5EDB}"/>
                  </a:ext>
                </a:extLst>
              </p:cNvPr>
              <p:cNvSpPr/>
              <p:nvPr/>
            </p:nvSpPr>
            <p:spPr>
              <a:xfrm>
                <a:off x="4652567" y="1762126"/>
                <a:ext cx="3599984" cy="489074"/>
              </a:xfrm>
              <a:custGeom>
                <a:avLst/>
                <a:gdLst>
                  <a:gd name="connsiteX0" fmla="*/ 0 w 3304025"/>
                  <a:gd name="connsiteY0" fmla="*/ 81380 h 488273"/>
                  <a:gd name="connsiteX1" fmla="*/ 81380 w 3304025"/>
                  <a:gd name="connsiteY1" fmla="*/ 0 h 488273"/>
                  <a:gd name="connsiteX2" fmla="*/ 3222645 w 3304025"/>
                  <a:gd name="connsiteY2" fmla="*/ 0 h 488273"/>
                  <a:gd name="connsiteX3" fmla="*/ 3304025 w 3304025"/>
                  <a:gd name="connsiteY3" fmla="*/ 81380 h 488273"/>
                  <a:gd name="connsiteX4" fmla="*/ 3304025 w 3304025"/>
                  <a:gd name="connsiteY4" fmla="*/ 406893 h 488273"/>
                  <a:gd name="connsiteX5" fmla="*/ 3222645 w 3304025"/>
                  <a:gd name="connsiteY5" fmla="*/ 488273 h 488273"/>
                  <a:gd name="connsiteX6" fmla="*/ 81380 w 3304025"/>
                  <a:gd name="connsiteY6" fmla="*/ 488273 h 488273"/>
                  <a:gd name="connsiteX7" fmla="*/ 0 w 3304025"/>
                  <a:gd name="connsiteY7" fmla="*/ 406893 h 488273"/>
                  <a:gd name="connsiteX8" fmla="*/ 0 w 3304025"/>
                  <a:gd name="connsiteY8" fmla="*/ 81380 h 488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4025" h="488273">
                    <a:moveTo>
                      <a:pt x="3304025" y="406892"/>
                    </a:moveTo>
                    <a:cubicBezTo>
                      <a:pt x="3304025" y="451837"/>
                      <a:pt x="3267590" y="488272"/>
                      <a:pt x="3222645" y="488272"/>
                    </a:cubicBezTo>
                    <a:lnTo>
                      <a:pt x="81380" y="488272"/>
                    </a:lnTo>
                    <a:cubicBezTo>
                      <a:pt x="36435" y="488272"/>
                      <a:pt x="0" y="451837"/>
                      <a:pt x="0" y="406892"/>
                    </a:cubicBezTo>
                    <a:lnTo>
                      <a:pt x="0" y="81381"/>
                    </a:lnTo>
                    <a:cubicBezTo>
                      <a:pt x="0" y="36436"/>
                      <a:pt x="36435" y="1"/>
                      <a:pt x="81380" y="1"/>
                    </a:cubicBezTo>
                    <a:lnTo>
                      <a:pt x="3222645" y="1"/>
                    </a:lnTo>
                    <a:cubicBezTo>
                      <a:pt x="3267590" y="1"/>
                      <a:pt x="3304025" y="36436"/>
                      <a:pt x="3304025" y="81381"/>
                    </a:cubicBezTo>
                    <a:lnTo>
                      <a:pt x="3304025" y="406892"/>
                    </a:lnTo>
                    <a:close/>
                  </a:path>
                </a:pathLst>
              </a:custGeom>
              <a:solidFill>
                <a:srgbClr val="408670"/>
              </a:solidFill>
              <a:ln>
                <a:solidFill>
                  <a:srgbClr val="40867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151" tIns="69557" rIns="109180" bIns="69557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Жилищно-</a:t>
                </a:r>
              </a:p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коммунальное </a:t>
                </a:r>
              </a:p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хозяйство</a:t>
                </a:r>
                <a:endParaRPr lang="ru-RU" alt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E9886B8E-0B35-46DD-8CCA-BE28FC2A71E9}"/>
                  </a:ext>
                </a:extLst>
              </p:cNvPr>
              <p:cNvSpPr/>
              <p:nvPr/>
            </p:nvSpPr>
            <p:spPr>
              <a:xfrm>
                <a:off x="4436600" y="1762126"/>
                <a:ext cx="539918" cy="539886"/>
              </a:xfrm>
              <a:prstGeom prst="ellipse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66" name="TextBox 27">
                <a:extLst>
                  <a:ext uri="{FF2B5EF4-FFF2-40B4-BE49-F238E27FC236}">
                    <a16:creationId xmlns:a16="http://schemas.microsoft.com/office/drawing/2014/main" id="{CF3F806B-F6E4-459A-BBEF-341DED95E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495" y="1762126"/>
                <a:ext cx="2030573" cy="337852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4,1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(+0,7 млрд. руб. к 2024 году)</a:t>
                </a: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8B743B6-B3C7-45A9-BB60-972F54A47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2066933"/>
              <a:ext cx="3818732" cy="544651"/>
              <a:chOff x="4508607" y="2409065"/>
              <a:chExt cx="3818732" cy="544651"/>
            </a:xfrm>
          </p:grpSpPr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707CAF63-2F05-4C62-A5ED-E4504BE5A253}"/>
                  </a:ext>
                </a:extLst>
              </p:cNvPr>
              <p:cNvSpPr/>
              <p:nvPr/>
            </p:nvSpPr>
            <p:spPr>
              <a:xfrm>
                <a:off x="4724574" y="2409065"/>
                <a:ext cx="3599984" cy="489074"/>
              </a:xfrm>
              <a:custGeom>
                <a:avLst/>
                <a:gdLst>
                  <a:gd name="connsiteX0" fmla="*/ 0 w 3304025"/>
                  <a:gd name="connsiteY0" fmla="*/ 81380 h 488273"/>
                  <a:gd name="connsiteX1" fmla="*/ 81380 w 3304025"/>
                  <a:gd name="connsiteY1" fmla="*/ 0 h 488273"/>
                  <a:gd name="connsiteX2" fmla="*/ 3222645 w 3304025"/>
                  <a:gd name="connsiteY2" fmla="*/ 0 h 488273"/>
                  <a:gd name="connsiteX3" fmla="*/ 3304025 w 3304025"/>
                  <a:gd name="connsiteY3" fmla="*/ 81380 h 488273"/>
                  <a:gd name="connsiteX4" fmla="*/ 3304025 w 3304025"/>
                  <a:gd name="connsiteY4" fmla="*/ 406893 h 488273"/>
                  <a:gd name="connsiteX5" fmla="*/ 3222645 w 3304025"/>
                  <a:gd name="connsiteY5" fmla="*/ 488273 h 488273"/>
                  <a:gd name="connsiteX6" fmla="*/ 81380 w 3304025"/>
                  <a:gd name="connsiteY6" fmla="*/ 488273 h 488273"/>
                  <a:gd name="connsiteX7" fmla="*/ 0 w 3304025"/>
                  <a:gd name="connsiteY7" fmla="*/ 406893 h 488273"/>
                  <a:gd name="connsiteX8" fmla="*/ 0 w 3304025"/>
                  <a:gd name="connsiteY8" fmla="*/ 81380 h 488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4025" h="488273">
                    <a:moveTo>
                      <a:pt x="3304025" y="406892"/>
                    </a:moveTo>
                    <a:cubicBezTo>
                      <a:pt x="3304025" y="451837"/>
                      <a:pt x="3267590" y="488272"/>
                      <a:pt x="3222645" y="488272"/>
                    </a:cubicBezTo>
                    <a:lnTo>
                      <a:pt x="81380" y="488272"/>
                    </a:lnTo>
                    <a:cubicBezTo>
                      <a:pt x="36435" y="488272"/>
                      <a:pt x="0" y="451837"/>
                      <a:pt x="0" y="406892"/>
                    </a:cubicBezTo>
                    <a:lnTo>
                      <a:pt x="0" y="81381"/>
                    </a:lnTo>
                    <a:cubicBezTo>
                      <a:pt x="0" y="36436"/>
                      <a:pt x="36435" y="1"/>
                      <a:pt x="81380" y="1"/>
                    </a:cubicBezTo>
                    <a:lnTo>
                      <a:pt x="3222645" y="1"/>
                    </a:lnTo>
                    <a:cubicBezTo>
                      <a:pt x="3267590" y="1"/>
                      <a:pt x="3304025" y="36436"/>
                      <a:pt x="3304025" y="81381"/>
                    </a:cubicBezTo>
                    <a:lnTo>
                      <a:pt x="3304025" y="406892"/>
                    </a:lnTo>
                    <a:close/>
                  </a:path>
                </a:pathLst>
              </a:custGeom>
              <a:solidFill>
                <a:srgbClr val="376092"/>
              </a:solidFill>
              <a:ln>
                <a:solidFill>
                  <a:srgbClr val="37609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151" tIns="69557" rIns="109180" bIns="69557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/>
                  <a:t>Развитие культуры</a:t>
                </a: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26CC1DDB-691C-4D14-A55F-43DC9F7242F9}"/>
                  </a:ext>
                </a:extLst>
              </p:cNvPr>
              <p:cNvSpPr/>
              <p:nvPr/>
            </p:nvSpPr>
            <p:spPr>
              <a:xfrm>
                <a:off x="4508607" y="2412241"/>
                <a:ext cx="539918" cy="541475"/>
              </a:xfrm>
              <a:prstGeom prst="ellipse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63" name="TextBox 35">
                <a:extLst>
                  <a:ext uri="{FF2B5EF4-FFF2-40B4-BE49-F238E27FC236}">
                    <a16:creationId xmlns:a16="http://schemas.microsoft.com/office/drawing/2014/main" id="{87BDFAA4-FC91-49B7-B0C3-DF82254BE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7656" y="2409826"/>
                <a:ext cx="1779683" cy="337852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</a:t>
                </a: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,9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(+0,5 млрд. руб. к 2024 году)</a:t>
                </a:r>
              </a:p>
            </p:txBody>
          </p: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E0D9235C-2107-441D-AFE0-410CC0001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2715766"/>
              <a:ext cx="3815951" cy="540505"/>
              <a:chOff x="4644007" y="3003798"/>
              <a:chExt cx="3815951" cy="540505"/>
            </a:xfrm>
          </p:grpSpPr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E38CA01-3C47-4B0E-B371-2E37D4C702DB}"/>
                  </a:ext>
                </a:extLst>
              </p:cNvPr>
              <p:cNvSpPr/>
              <p:nvPr/>
            </p:nvSpPr>
            <p:spPr>
              <a:xfrm>
                <a:off x="4859974" y="3004417"/>
                <a:ext cx="3599984" cy="503364"/>
              </a:xfrm>
              <a:custGeom>
                <a:avLst/>
                <a:gdLst>
                  <a:gd name="connsiteX0" fmla="*/ 0 w 3304025"/>
                  <a:gd name="connsiteY0" fmla="*/ 81380 h 488273"/>
                  <a:gd name="connsiteX1" fmla="*/ 81380 w 3304025"/>
                  <a:gd name="connsiteY1" fmla="*/ 0 h 488273"/>
                  <a:gd name="connsiteX2" fmla="*/ 3222645 w 3304025"/>
                  <a:gd name="connsiteY2" fmla="*/ 0 h 488273"/>
                  <a:gd name="connsiteX3" fmla="*/ 3304025 w 3304025"/>
                  <a:gd name="connsiteY3" fmla="*/ 81380 h 488273"/>
                  <a:gd name="connsiteX4" fmla="*/ 3304025 w 3304025"/>
                  <a:gd name="connsiteY4" fmla="*/ 406893 h 488273"/>
                  <a:gd name="connsiteX5" fmla="*/ 3222645 w 3304025"/>
                  <a:gd name="connsiteY5" fmla="*/ 488273 h 488273"/>
                  <a:gd name="connsiteX6" fmla="*/ 81380 w 3304025"/>
                  <a:gd name="connsiteY6" fmla="*/ 488273 h 488273"/>
                  <a:gd name="connsiteX7" fmla="*/ 0 w 3304025"/>
                  <a:gd name="connsiteY7" fmla="*/ 406893 h 488273"/>
                  <a:gd name="connsiteX8" fmla="*/ 0 w 3304025"/>
                  <a:gd name="connsiteY8" fmla="*/ 81380 h 488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4025" h="488273">
                    <a:moveTo>
                      <a:pt x="3304025" y="406892"/>
                    </a:moveTo>
                    <a:cubicBezTo>
                      <a:pt x="3304025" y="451837"/>
                      <a:pt x="3267590" y="488272"/>
                      <a:pt x="3222645" y="488272"/>
                    </a:cubicBezTo>
                    <a:lnTo>
                      <a:pt x="81380" y="488272"/>
                    </a:lnTo>
                    <a:cubicBezTo>
                      <a:pt x="36435" y="488272"/>
                      <a:pt x="0" y="451837"/>
                      <a:pt x="0" y="406892"/>
                    </a:cubicBezTo>
                    <a:lnTo>
                      <a:pt x="0" y="81381"/>
                    </a:lnTo>
                    <a:cubicBezTo>
                      <a:pt x="0" y="36436"/>
                      <a:pt x="36435" y="1"/>
                      <a:pt x="81380" y="1"/>
                    </a:cubicBezTo>
                    <a:lnTo>
                      <a:pt x="3222645" y="1"/>
                    </a:lnTo>
                    <a:cubicBezTo>
                      <a:pt x="3267590" y="1"/>
                      <a:pt x="3304025" y="36436"/>
                      <a:pt x="3304025" y="81381"/>
                    </a:cubicBezTo>
                    <a:lnTo>
                      <a:pt x="3304025" y="406892"/>
                    </a:lnTo>
                    <a:close/>
                  </a:path>
                </a:pathLst>
              </a:custGeom>
              <a:solidFill>
                <a:srgbClr val="408670"/>
              </a:solidFill>
              <a:ln>
                <a:solidFill>
                  <a:srgbClr val="40867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151" tIns="69557" rIns="109180" bIns="69556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Развитие </a:t>
                </a:r>
              </a:p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сельского хозяйства</a:t>
                </a:r>
                <a:endParaRPr lang="ru-RU" sz="1400" b="1" dirty="0"/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25AFE4E7-B4DC-48D0-9BE8-6AEAD8DAF8F7}"/>
                  </a:ext>
                </a:extLst>
              </p:cNvPr>
              <p:cNvSpPr/>
              <p:nvPr/>
            </p:nvSpPr>
            <p:spPr>
              <a:xfrm>
                <a:off x="4644007" y="3004417"/>
                <a:ext cx="539918" cy="539886"/>
              </a:xfrm>
              <a:prstGeom prst="ellipse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60" name="TextBox 36">
                <a:extLst>
                  <a:ext uri="{FF2B5EF4-FFF2-40B4-BE49-F238E27FC236}">
                    <a16:creationId xmlns:a16="http://schemas.microsoft.com/office/drawing/2014/main" id="{771797BB-5FFA-40E5-8B15-14C7A544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9440" y="3003798"/>
                <a:ext cx="1698984" cy="337852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2,4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(+0,5 млрд. руб. к 2024 году) 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D71C7BF9-3A7E-4950-BC28-40C03345E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4008" y="3435704"/>
              <a:ext cx="3979515" cy="539886"/>
              <a:chOff x="4644008" y="3651728"/>
              <a:chExt cx="3979515" cy="539886"/>
            </a:xfrm>
          </p:grpSpPr>
          <p:sp>
            <p:nvSpPr>
              <p:cNvPr id="55" name="Полилиния: фигура 54">
                <a:extLst>
                  <a:ext uri="{FF2B5EF4-FFF2-40B4-BE49-F238E27FC236}">
                    <a16:creationId xmlns:a16="http://schemas.microsoft.com/office/drawing/2014/main" id="{5D43EE92-8377-49F7-80F9-7DB16B6ECB35}"/>
                  </a:ext>
                </a:extLst>
              </p:cNvPr>
              <p:cNvSpPr/>
              <p:nvPr/>
            </p:nvSpPr>
            <p:spPr>
              <a:xfrm>
                <a:off x="4859975" y="3651728"/>
                <a:ext cx="3599984" cy="489074"/>
              </a:xfrm>
              <a:custGeom>
                <a:avLst/>
                <a:gdLst>
                  <a:gd name="connsiteX0" fmla="*/ 0 w 3304025"/>
                  <a:gd name="connsiteY0" fmla="*/ 81380 h 488273"/>
                  <a:gd name="connsiteX1" fmla="*/ 81380 w 3304025"/>
                  <a:gd name="connsiteY1" fmla="*/ 0 h 488273"/>
                  <a:gd name="connsiteX2" fmla="*/ 3222645 w 3304025"/>
                  <a:gd name="connsiteY2" fmla="*/ 0 h 488273"/>
                  <a:gd name="connsiteX3" fmla="*/ 3304025 w 3304025"/>
                  <a:gd name="connsiteY3" fmla="*/ 81380 h 488273"/>
                  <a:gd name="connsiteX4" fmla="*/ 3304025 w 3304025"/>
                  <a:gd name="connsiteY4" fmla="*/ 406893 h 488273"/>
                  <a:gd name="connsiteX5" fmla="*/ 3222645 w 3304025"/>
                  <a:gd name="connsiteY5" fmla="*/ 488273 h 488273"/>
                  <a:gd name="connsiteX6" fmla="*/ 81380 w 3304025"/>
                  <a:gd name="connsiteY6" fmla="*/ 488273 h 488273"/>
                  <a:gd name="connsiteX7" fmla="*/ 0 w 3304025"/>
                  <a:gd name="connsiteY7" fmla="*/ 406893 h 488273"/>
                  <a:gd name="connsiteX8" fmla="*/ 0 w 3304025"/>
                  <a:gd name="connsiteY8" fmla="*/ 81380 h 488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4025" h="488273">
                    <a:moveTo>
                      <a:pt x="3304025" y="406892"/>
                    </a:moveTo>
                    <a:cubicBezTo>
                      <a:pt x="3304025" y="451837"/>
                      <a:pt x="3267590" y="488272"/>
                      <a:pt x="3222645" y="488272"/>
                    </a:cubicBezTo>
                    <a:lnTo>
                      <a:pt x="81380" y="488272"/>
                    </a:lnTo>
                    <a:cubicBezTo>
                      <a:pt x="36435" y="488272"/>
                      <a:pt x="0" y="451837"/>
                      <a:pt x="0" y="406892"/>
                    </a:cubicBezTo>
                    <a:lnTo>
                      <a:pt x="0" y="81381"/>
                    </a:lnTo>
                    <a:cubicBezTo>
                      <a:pt x="0" y="36436"/>
                      <a:pt x="36435" y="1"/>
                      <a:pt x="81380" y="1"/>
                    </a:cubicBezTo>
                    <a:lnTo>
                      <a:pt x="3222645" y="1"/>
                    </a:lnTo>
                    <a:cubicBezTo>
                      <a:pt x="3267590" y="1"/>
                      <a:pt x="3304025" y="36436"/>
                      <a:pt x="3304025" y="81381"/>
                    </a:cubicBezTo>
                    <a:lnTo>
                      <a:pt x="3304025" y="406892"/>
                    </a:lnTo>
                    <a:close/>
                  </a:path>
                </a:pathLst>
              </a:custGeom>
              <a:solidFill>
                <a:srgbClr val="376092"/>
              </a:solidFill>
              <a:ln>
                <a:solidFill>
                  <a:srgbClr val="37609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39151" tIns="69557" rIns="109181" bIns="69556" spcCol="1270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Развитие физической </a:t>
                </a:r>
              </a:p>
              <a:p>
                <a:pPr marL="288000" defTabSz="533400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ru-RU" sz="1400" b="1" dirty="0">
                    <a:solidFill>
                      <a:schemeClr val="bg1"/>
                    </a:solidFill>
                  </a:rPr>
                  <a:t>культуры и спорта</a:t>
                </a:r>
                <a:endParaRPr lang="ru-RU" sz="1400" b="1" dirty="0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23626792-3025-41C5-9C40-4DDA5076B66A}"/>
                  </a:ext>
                </a:extLst>
              </p:cNvPr>
              <p:cNvSpPr/>
              <p:nvPr/>
            </p:nvSpPr>
            <p:spPr>
              <a:xfrm>
                <a:off x="4644008" y="3651728"/>
                <a:ext cx="539918" cy="539886"/>
              </a:xfrm>
              <a:prstGeom prst="ellipse">
                <a:avLst/>
              </a:prstGeom>
              <a:blipFill>
                <a:blip r:embed="rId11" cstate="print"/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ru-RU" sz="2000"/>
              </a:p>
            </p:txBody>
          </p: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42F5C5AC-B139-47C8-9F59-4119002FD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4248" y="3651870"/>
                <a:ext cx="1819275" cy="337852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4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2,2 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ru-RU" altLang="ru-RU" sz="1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(+0,8 млрд. руб. к 2024 году)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35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0" y="28538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DFC0F47-563E-4780-927C-10C4A408F408}"/>
              </a:ext>
            </a:extLst>
          </p:cNvPr>
          <p:cNvSpPr txBox="1"/>
          <p:nvPr/>
        </p:nvSpPr>
        <p:spPr>
          <a:xfrm>
            <a:off x="248575" y="749300"/>
            <a:ext cx="5734975" cy="11650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39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20 018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1320"/>
              </a:spcBef>
            </a:pPr>
            <a:r>
              <a:rPr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3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900" spc="3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</a:t>
            </a:r>
            <a:r>
              <a:rPr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1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лет;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sz="900" spc="1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</a:t>
            </a:r>
            <a:r>
              <a:rPr sz="9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r>
              <a:rPr sz="900" spc="43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занятых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900" spc="4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компетенциям;</a:t>
            </a:r>
            <a:r>
              <a:rPr sz="900" spc="2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r>
              <a:rPr sz="9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сиротам;</a:t>
            </a:r>
            <a:r>
              <a:rPr sz="900" spc="2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вовлеченных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системную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выявлению,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EA78A81A-82DB-4946-B5FD-9EBD07A7D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017730"/>
              </p:ext>
            </p:extLst>
          </p:nvPr>
        </p:nvGraphicFramePr>
        <p:xfrm>
          <a:off x="248575" y="1996567"/>
          <a:ext cx="5733022" cy="408673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05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 kern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9309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0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747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143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гарантий на получение бесплатного дошкольного, начального общего, основного общего, среднего общего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11 120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11 120</a:t>
                      </a: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extLst>
                  <a:ext uri="{0D108BD9-81ED-4DB2-BD59-A6C34878D82A}">
                    <a16:rowId xmlns:a16="http://schemas.microsoft.com/office/drawing/2014/main" val="1997758688"/>
                  </a:ext>
                </a:extLst>
              </a:tr>
              <a:tr h="440671">
                <a:tc>
                  <a:txBody>
                    <a:bodyPr/>
                    <a:lstStyle/>
                    <a:p>
                      <a:pPr marL="9525">
                        <a:lnSpc>
                          <a:spcPts val="1385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</a:p>
                  </a:txBody>
                  <a:tcPr marL="0" marR="0" marT="9080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0805" marB="0" anchor="ctr"/>
                </a:tc>
                <a:extLst>
                  <a:ext uri="{0D108BD9-81ED-4DB2-BD59-A6C34878D82A}">
                    <a16:rowId xmlns:a16="http://schemas.microsoft.com/office/drawing/2014/main" val="2487731447"/>
                  </a:ext>
                </a:extLst>
              </a:tr>
              <a:tr h="314189">
                <a:tc>
                  <a:txBody>
                    <a:bodyPr/>
                    <a:lstStyle/>
                    <a:p>
                      <a:pPr marL="9525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школьных систем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823">
                <a:tc>
                  <a:txBody>
                    <a:bodyPr/>
                    <a:lstStyle/>
                    <a:p>
                      <a:pPr marL="9525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бесплатного горячего питания обучающихся начальных классов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extLst>
                  <a:ext uri="{0D108BD9-81ED-4DB2-BD59-A6C34878D82A}">
                    <a16:rowId xmlns:a16="http://schemas.microsoft.com/office/drawing/2014/main" val="2882636297"/>
                  </a:ext>
                </a:extLst>
              </a:tr>
              <a:tr h="444082">
                <a:tc>
                  <a:txBody>
                    <a:bodyPr/>
                    <a:lstStyle/>
                    <a:p>
                      <a:pPr marL="952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объекта культурного наследия федерального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947802710"/>
                  </a:ext>
                </a:extLst>
              </a:tr>
              <a:tr h="440986">
                <a:tc>
                  <a:txBody>
                    <a:bodyPr/>
                    <a:lstStyle/>
                    <a:p>
                      <a:pPr marL="9525" marR="285750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образовательных учреждений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extLst>
                  <a:ext uri="{0D108BD9-81ED-4DB2-BD59-A6C34878D82A}">
                    <a16:rowId xmlns:a16="http://schemas.microsoft.com/office/drawing/2014/main" val="1206308404"/>
                  </a:ext>
                </a:extLst>
              </a:tr>
              <a:tr h="440986">
                <a:tc>
                  <a:txBody>
                    <a:bodyPr/>
                    <a:lstStyle/>
                    <a:p>
                      <a:pPr marL="9525" marR="285750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образовательных организаций учебниками и учебными пособиями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98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C6EBD54-B1F6-4A1C-AB75-B990F768B4AD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79B4497F-6E2E-4E12-BECC-929278161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15</a:t>
            </a:fld>
            <a:endParaRPr lang="ru-RU"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CA5E56EB-41AD-4BD6-8D14-2763068DC9B2}"/>
              </a:ext>
            </a:extLst>
          </p:cNvPr>
          <p:cNvSpPr txBox="1"/>
          <p:nvPr/>
        </p:nvSpPr>
        <p:spPr>
          <a:xfrm>
            <a:off x="6243763" y="681514"/>
            <a:ext cx="5628640" cy="842538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r>
              <a:rPr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–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17 321 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marR="5080" algn="just">
              <a:lnSpc>
                <a:spcPct val="100000"/>
              </a:lnSpc>
              <a:spcBef>
                <a:spcPts val="810"/>
              </a:spcBef>
            </a:pPr>
            <a:r>
              <a:rPr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объемы,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2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r>
              <a:rPr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соответствовать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</a:t>
            </a:r>
            <a:r>
              <a:rPr sz="1000" spc="2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потребностям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</a:t>
            </a:r>
            <a:r>
              <a:rPr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передовым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достижениям</a:t>
            </a:r>
            <a:r>
              <a:rPr sz="10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  <a:r>
              <a:rPr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4">
            <a:extLst>
              <a:ext uri="{FF2B5EF4-FFF2-40B4-BE49-F238E27FC236}">
                <a16:creationId xmlns:a16="http://schemas.microsoft.com/office/drawing/2014/main" id="{0DF91125-D565-4729-BD4D-257C8F6C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8400"/>
              </p:ext>
            </p:extLst>
          </p:nvPr>
        </p:nvGraphicFramePr>
        <p:xfrm>
          <a:off x="6196780" y="1619125"/>
          <a:ext cx="5507355" cy="447687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316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4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2925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06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30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87">
                <a:tc>
                  <a:txBody>
                    <a:bodyPr/>
                    <a:lstStyle/>
                    <a:p>
                      <a:pPr marL="10160" marR="1905">
                        <a:lnSpc>
                          <a:spcPct val="100000"/>
                        </a:lnSpc>
                        <a:tabLst>
                          <a:tab pos="1221740" algn="l"/>
                          <a:tab pos="2398395" algn="l"/>
                        </a:tabLst>
                      </a:pPr>
                      <a:r>
                        <a:rPr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Обязательное</a:t>
                      </a:r>
                      <a:r>
                        <a:rPr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медицинское</a:t>
                      </a:r>
                      <a:r>
                        <a:rPr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ru-RU"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страхование неработающего</a:t>
                      </a:r>
                      <a:r>
                        <a:rPr lang="ru-RU" sz="1100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09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584">
                <a:tc>
                  <a:txBody>
                    <a:bodyPr/>
                    <a:lstStyle/>
                    <a:p>
                      <a:pPr marL="10160" marR="1270">
                        <a:lnSpc>
                          <a:spcPct val="100000"/>
                        </a:lnSpc>
                        <a:spcBef>
                          <a:spcPts val="260"/>
                        </a:spcBef>
                        <a:tabLst>
                          <a:tab pos="1084580" algn="l"/>
                          <a:tab pos="2371090" algn="l"/>
                        </a:tabLst>
                      </a:pPr>
                      <a:r>
                        <a:rPr lang="ru-RU" sz="1100" kern="1200" spc="-1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отдельных групп населения лекарственными препаратами и продуктами лечебного питания</a:t>
                      </a:r>
                      <a:endParaRPr sz="1100" kern="1200" spc="-1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3 307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3 307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683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первичного звена здравоохранения</a:t>
                      </a: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933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932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extLst>
                  <a:ext uri="{0D108BD9-81ED-4DB2-BD59-A6C34878D82A}">
                    <a16:rowId xmlns:a16="http://schemas.microsoft.com/office/drawing/2014/main" val="1484244828"/>
                  </a:ext>
                </a:extLst>
              </a:tr>
              <a:tr h="471960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 корпуса ОГБУЗ «Смоленская областная клиническая психиатрическая больница»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781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0414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1968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нового лечебного корпуса областного государственного бюджетного учреждения здравоохранения «Смоленская областная детская клиническая больница»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742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742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680">
                <a:tc>
                  <a:txBody>
                    <a:bodyPr/>
                    <a:lstStyle/>
                    <a:p>
                      <a:pPr marL="10160" marR="127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Текущие и капитальные ремонты зданий и сооружений областных государственных учреждений здравоохранения 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655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271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1016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tabLst>
                          <a:tab pos="1372870" algn="l"/>
                          <a:tab pos="2031364" algn="l"/>
                          <a:tab pos="2717165" algn="l"/>
                        </a:tabLs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медицинского оборудования</a:t>
                      </a:r>
                      <a:endParaRPr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0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50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13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1">
            <a:extLst>
              <a:ext uri="{FF2B5EF4-FFF2-40B4-BE49-F238E27FC236}">
                <a16:creationId xmlns:a16="http://schemas.microsoft.com/office/drawing/2014/main" id="{EF0CC329-7212-41D8-9763-7AEAC9CB1963}"/>
              </a:ext>
            </a:extLst>
          </p:cNvPr>
          <p:cNvSpPr txBox="1">
            <a:spLocks/>
          </p:cNvSpPr>
          <p:nvPr/>
        </p:nvSpPr>
        <p:spPr>
          <a:xfrm>
            <a:off x="8233795" y="6621944"/>
            <a:ext cx="303784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9" name="object 16"/>
          <p:cNvSpPr txBox="1"/>
          <p:nvPr/>
        </p:nvSpPr>
        <p:spPr>
          <a:xfrm>
            <a:off x="0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4C5969DC-637E-4BD6-9090-D23616B9D519}"/>
              </a:ext>
            </a:extLst>
          </p:cNvPr>
          <p:cNvSpPr txBox="1"/>
          <p:nvPr/>
        </p:nvSpPr>
        <p:spPr>
          <a:xfrm>
            <a:off x="123888" y="780552"/>
            <a:ext cx="5988050" cy="9868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ts val="969"/>
              </a:lnSpc>
              <a:spcBef>
                <a:spcPts val="229"/>
              </a:spcBef>
            </a:pP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ru-RU"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</a:p>
          <a:p>
            <a:pPr marL="12700" marR="5080" algn="ctr">
              <a:lnSpc>
                <a:spcPts val="969"/>
              </a:lnSpc>
              <a:spcBef>
                <a:spcPts val="229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(факт–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14 370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lang="ru-RU"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229"/>
              </a:spcBef>
            </a:pPr>
            <a:r>
              <a:rPr lang="ru-RU"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</a:t>
            </a:r>
            <a:r>
              <a:rPr lang="ru-RU" sz="900" spc="3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семей,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мерами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ru-RU" sz="900" spc="3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поддержки;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доступности, повышение</a:t>
            </a:r>
            <a:r>
              <a:rPr lang="ru-RU" sz="9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</a:t>
            </a:r>
            <a:r>
              <a:rPr lang="ru-RU"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ru-RU"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 населения;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</a:t>
            </a:r>
            <a:r>
              <a:rPr lang="ru-RU" sz="900" spc="3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оплаты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услуг;</a:t>
            </a:r>
            <a:r>
              <a:rPr lang="ru-RU" sz="900" spc="3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900" spc="3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отдыху</a:t>
            </a:r>
            <a:r>
              <a:rPr lang="ru-RU" sz="900" spc="3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3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оздоровлению</a:t>
            </a:r>
            <a:r>
              <a:rPr lang="ru-RU" sz="900" spc="3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r>
              <a:rPr lang="ru-RU"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sz="9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маломобильных</a:t>
            </a:r>
            <a:r>
              <a:rPr lang="ru-RU"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r>
              <a:rPr lang="ru-RU" sz="900" spc="-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969"/>
              </a:lnSpc>
              <a:spcBef>
                <a:spcPts val="229"/>
              </a:spcBef>
            </a:pP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8693D254-5AD8-40E4-B49B-E411FE4A4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67867"/>
              </p:ext>
            </p:extLst>
          </p:nvPr>
        </p:nvGraphicFramePr>
        <p:xfrm>
          <a:off x="114123" y="1698136"/>
          <a:ext cx="5938334" cy="447383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25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5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5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216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38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4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11">
                <a:tc>
                  <a:txBody>
                    <a:bodyPr/>
                    <a:lstStyle/>
                    <a:p>
                      <a:pPr marL="889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ежемесячного пособия в связи с рождением и воспитанием ребенка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1 621</a:t>
                      </a:r>
                    </a:p>
                  </a:txBody>
                  <a:tcPr marL="0" marR="0" marT="1225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1 621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2555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25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53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труда, ветеранов военной службы и тружеников тыла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339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оплату жилищно-коммунальных услуг отдельным категориям граждан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483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многодетных семей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411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отдыху и оздоровлению детей, включая создание современной инфраструктуры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557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82">
                <a:tc>
                  <a:txBody>
                    <a:bodyPr/>
                    <a:lstStyle/>
                    <a:p>
                      <a:pPr marL="8890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областного материнского (семейного) капитала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87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на рождение третьего ребенка или последующих детей до достижения ребенком возраста 3-х лет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1685462042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 социальной помощи на основании социального контракта отдельным категориям граждан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32084215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06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829AAAE-BC09-4660-A51A-4A5C676DD321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1EBDB80D-9D27-49AA-BA57-8694E1FE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16</a:t>
            </a:fld>
            <a:endParaRPr lang="ru-R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0F9D85D-43A8-41A1-A03D-36FDF3D460BE}"/>
              </a:ext>
            </a:extLst>
          </p:cNvPr>
          <p:cNvSpPr txBox="1"/>
          <p:nvPr/>
        </p:nvSpPr>
        <p:spPr>
          <a:xfrm>
            <a:off x="6323457" y="700839"/>
            <a:ext cx="5848034" cy="11035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66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–</a:t>
            </a:r>
            <a:r>
              <a:rPr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13 129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5240" algn="just">
              <a:lnSpc>
                <a:spcPct val="100000"/>
              </a:lnSpc>
              <a:spcBef>
                <a:spcPts val="1240"/>
              </a:spcBef>
            </a:pPr>
            <a:r>
              <a:rPr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sz="900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sz="900" spc="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</a:t>
            </a:r>
            <a:r>
              <a:rPr sz="900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sz="900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r>
              <a:rPr sz="900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регионального,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значения,</a:t>
            </a:r>
            <a:r>
              <a:rPr sz="9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нормативным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требованиям;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sz="900" spc="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sz="9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транспортного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пригородном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межмуниципальном</a:t>
            </a:r>
            <a:r>
              <a:rPr sz="9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сообщении;</a:t>
            </a:r>
            <a:r>
              <a:rPr sz="9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</a:t>
            </a:r>
            <a:r>
              <a:rPr sz="90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подвижного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</a:t>
            </a:r>
            <a:r>
              <a:rPr sz="9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</a:t>
            </a:r>
            <a:r>
              <a:rPr sz="9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id="{983FC381-1E74-4B0A-BFFB-A3211A2DA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113520"/>
              </p:ext>
            </p:extLst>
          </p:nvPr>
        </p:nvGraphicFramePr>
        <p:xfrm>
          <a:off x="6351282" y="1951296"/>
          <a:ext cx="5840718" cy="406597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682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6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517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41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3">
                <a:tc>
                  <a:txBody>
                    <a:bodyPr/>
                    <a:lstStyle/>
                    <a:p>
                      <a:pPr marL="8890" marR="1905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Приведение в нормативное </a:t>
                      </a:r>
                      <a:r>
                        <a:rPr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состояние</a:t>
                      </a: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атомобильных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дорог и искусственных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сооружений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38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390">
                <a:tc>
                  <a:txBody>
                    <a:bodyPr/>
                    <a:lstStyle/>
                    <a:p>
                      <a:pPr marL="8890" marR="1905" algn="l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Проектирование, строительство, реконструкция, капительный ремонт и ремонт автомобильных дорог общего пользования местного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38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2 852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9055" marB="0" anchor="ctr"/>
                </a:tc>
                <a:extLst>
                  <a:ext uri="{0D108BD9-81ED-4DB2-BD59-A6C34878D82A}">
                    <a16:rowId xmlns:a16="http://schemas.microsoft.com/office/drawing/2014/main" val="1658634081"/>
                  </a:ext>
                </a:extLst>
              </a:tr>
              <a:tr h="437273">
                <a:tc>
                  <a:txBody>
                    <a:bodyPr/>
                    <a:lstStyle/>
                    <a:p>
                      <a:pPr marL="8890" marR="635" algn="l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дорожной техники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7468415"/>
                  </a:ext>
                </a:extLst>
              </a:tr>
              <a:tr h="437273">
                <a:tc>
                  <a:txBody>
                    <a:bodyPr/>
                    <a:lstStyle/>
                    <a:p>
                      <a:pPr marL="8890" marR="635" algn="l">
                        <a:lnSpc>
                          <a:spcPct val="100000"/>
                        </a:lnSpc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едополученных</a:t>
                      </a:r>
                      <a:r>
                        <a:rPr lang="ru-RU" sz="1200" spc="2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r>
                        <a:rPr sz="1200" spc="2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2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результате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</a:t>
                      </a:r>
                      <a:r>
                        <a:rPr sz="1200" spc="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регулирования</a:t>
                      </a:r>
                      <a:r>
                        <a:rPr sz="1200" spc="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77961"/>
                  </a:ext>
                </a:extLst>
              </a:tr>
              <a:tr h="670193">
                <a:tc>
                  <a:txBody>
                    <a:bodyPr/>
                    <a:lstStyle/>
                    <a:p>
                      <a:pPr marL="8890" marR="1270" algn="l">
                        <a:lnSpc>
                          <a:spcPct val="100000"/>
                        </a:lnSpc>
                        <a:tabLst>
                          <a:tab pos="1077595" algn="l"/>
                          <a:tab pos="2322830" algn="l"/>
                          <a:tab pos="33318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подвижного состава пассажирского транспорта общего пользования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70">
                <a:tc>
                  <a:txBody>
                    <a:bodyPr/>
                    <a:lstStyle/>
                    <a:p>
                      <a:pPr marL="8890" marR="1270" algn="l">
                        <a:lnSpc>
                          <a:spcPct val="100000"/>
                        </a:lnSpc>
                        <a:tabLst>
                          <a:tab pos="1077595" algn="l"/>
                          <a:tab pos="2322830" algn="l"/>
                          <a:tab pos="33318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подвижного состава трамвайного парка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208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76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3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FA5D24A3-5229-40DA-AE4D-413001A05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783302"/>
              </p:ext>
            </p:extLst>
          </p:nvPr>
        </p:nvGraphicFramePr>
        <p:xfrm>
          <a:off x="6054571" y="1733192"/>
          <a:ext cx="6065648" cy="404025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62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0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0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334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500" baseline="-55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sz="1500" spc="-15" baseline="-55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07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объекта культурного наследия федерального значения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371916943"/>
                  </a:ext>
                </a:extLst>
              </a:tr>
              <a:tr h="307316"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туризма</a:t>
                      </a: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3530964162"/>
                  </a:ext>
                </a:extLst>
              </a:tr>
              <a:tr h="649955">
                <a:tc>
                  <a:txBody>
                    <a:bodyPr/>
                    <a:lstStyle/>
                    <a:p>
                      <a:pPr marL="1016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культуры, включая учреждения дополнительного 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300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marL="31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marL="31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16">
                <a:tc>
                  <a:txBody>
                    <a:bodyPr/>
                    <a:lstStyle/>
                    <a:p>
                      <a:pPr marL="10160">
                        <a:lnSpc>
                          <a:spcPts val="1385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модельных муниципальных библиотек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283">
                <a:tc>
                  <a:txBody>
                    <a:bodyPr/>
                    <a:lstStyle/>
                    <a:p>
                      <a:pPr marL="1016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оснащение региональных и муниципальных музеев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99">
                <a:tc>
                  <a:txBody>
                    <a:bodyPr/>
                    <a:lstStyle/>
                    <a:p>
                      <a:pPr marL="10160">
                        <a:lnSpc>
                          <a:spcPts val="139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театрально-концертного и культурно-досугового обслуживания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74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774">
                <a:tc>
                  <a:txBody>
                    <a:bodyPr/>
                    <a:lstStyle/>
                    <a:p>
                      <a:pPr marL="10160" marR="125730" lvl="0" indent="0" algn="l" defTabSz="9144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региональных театров</a:t>
                      </a:r>
                    </a:p>
                    <a:p>
                      <a:pPr marL="10160" marR="125730">
                        <a:lnSpc>
                          <a:spcPts val="1440"/>
                        </a:lnSpc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object 8">
            <a:extLst>
              <a:ext uri="{FF2B5EF4-FFF2-40B4-BE49-F238E27FC236}">
                <a16:creationId xmlns:a16="http://schemas.microsoft.com/office/drawing/2014/main" id="{68578E05-7135-4C21-8341-C7EA3DD55D7A}"/>
              </a:ext>
            </a:extLst>
          </p:cNvPr>
          <p:cNvSpPr txBox="1"/>
          <p:nvPr/>
        </p:nvSpPr>
        <p:spPr>
          <a:xfrm>
            <a:off x="6063448" y="824093"/>
            <a:ext cx="5998957" cy="75533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664845">
              <a:lnSpc>
                <a:spcPct val="100000"/>
              </a:lnSpc>
              <a:spcBef>
                <a:spcPts val="325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2 931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</a:pPr>
            <a:r>
              <a:rPr sz="900" b="1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sz="900" spc="1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sz="9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культуры;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вовлеченности</a:t>
            </a:r>
            <a:r>
              <a:rPr sz="9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9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1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sz="900" spc="1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sz="9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потенциала,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9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9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sz="900" spc="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</a:t>
            </a:r>
            <a:r>
              <a:rPr sz="9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ценностей);</a:t>
            </a:r>
            <a:r>
              <a:rPr sz="900" spc="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sz="9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культуры;</a:t>
            </a:r>
            <a:r>
              <a:rPr sz="900" spc="1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</a:t>
            </a:r>
            <a:r>
              <a:rPr sz="9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  <a:r>
              <a:rPr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музеев,</a:t>
            </a:r>
            <a:r>
              <a:rPr sz="9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r>
              <a:rPr sz="9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искусств,</a:t>
            </a:r>
            <a:r>
              <a:rPr sz="900" spc="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книжных</a:t>
            </a:r>
            <a:r>
              <a:rPr sz="9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фондов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68F68934-D1B4-4328-B493-22F203866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083943"/>
              </p:ext>
            </p:extLst>
          </p:nvPr>
        </p:nvGraphicFramePr>
        <p:xfrm>
          <a:off x="150921" y="1731146"/>
          <a:ext cx="5521988" cy="396921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0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1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73709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65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800">
                <a:tc>
                  <a:txBody>
                    <a:bodyPr/>
                    <a:lstStyle/>
                    <a:p>
                      <a:pPr marL="86360" marR="854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 коммунальной инфраструктуры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0650" marB="0" anchor="ctr"/>
                </a:tc>
                <a:extLst>
                  <a:ext uri="{0D108BD9-81ED-4DB2-BD59-A6C34878D82A}">
                    <a16:rowId xmlns:a16="http://schemas.microsoft.com/office/drawing/2014/main" val="2115731546"/>
                  </a:ext>
                </a:extLst>
              </a:tr>
              <a:tr h="769350">
                <a:tc>
                  <a:txBody>
                    <a:bodyPr/>
                    <a:lstStyle/>
                    <a:p>
                      <a:pPr marL="86360" marR="504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и возмещение затрат организациям в сфере теплоснабжения, водоснабжения, водоотведения, газоснабжения</a:t>
                      </a: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666">
                <a:tc>
                  <a:txBody>
                    <a:bodyPr/>
                    <a:lstStyle/>
                    <a:p>
                      <a:pPr marL="86360" marR="504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</a:t>
                      </a:r>
                      <a:r>
                        <a:rPr lang="ru-RU"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аварийного жилищного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проживания населения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883">
                <a:tc>
                  <a:txBody>
                    <a:bodyPr/>
                    <a:lstStyle/>
                    <a:p>
                      <a:pPr marL="86360" marR="552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</a:t>
                      </a:r>
                      <a:r>
                        <a:rPr lang="ru-RU" sz="1200" spc="2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</a:t>
                      </a:r>
                      <a:r>
                        <a:rPr lang="ru-RU"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</a:t>
                      </a:r>
                      <a:r>
                        <a:rPr lang="ru-RU"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ремонта</a:t>
                      </a:r>
                      <a:r>
                        <a:rPr lang="ru-RU"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</a:t>
                      </a:r>
                      <a:r>
                        <a:rPr lang="ru-RU"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199">
                <a:tc>
                  <a:txBody>
                    <a:bodyPr/>
                    <a:lstStyle/>
                    <a:p>
                      <a:pPr marL="86360" marR="50482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для осуществления деятельности в сфере ЖКХ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032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8">
            <a:extLst>
              <a:ext uri="{FF2B5EF4-FFF2-40B4-BE49-F238E27FC236}">
                <a16:creationId xmlns:a16="http://schemas.microsoft.com/office/drawing/2014/main" id="{0249C443-87F1-4A1B-BAAF-8A40191AE679}"/>
              </a:ext>
            </a:extLst>
          </p:cNvPr>
          <p:cNvSpPr txBox="1"/>
          <p:nvPr/>
        </p:nvSpPr>
        <p:spPr>
          <a:xfrm>
            <a:off x="150380" y="799021"/>
            <a:ext cx="5554980" cy="89319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9525" marR="88900" indent="-1183005" algn="ctr">
              <a:lnSpc>
                <a:spcPts val="1600"/>
              </a:lnSpc>
              <a:spcBef>
                <a:spcPts val="200"/>
              </a:spcBef>
            </a:pP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1200" b="1" spc="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качественными</a:t>
            </a:r>
            <a:r>
              <a:rPr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</a:t>
            </a:r>
            <a:r>
              <a:rPr sz="1200" b="1" spc="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</a:t>
            </a:r>
            <a:r>
              <a:rPr sz="1200" b="1" spc="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  <a:endParaRPr lang="ru-RU" sz="1200" b="1" spc="35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9525" marR="88900" indent="-1183005" algn="ctr">
              <a:lnSpc>
                <a:spcPts val="1600"/>
              </a:lnSpc>
              <a:spcBef>
                <a:spcPts val="200"/>
              </a:spcBef>
            </a:pPr>
            <a:r>
              <a:rPr sz="1200" b="1" spc="-1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4 156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915"/>
              </a:lnSpc>
            </a:pPr>
            <a:r>
              <a:rPr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sz="9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sz="900" spc="4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</a:t>
            </a:r>
            <a:r>
              <a:rPr sz="900" spc="4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</a:t>
            </a:r>
            <a:r>
              <a:rPr sz="900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</a:t>
            </a:r>
            <a:r>
              <a:rPr sz="900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sz="9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населению;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условий</a:t>
            </a:r>
            <a:r>
              <a:rPr sz="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 населения;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сокращения непригодного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</a:t>
            </a:r>
            <a:r>
              <a:rPr sz="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038BE21F-505D-4A15-B7EC-E37A323D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3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6"/>
          <p:cNvSpPr txBox="1"/>
          <p:nvPr/>
        </p:nvSpPr>
        <p:spPr>
          <a:xfrm>
            <a:off x="-2954" y="10692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</a:t>
            </a: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5D7166BB-B9EB-4097-9C2E-E2EC6EA2010A}"/>
              </a:ext>
            </a:extLst>
          </p:cNvPr>
          <p:cNvSpPr txBox="1"/>
          <p:nvPr/>
        </p:nvSpPr>
        <p:spPr>
          <a:xfrm>
            <a:off x="3" y="10692"/>
            <a:ext cx="12191999" cy="337149"/>
          </a:xfrm>
          <a:prstGeom prst="rect">
            <a:avLst/>
          </a:prstGeom>
        </p:spPr>
        <p:txBody>
          <a:bodyPr vert="horz" wrap="square" lIns="0" tIns="16007" rIns="0" bIns="0" rtlCol="0">
            <a:spAutoFit/>
          </a:bodyPr>
          <a:lstStyle/>
          <a:p>
            <a:pPr marL="72000" algn="just" defTabSz="839876">
              <a:lnSpc>
                <a:spcPct val="70000"/>
              </a:lnSpc>
            </a:pPr>
            <a:endParaRPr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55AAB25-5359-4080-B255-E305F762E62B}"/>
              </a:ext>
            </a:extLst>
          </p:cNvPr>
          <p:cNvSpPr txBox="1"/>
          <p:nvPr/>
        </p:nvSpPr>
        <p:spPr>
          <a:xfrm>
            <a:off x="6139728" y="760594"/>
            <a:ext cx="5864860" cy="118045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ctr">
              <a:spcBef>
                <a:spcPts val="434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spc="-1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spcBef>
                <a:spcPts val="434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2 206 млн.</a:t>
            </a:r>
            <a:r>
              <a:rPr lang="ru-RU"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434"/>
              </a:spcBef>
            </a:pPr>
            <a:r>
              <a:rPr lang="ru-RU"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увеличение</a:t>
            </a:r>
            <a:r>
              <a:rPr lang="ru-RU" sz="1000" spc="25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</a:t>
            </a:r>
            <a:r>
              <a:rPr lang="ru-RU" sz="1000" spc="2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</a:t>
            </a:r>
            <a:r>
              <a:rPr lang="ru-RU" sz="1000" spc="25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ru-RU" sz="1000" spc="2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2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3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включенных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3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sz="10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сборных</a:t>
            </a:r>
            <a:r>
              <a:rPr lang="ru-RU" sz="10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  <a:r>
              <a:rPr lang="ru-RU" sz="1000" spc="1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</a:t>
            </a:r>
            <a:r>
              <a:rPr lang="ru-RU" sz="1000" spc="11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1000" spc="1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</a:t>
            </a:r>
            <a:r>
              <a:rPr lang="ru-RU" sz="1000" spc="1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инфраструктуры;</a:t>
            </a:r>
            <a:r>
              <a:rPr lang="ru-RU" sz="1000" spc="9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ru-RU" sz="1000" spc="1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оборудования</a:t>
            </a:r>
            <a:r>
              <a:rPr lang="ru-RU"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spc="-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приведения</a:t>
            </a:r>
            <a:r>
              <a:rPr lang="ru-RU" sz="1000" spc="-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1000" spc="1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</a:t>
            </a:r>
            <a:r>
              <a:rPr lang="ru-RU" sz="10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AFCF4AF-1833-4A17-9303-B29B6D6A4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418755"/>
              </p:ext>
            </p:extLst>
          </p:nvPr>
        </p:nvGraphicFramePr>
        <p:xfrm>
          <a:off x="6132418" y="2036266"/>
          <a:ext cx="5899784" cy="41367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3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6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5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1594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2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и монтаж оборудования для создания модульных спортивных сооружений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2959100646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marL="9525" algn="l">
                        <a:lnSpc>
                          <a:spcPts val="139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"умных"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спортивных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площадок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включая закупку и монтаж оборудования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13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68">
                <a:tc>
                  <a:txBody>
                    <a:bodyPr/>
                    <a:lstStyle/>
                    <a:p>
                      <a:pPr marL="9525" marR="635" algn="l">
                        <a:lnSpc>
                          <a:spcPct val="100000"/>
                        </a:lnSpc>
                        <a:spcBef>
                          <a:spcPts val="790"/>
                        </a:spcBef>
                        <a:tabLst>
                          <a:tab pos="1239520" algn="l"/>
                          <a:tab pos="1934210" algn="l"/>
                          <a:tab pos="294195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спортивных объектов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03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29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tabLst>
                          <a:tab pos="1174115" algn="l"/>
                          <a:tab pos="2218055" algn="l"/>
                          <a:tab pos="33445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модульных спортивных объектов </a:t>
                      </a: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1827784529"/>
                  </a:ext>
                </a:extLst>
              </a:tr>
              <a:tr h="436829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подготовки и участия сборных команд Смоленской области в спортивных мероприятиях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097">
                <a:tc>
                  <a:txBody>
                    <a:bodyPr/>
                    <a:lstStyle/>
                    <a:p>
                      <a:pPr marL="9525" algn="l">
                        <a:lnSpc>
                          <a:spcPct val="100000"/>
                        </a:lnSpc>
                        <a:spcBef>
                          <a:spcPts val="790"/>
                        </a:spcBef>
                        <a:tabLst>
                          <a:tab pos="900430" algn="l"/>
                          <a:tab pos="1858010" algn="l"/>
                          <a:tab pos="2492375" algn="l"/>
                          <a:tab pos="2863850" algn="l"/>
                        </a:tabLst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спорта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03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51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735">
                <a:tc>
                  <a:txBody>
                    <a:bodyPr/>
                    <a:lstStyle/>
                    <a:p>
                      <a:pPr marL="8890" algn="l">
                        <a:lnSpc>
                          <a:spcPts val="139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algn="l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2696537039"/>
                  </a:ext>
                </a:extLst>
              </a:tr>
              <a:tr h="404097">
                <a:tc>
                  <a:txBody>
                    <a:bodyPr/>
                    <a:lstStyle/>
                    <a:p>
                      <a:pPr marL="9525" marR="1270" algn="l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9805" algn="l"/>
                          <a:tab pos="2531745" algn="l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установка оборудования для объектов спорта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845" marB="0" anchor="ctr"/>
                </a:tc>
                <a:extLst>
                  <a:ext uri="{0D108BD9-81ED-4DB2-BD59-A6C34878D82A}">
                    <a16:rowId xmlns:a16="http://schemas.microsoft.com/office/drawing/2014/main" val="758400066"/>
                  </a:ext>
                </a:extLst>
              </a:tr>
            </a:tbl>
          </a:graphicData>
        </a:graphic>
      </p:graphicFrame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0E61E803-D2FB-42AA-8022-18B451167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05575"/>
              </p:ext>
            </p:extLst>
          </p:nvPr>
        </p:nvGraphicFramePr>
        <p:xfrm>
          <a:off x="89021" y="2033843"/>
          <a:ext cx="5791200" cy="470741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42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4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2420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366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3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625">
                <a:tc>
                  <a:txBody>
                    <a:bodyPr/>
                    <a:lstStyle/>
                    <a:p>
                      <a:pPr marL="0" marR="571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</a:t>
                      </a: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сельскохозяйственным товаропроизводителям (</a:t>
                      </a:r>
                      <a:r>
                        <a:rPr sz="12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племенного молодняка,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с/х промышленной техники, на производство зерновых культур и др.)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5016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982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976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5778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413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содействию повышения кадровой обеспеченности предприятий агропромышленного комплекса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931727715"/>
                  </a:ext>
                </a:extLst>
              </a:tr>
              <a:tr h="423550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инфраструктуры на сельских территорий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4165001891"/>
                  </a:ext>
                </a:extLst>
              </a:tr>
              <a:tr h="423550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развитие сельских территорий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647">
                <a:tc>
                  <a:txBody>
                    <a:bodyPr/>
                    <a:lstStyle/>
                    <a:p>
                      <a:pPr marL="86360" marR="592455">
                        <a:lnSpc>
                          <a:spcPts val="1440"/>
                        </a:lnSpc>
                      </a:pP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тетных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направлений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малых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318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318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698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86360" marR="59563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поддержки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фермеров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сельской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кооперации</a:t>
                      </a:r>
                      <a:r>
                        <a:rPr lang="ru-RU"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360">
                <a:tc>
                  <a:txBody>
                    <a:bodyPr/>
                    <a:lstStyle/>
                    <a:p>
                      <a:pPr marL="86360" marR="59563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центра сельскохозяйственного консультирования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636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 anchor="ctr"/>
                </a:tc>
                <a:extLst>
                  <a:ext uri="{0D108BD9-81ED-4DB2-BD59-A6C34878D82A}">
                    <a16:rowId xmlns:a16="http://schemas.microsoft.com/office/drawing/2014/main" val="2597800822"/>
                  </a:ext>
                </a:extLst>
              </a:tr>
            </a:tbl>
          </a:graphicData>
        </a:graphic>
      </p:graphicFrame>
      <p:sp>
        <p:nvSpPr>
          <p:cNvPr id="13" name="object 8">
            <a:extLst>
              <a:ext uri="{FF2B5EF4-FFF2-40B4-BE49-F238E27FC236}">
                <a16:creationId xmlns:a16="http://schemas.microsoft.com/office/drawing/2014/main" id="{F25826AC-35AB-4725-8563-EB11B750B7EA}"/>
              </a:ext>
            </a:extLst>
          </p:cNvPr>
          <p:cNvSpPr txBox="1"/>
          <p:nvPr/>
        </p:nvSpPr>
        <p:spPr>
          <a:xfrm>
            <a:off x="90009" y="915015"/>
            <a:ext cx="5816600" cy="9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131445" indent="-434340" algn="ctr">
              <a:spcBef>
                <a:spcPts val="1120"/>
              </a:spcBef>
            </a:pP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и</a:t>
            </a:r>
            <a:r>
              <a:rPr sz="1200" b="1" spc="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рынков</a:t>
            </a:r>
            <a:r>
              <a:rPr sz="1200" b="1" spc="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r>
              <a:rPr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2 418 </a:t>
            </a:r>
            <a:r>
              <a:rPr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200" b="1" spc="-1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just">
              <a:lnSpc>
                <a:spcPts val="969"/>
              </a:lnSpc>
              <a:spcBef>
                <a:spcPts val="250"/>
              </a:spcBef>
            </a:pPr>
            <a:r>
              <a:rPr sz="9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900" spc="48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sz="900" spc="484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хозяйства,</a:t>
            </a:r>
            <a:r>
              <a:rPr sz="900" spc="49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900" spc="48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конкурентоспособности</a:t>
            </a:r>
            <a:r>
              <a:rPr sz="9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агропродовольственном</a:t>
            </a:r>
            <a:r>
              <a:rPr sz="900" spc="3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рынке;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</a:t>
            </a:r>
            <a:r>
              <a:rPr sz="900" spc="3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r>
              <a:rPr sz="900" spc="3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sz="900" spc="5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агропромышленного</a:t>
            </a:r>
            <a:r>
              <a:rPr sz="9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  <a:r>
              <a:rPr sz="9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9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</a:t>
            </a:r>
            <a:r>
              <a:rPr sz="9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9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</a:t>
            </a:r>
            <a:r>
              <a:rPr sz="900" spc="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9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C2309B-7F18-4334-83A2-6F59DD130604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C7C41495-8749-4D8C-A0C8-D0A51776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991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6">
            <a:extLst>
              <a:ext uri="{FF2B5EF4-FFF2-40B4-BE49-F238E27FC236}">
                <a16:creationId xmlns:a16="http://schemas.microsoft.com/office/drawing/2014/main" id="{A051E8E9-D37F-4003-9740-F3577AC2AC91}"/>
              </a:ext>
            </a:extLst>
          </p:cNvPr>
          <p:cNvSpPr txBox="1"/>
          <p:nvPr/>
        </p:nvSpPr>
        <p:spPr>
          <a:xfrm>
            <a:off x="0" y="28538"/>
            <a:ext cx="12191999" cy="376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6007" rIns="0" bIns="0" rtlCol="0">
            <a:spAutoFit/>
          </a:bodyPr>
          <a:lstStyle/>
          <a:p>
            <a:pPr marL="16849" marR="6737" algn="ctr">
              <a:lnSpc>
                <a:spcPct val="90000"/>
              </a:lnSpc>
            </a:pP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5626B29B-E6C4-4DDD-8FB2-D33E7BE185AF}"/>
              </a:ext>
            </a:extLst>
          </p:cNvPr>
          <p:cNvSpPr txBox="1"/>
          <p:nvPr/>
        </p:nvSpPr>
        <p:spPr>
          <a:xfrm>
            <a:off x="233583" y="825559"/>
            <a:ext cx="5555615" cy="101951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algn="ctr">
              <a:spcBef>
                <a:spcPts val="1040"/>
              </a:spcBef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занятости населения Смоленской области (факт – 522 млн. рублей)</a:t>
            </a:r>
          </a:p>
          <a:p>
            <a:pPr marL="12700" marR="5080" algn="just">
              <a:lnSpc>
                <a:spcPct val="100000"/>
              </a:lnSpc>
              <a:spcBef>
                <a:spcPts val="1040"/>
              </a:spcBef>
            </a:pPr>
            <a:r>
              <a:rPr lang="ru-RU"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000" b="1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напряженности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регулируемом</a:t>
            </a:r>
            <a:r>
              <a:rPr lang="ru-RU" sz="1000" spc="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рынке</a:t>
            </a:r>
            <a:r>
              <a:rPr lang="ru-RU" sz="1000" spc="4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ru-RU" sz="1000" spc="3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r>
              <a:rPr lang="ru-RU" sz="1000" spc="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000" spc="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0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</a:t>
            </a:r>
            <a:r>
              <a:rPr lang="ru-RU" sz="1000" spc="-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ресурсах;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социальной защиты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безработицы;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</a:t>
            </a:r>
            <a:r>
              <a:rPr lang="ru-RU"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</a:t>
            </a:r>
            <a:r>
              <a:rPr lang="ru-RU" sz="1000" spc="22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добровольному</a:t>
            </a:r>
            <a:r>
              <a:rPr lang="ru-RU" sz="1000" spc="2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переселению</a:t>
            </a:r>
            <a:r>
              <a:rPr lang="ru-RU" sz="1000" spc="22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соотечественников,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</a:t>
            </a:r>
            <a:r>
              <a:rPr lang="ru-RU" sz="1000" spc="-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1000" spc="-3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рубежом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C3668778-EC20-48B5-859C-2BA4A7DFE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410535"/>
              </p:ext>
            </p:extLst>
          </p:nvPr>
        </p:nvGraphicFramePr>
        <p:xfrm>
          <a:off x="221897" y="1972182"/>
          <a:ext cx="5771177" cy="397850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24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7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099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176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58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sz="14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безработным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16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гражданам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3843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384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43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959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Финансовая поддержка несовершеннолетним гражданам в возрасте от 14 до 18 лет в свободное от учебы время в период их временного трудоустройства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1675205"/>
                  </a:ext>
                </a:extLst>
              </a:tr>
              <a:tr h="583719">
                <a:tc>
                  <a:txBody>
                    <a:bodyPr/>
                    <a:lstStyle/>
                    <a:p>
                      <a:pPr marL="8890">
                        <a:lnSpc>
                          <a:spcPts val="1390"/>
                        </a:lnSpc>
                      </a:pP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Текущие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</a:t>
                      </a:r>
                      <a:r>
                        <a:rPr lang="ru-RU"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зданий</a:t>
                      </a:r>
                      <a:r>
                        <a:rPr lang="ru-RU"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сооружений</a:t>
                      </a:r>
                      <a:r>
                        <a:rPr lang="ru-RU"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областных</a:t>
                      </a:r>
                      <a:r>
                        <a:rPr lang="ru-RU"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</a:t>
                      </a:r>
                      <a:r>
                        <a:rPr lang="ru-RU"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776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и сопровождение информационных систем в сфере занятости населения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3840263"/>
                  </a:ext>
                </a:extLst>
              </a:tr>
              <a:tr h="571776">
                <a:tc>
                  <a:txBody>
                    <a:bodyPr/>
                    <a:lstStyle/>
                    <a:p>
                      <a:pPr marL="1016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профессионального обучения и дополнительного профессионального образования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8034701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5B411F-2654-4C6C-A9A5-5619B35CE4D2}"/>
              </a:ext>
            </a:extLst>
          </p:cNvPr>
          <p:cNvSpPr/>
          <p:nvPr/>
        </p:nvSpPr>
        <p:spPr>
          <a:xfrm>
            <a:off x="11095354" y="471672"/>
            <a:ext cx="1096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737" algn="r"/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(млн. </a:t>
            </a:r>
            <a:r>
              <a:rPr lang="ru-RU" sz="1200" spc="-33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рублей</a:t>
            </a:r>
            <a:r>
              <a:rPr lang="ru-RU" sz="1200" spc="6" dirty="0">
                <a:solidFill>
                  <a:srgbClr val="13223D"/>
                </a:solidFill>
                <a:latin typeface="Candara" panose="020E0502030303020204" pitchFamily="34" charset="0"/>
                <a:cs typeface="Cambria"/>
              </a:rPr>
              <a:t>)</a:t>
            </a:r>
            <a:endParaRPr lang="ru-RU" sz="1200" dirty="0">
              <a:solidFill>
                <a:srgbClr val="13223D"/>
              </a:solidFill>
              <a:latin typeface="Candara" panose="020E0502030303020204" pitchFamily="34" charset="0"/>
              <a:cs typeface="Cambria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83D2438-DE92-421F-B130-1205DD1C4E78}"/>
              </a:ext>
            </a:extLst>
          </p:cNvPr>
          <p:cNvSpPr txBox="1"/>
          <p:nvPr/>
        </p:nvSpPr>
        <p:spPr>
          <a:xfrm>
            <a:off x="6267634" y="850814"/>
            <a:ext cx="5826457" cy="990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ts val="1019"/>
              </a:lnSpc>
            </a:pP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b="1" spc="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1200" b="1" spc="-3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lang="ru-RU" sz="1200" b="1" spc="-3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200" b="1" spc="204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</a:t>
            </a:r>
            <a:r>
              <a:rPr lang="ru-RU" sz="1200" b="1" spc="-2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224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  <a:r>
              <a:rPr lang="ru-RU" sz="1200" b="1" spc="-2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en-US" sz="1200" b="1" spc="-1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ts val="1019"/>
              </a:lnSpc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ts val="1019"/>
              </a:lnSpc>
            </a:pPr>
            <a:r>
              <a:rPr sz="1000" b="1" dirty="0" err="1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1000" b="1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000" b="1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000" spc="4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</a:t>
            </a:r>
            <a:r>
              <a:rPr sz="1000" spc="4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sz="1000" spc="4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</a:t>
            </a:r>
            <a:r>
              <a:rPr sz="1000" spc="4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1000" spc="409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000" spc="40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000" spc="8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</a:t>
            </a:r>
            <a:r>
              <a:rPr sz="1000" spc="7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6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000" spc="7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000" spc="14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практику;</a:t>
            </a:r>
            <a:r>
              <a:rPr sz="1000" spc="15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</a:t>
            </a:r>
            <a:r>
              <a:rPr sz="1000" spc="15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(волонтерской) активности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</a:t>
            </a:r>
            <a:r>
              <a:rPr sz="1000" spc="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sz="1000" spc="-15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sz="1000" spc="2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spc="-10" dirty="0">
                <a:solidFill>
                  <a:srgbClr val="1221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5E206378-FA68-47B6-818F-51FC38726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05017"/>
              </p:ext>
            </p:extLst>
          </p:nvPr>
        </p:nvGraphicFramePr>
        <p:xfrm>
          <a:off x="6221802" y="1975940"/>
          <a:ext cx="5848349" cy="369672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8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1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659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</a:t>
                      </a:r>
                      <a:r>
                        <a:rPr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63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429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34">
                <a:tc>
                  <a:txBody>
                    <a:bodyPr/>
                    <a:lstStyle/>
                    <a:p>
                      <a:pPr marL="889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для детей и молодежи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668">
                <a:tc>
                  <a:txBody>
                    <a:bodyPr/>
                    <a:lstStyle/>
                    <a:p>
                      <a:pPr marL="8890">
                        <a:lnSpc>
                          <a:spcPts val="161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 восстановление воинских захоронений и мемориальных сооружений, находящихся вне воинских захоронений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9956124"/>
                  </a:ext>
                </a:extLst>
              </a:tr>
              <a:tr h="667792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гражданского и патриотического воспитания 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545696"/>
                  </a:ext>
                </a:extLst>
              </a:tr>
              <a:tr h="561751">
                <a:tc>
                  <a:txBody>
                    <a:bodyPr/>
                    <a:lstStyle/>
                    <a:p>
                      <a:pPr marL="8890">
                        <a:lnSpc>
                          <a:spcPts val="1614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популяризация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добровольчества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(волонтерства)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marL="12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lang="ru-RU" sz="1200" kern="1200" spc="-25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sz="1200" kern="1200" spc="-25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751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поискового движения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18110" marB="0" anchor="ctr"/>
                </a:tc>
                <a:extLst>
                  <a:ext uri="{0D108BD9-81ED-4DB2-BD59-A6C34878D82A}">
                    <a16:rowId xmlns:a16="http://schemas.microsoft.com/office/drawing/2014/main" val="2538375755"/>
                  </a:ext>
                </a:extLst>
              </a:tr>
            </a:tbl>
          </a:graphicData>
        </a:graphic>
      </p:graphicFrame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ABC88A62-5D8C-4D07-8AE4-D772A7E5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28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7360853" y="4566053"/>
            <a:ext cx="4614296" cy="1477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47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 документ является обобщенной и адаптированной для граждан версией проекта областного закона Смоленской области «Об исполнении областного бюджета за 2025 год».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292" spc="12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материалов документа ссылка на Министерство финансов Смоленской области обязательна</a:t>
            </a:r>
            <a:r>
              <a:rPr lang="ru-RU" sz="1292" spc="12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92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5"/>
          <p:cNvSpPr txBox="1"/>
          <p:nvPr/>
        </p:nvSpPr>
        <p:spPr>
          <a:xfrm>
            <a:off x="347311" y="316255"/>
            <a:ext cx="3033368" cy="12954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45103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>
              <a:spcBef>
                <a:spcPts val="355"/>
              </a:spcBef>
            </a:pPr>
            <a:r>
              <a:rPr lang="ru-RU" sz="8122" b="1" dirty="0">
                <a:solidFill>
                  <a:srgbClr val="A8A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sz="8122" dirty="0">
              <a:solidFill>
                <a:srgbClr val="A8AE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CA9BE9-7D4E-4018-A80B-F57561440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72" y="203983"/>
            <a:ext cx="6134100" cy="5667375"/>
          </a:xfrm>
          <a:prstGeom prst="rect">
            <a:avLst/>
          </a:prstGeom>
          <a:effectLst>
            <a:outerShdw blurRad="50800" dist="38100" dir="18900000" sx="104000" sy="104000" algn="bl" rotWithShape="0">
              <a:prstClr val="black">
                <a:alpha val="1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42CC08-B5C3-4BE1-8947-75EF4F51F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01" y="3429000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 t="-15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0736-FFB6-4089-B008-51F8FDAE9A72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39713" y="-1588"/>
            <a:ext cx="11952287" cy="668338"/>
          </a:xfrm>
        </p:spPr>
        <p:txBody>
          <a:bodyPr>
            <a:noAutofit/>
          </a:bodyPr>
          <a:lstStyle/>
          <a:p>
            <a:pPr algn="ctr" defTabSz="839876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Национальные проекты, 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564" y="535673"/>
            <a:ext cx="9697077" cy="53348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140"/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ВСЕГО:</a:t>
            </a:r>
            <a:r>
              <a:rPr lang="ru-RU" sz="2700" dirty="0">
                <a:ln>
                  <a:solidFill>
                    <a:sysClr val="windowText" lastClr="000000"/>
                  </a:solidFill>
                </a:ln>
                <a:solidFill>
                  <a:srgbClr val="2F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13 055 </a:t>
            </a:r>
            <a:endParaRPr lang="ru-RU" sz="27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8167393"/>
              </p:ext>
            </p:extLst>
          </p:nvPr>
        </p:nvGraphicFramePr>
        <p:xfrm>
          <a:off x="10019891" y="1366367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713291492"/>
              </p:ext>
            </p:extLst>
          </p:nvPr>
        </p:nvGraphicFramePr>
        <p:xfrm>
          <a:off x="7357951" y="1507568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51901599"/>
              </p:ext>
            </p:extLst>
          </p:nvPr>
        </p:nvGraphicFramePr>
        <p:xfrm>
          <a:off x="1323672" y="4670731"/>
          <a:ext cx="2016224" cy="163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5" name="Диаграмма 124">
            <a:extLst>
              <a:ext uri="{FF2B5EF4-FFF2-40B4-BE49-F238E27FC236}">
                <a16:creationId xmlns:a16="http://schemas.microsoft.com/office/drawing/2014/main" id="{B6738D1A-A1E4-420D-B543-5AE812ACC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394168"/>
              </p:ext>
            </p:extLst>
          </p:nvPr>
        </p:nvGraphicFramePr>
        <p:xfrm>
          <a:off x="2933473" y="6154305"/>
          <a:ext cx="6096000" cy="23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D8ABBDE8-A72D-4377-BD7E-5DDBB868307D}"/>
              </a:ext>
            </a:extLst>
          </p:cNvPr>
          <p:cNvGrpSpPr>
            <a:grpSpLocks/>
          </p:cNvGrpSpPr>
          <p:nvPr/>
        </p:nvGrpSpPr>
        <p:grpSpPr bwMode="auto">
          <a:xfrm>
            <a:off x="2211935" y="1003177"/>
            <a:ext cx="8073737" cy="5042516"/>
            <a:chOff x="1403646" y="771549"/>
            <a:chExt cx="6283667" cy="3924581"/>
          </a:xfrm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5CF35ABB-CAA3-41F3-8237-D143F3015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646" y="771550"/>
              <a:ext cx="1403429" cy="2700531"/>
              <a:chOff x="620687" y="771549"/>
              <a:chExt cx="1187645" cy="2285318"/>
            </a:xfrm>
          </p:grpSpPr>
          <p:grpSp>
            <p:nvGrpSpPr>
              <p:cNvPr id="177" name="Группа 176">
                <a:extLst>
                  <a:ext uri="{FF2B5EF4-FFF2-40B4-BE49-F238E27FC236}">
                    <a16:creationId xmlns:a16="http://schemas.microsoft.com/office/drawing/2014/main" id="{6CB2C4B9-2A5E-468B-97C7-D35A376CCF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0687" y="1924284"/>
                <a:ext cx="1187642" cy="1132583"/>
                <a:chOff x="1479549" y="1924685"/>
                <a:chExt cx="1187642" cy="1188239"/>
              </a:xfrm>
            </p:grpSpPr>
            <p:grpSp>
              <p:nvGrpSpPr>
                <p:cNvPr id="183" name="Группа 182">
                  <a:extLst>
                    <a:ext uri="{FF2B5EF4-FFF2-40B4-BE49-F238E27FC236}">
                      <a16:creationId xmlns:a16="http://schemas.microsoft.com/office/drawing/2014/main" id="{FEB1471D-4C90-4936-8E71-B7ACD18082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9549" y="1924685"/>
                  <a:ext cx="1187642" cy="1188239"/>
                  <a:chOff x="4432009" y="1676650"/>
                  <a:chExt cx="1439566" cy="1668896"/>
                </a:xfrm>
              </p:grpSpPr>
              <p:sp>
                <p:nvSpPr>
                  <p:cNvPr id="185" name="TextBox 27">
                    <a:extLst>
                      <a:ext uri="{FF2B5EF4-FFF2-40B4-BE49-F238E27FC236}">
                        <a16:creationId xmlns:a16="http://schemas.microsoft.com/office/drawing/2014/main" id="{54AC390F-43EF-4C7E-B48C-AB6F4335C1CD}"/>
                      </a:ext>
                    </a:extLst>
                  </p:cNvPr>
                  <p:cNvSpPr txBox="1"/>
                  <p:nvPr/>
                </p:nvSpPr>
                <p:spPr>
                  <a:xfrm>
                    <a:off x="4580200" y="2223050"/>
                    <a:ext cx="1156213" cy="112249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Туризм и гостеприимство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76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74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2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86" name="Шестиугольник 185">
                    <a:extLst>
                      <a:ext uri="{FF2B5EF4-FFF2-40B4-BE49-F238E27FC236}">
                        <a16:creationId xmlns:a16="http://schemas.microsoft.com/office/drawing/2014/main" id="{BC24E1E0-25AC-42D0-B896-0D77F57EEC69}"/>
                      </a:ext>
                    </a:extLst>
                  </p:cNvPr>
                  <p:cNvSpPr/>
                  <p:nvPr/>
                </p:nvSpPr>
                <p:spPr>
                  <a:xfrm>
                    <a:off x="4432009" y="1676650"/>
                    <a:ext cx="1439566" cy="1441229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pic>
              <p:nvPicPr>
                <p:cNvPr id="184" name="Рисунок 183">
                  <a:extLst>
                    <a:ext uri="{FF2B5EF4-FFF2-40B4-BE49-F238E27FC236}">
                      <a16:creationId xmlns:a16="http://schemas.microsoft.com/office/drawing/2014/main" id="{246AD91F-0ED2-44AA-8746-C0C85990D1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33" t="2222" r="22968" b="25630"/>
                <a:stretch>
                  <a:fillRect/>
                </a:stretch>
              </p:blipFill>
              <p:spPr bwMode="auto">
                <a:xfrm>
                  <a:off x="1916832" y="1995686"/>
                  <a:ext cx="323850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8" name="Группа 177">
                <a:extLst>
                  <a:ext uri="{FF2B5EF4-FFF2-40B4-BE49-F238E27FC236}">
                    <a16:creationId xmlns:a16="http://schemas.microsoft.com/office/drawing/2014/main" id="{4229A7DD-F4A9-489E-82E5-F5712627F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0689" y="771549"/>
                <a:ext cx="1187643" cy="1045253"/>
                <a:chOff x="1412777" y="771549"/>
                <a:chExt cx="1187643" cy="1080796"/>
              </a:xfrm>
            </p:grpSpPr>
            <p:grpSp>
              <p:nvGrpSpPr>
                <p:cNvPr id="179" name="Группа 178">
                  <a:extLst>
                    <a:ext uri="{FF2B5EF4-FFF2-40B4-BE49-F238E27FC236}">
                      <a16:creationId xmlns:a16="http://schemas.microsoft.com/office/drawing/2014/main" id="{21E432E3-933A-49EB-858E-DF14AA378F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12777" y="771549"/>
                  <a:ext cx="1187643" cy="1080796"/>
                  <a:chOff x="843091" y="1564645"/>
                  <a:chExt cx="1439566" cy="1441729"/>
                </a:xfrm>
              </p:grpSpPr>
              <p:sp>
                <p:nvSpPr>
                  <p:cNvPr id="181" name="Прямоугольник 180">
                    <a:extLst>
                      <a:ext uri="{FF2B5EF4-FFF2-40B4-BE49-F238E27FC236}">
                        <a16:creationId xmlns:a16="http://schemas.microsoft.com/office/drawing/2014/main" id="{2E57CFFC-E17C-47C4-BB0B-74D6620F24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91282" y="2153938"/>
                    <a:ext cx="1213209" cy="785724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Инфраструктура для жизни</a:t>
                    </a: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6 333</a:t>
                    </a: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3 483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2 850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</p:txBody>
              </p:sp>
              <p:sp>
                <p:nvSpPr>
                  <p:cNvPr id="182" name="Шестиугольник 181">
                    <a:extLst>
                      <a:ext uri="{FF2B5EF4-FFF2-40B4-BE49-F238E27FC236}">
                        <a16:creationId xmlns:a16="http://schemas.microsoft.com/office/drawing/2014/main" id="{37CA950A-5790-478C-8F0C-75B5128B7AED}"/>
                      </a:ext>
                    </a:extLst>
                  </p:cNvPr>
                  <p:cNvSpPr/>
                  <p:nvPr/>
                </p:nvSpPr>
                <p:spPr>
                  <a:xfrm>
                    <a:off x="843091" y="1564645"/>
                    <a:ext cx="1439566" cy="1441729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pic>
              <p:nvPicPr>
                <p:cNvPr id="180" name="Рисунок 179">
                  <a:extLst>
                    <a:ext uri="{FF2B5EF4-FFF2-40B4-BE49-F238E27FC236}">
                      <a16:creationId xmlns:a16="http://schemas.microsoft.com/office/drawing/2014/main" id="{7B37206F-EB22-45A8-884A-139A27E0D0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592" r="28445" b="28848"/>
                <a:stretch>
                  <a:fillRect/>
                </a:stretch>
              </p:blipFill>
              <p:spPr bwMode="auto">
                <a:xfrm>
                  <a:off x="1717458" y="897567"/>
                  <a:ext cx="592137" cy="323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D4BC7E85-7454-40F5-92E1-4C5CBC3F8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0267" y="771549"/>
              <a:ext cx="1584412" cy="3924581"/>
              <a:chOff x="2570952" y="790574"/>
              <a:chExt cx="1340800" cy="3321166"/>
            </a:xfrm>
          </p:grpSpPr>
          <p:pic>
            <p:nvPicPr>
              <p:cNvPr id="162" name="Рисунок 161">
                <a:extLst>
                  <a:ext uri="{FF2B5EF4-FFF2-40B4-BE49-F238E27FC236}">
                    <a16:creationId xmlns:a16="http://schemas.microsoft.com/office/drawing/2014/main" id="{FBB38A56-67CE-40EB-8F6C-019EADF96C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8145" y="3106165"/>
                <a:ext cx="341519" cy="2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" name="Группа 162">
                <a:extLst>
                  <a:ext uri="{FF2B5EF4-FFF2-40B4-BE49-F238E27FC236}">
                    <a16:creationId xmlns:a16="http://schemas.microsoft.com/office/drawing/2014/main" id="{27F5EC8A-53E2-4BDC-946B-105FFB1545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70952" y="790574"/>
                <a:ext cx="1340800" cy="3321166"/>
                <a:chOff x="2570952" y="790574"/>
                <a:chExt cx="1340800" cy="3321166"/>
              </a:xfrm>
            </p:grpSpPr>
            <p:grpSp>
              <p:nvGrpSpPr>
                <p:cNvPr id="164" name="Группа 163">
                  <a:extLst>
                    <a:ext uri="{FF2B5EF4-FFF2-40B4-BE49-F238E27FC236}">
                      <a16:creationId xmlns:a16="http://schemas.microsoft.com/office/drawing/2014/main" id="{F1BF5BF0-9D71-414B-8D4B-F15C6C96F2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70952" y="3074547"/>
                  <a:ext cx="1340800" cy="1037193"/>
                  <a:chOff x="1379577" y="3443031"/>
                  <a:chExt cx="1625977" cy="1538631"/>
                </a:xfrm>
              </p:grpSpPr>
              <p:sp>
                <p:nvSpPr>
                  <p:cNvPr id="175" name="TextBox 24">
                    <a:extLst>
                      <a:ext uri="{FF2B5EF4-FFF2-40B4-BE49-F238E27FC236}">
                        <a16:creationId xmlns:a16="http://schemas.microsoft.com/office/drawing/2014/main" id="{19E0151D-2E1F-4CBD-969A-EAE3DE1178F2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379577" y="3851606"/>
                    <a:ext cx="1625977" cy="113005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Беспилотные авиационные системы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12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12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76" name="Шестиугольник 175">
                    <a:extLst>
                      <a:ext uri="{FF2B5EF4-FFF2-40B4-BE49-F238E27FC236}">
                        <a16:creationId xmlns:a16="http://schemas.microsoft.com/office/drawing/2014/main" id="{58082772-EA3E-4FB4-B0B0-36424CC3605B}"/>
                      </a:ext>
                    </a:extLst>
                  </p:cNvPr>
                  <p:cNvSpPr/>
                  <p:nvPr/>
                </p:nvSpPr>
                <p:spPr>
                  <a:xfrm>
                    <a:off x="1459409" y="3443031"/>
                    <a:ext cx="1440244" cy="1442965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grpSp>
              <p:nvGrpSpPr>
                <p:cNvPr id="165" name="Группа 164">
                  <a:extLst>
                    <a:ext uri="{FF2B5EF4-FFF2-40B4-BE49-F238E27FC236}">
                      <a16:creationId xmlns:a16="http://schemas.microsoft.com/office/drawing/2014/main" id="{7418C458-761F-443B-A5E6-FD94AD6614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36782" y="790574"/>
                  <a:ext cx="1187642" cy="1045253"/>
                  <a:chOff x="3166747" y="790400"/>
                  <a:chExt cx="1079175" cy="1080796"/>
                </a:xfrm>
              </p:grpSpPr>
              <p:grpSp>
                <p:nvGrpSpPr>
                  <p:cNvPr id="171" name="Группа 170">
                    <a:extLst>
                      <a:ext uri="{FF2B5EF4-FFF2-40B4-BE49-F238E27FC236}">
                        <a16:creationId xmlns:a16="http://schemas.microsoft.com/office/drawing/2014/main" id="{B87FCA42-8001-49D8-9892-7C4447DB86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66747" y="790400"/>
                    <a:ext cx="1079175" cy="1080796"/>
                    <a:chOff x="2627920" y="2647485"/>
                    <a:chExt cx="1439181" cy="1441729"/>
                  </a:xfrm>
                </p:grpSpPr>
                <p:sp>
                  <p:nvSpPr>
                    <p:cNvPr id="173" name="TextBox 15">
                      <a:extLst>
                        <a:ext uri="{FF2B5EF4-FFF2-40B4-BE49-F238E27FC236}">
                          <a16:creationId xmlns:a16="http://schemas.microsoft.com/office/drawing/2014/main" id="{3ACDD2E7-5AE3-4BF9-A9E1-563F1048C356}"/>
                        </a:ext>
                      </a:extLst>
                    </p:cNvPr>
                    <p:cNvSpPr txBox="1"/>
                    <p:nvPr/>
                  </p:nvSpPr>
                  <p:spPr bwMode="auto">
                    <a:xfrm>
                      <a:off x="2680017" y="3164507"/>
                      <a:ext cx="1351268" cy="870967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>
                      <a:defPPr>
                        <a:defRPr lang="ru-RU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000" b="1" dirty="0">
                          <a:solidFill>
                            <a:srgbClr val="394951"/>
                          </a:solidFill>
                        </a:rPr>
                        <a:t>Семья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394951"/>
                          </a:solidFill>
                        </a:rPr>
                        <a:t>2 397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000" b="1" dirty="0">
                          <a:solidFill>
                            <a:srgbClr val="394951"/>
                          </a:solidFill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accent2"/>
                          </a:solidFill>
                        </a:rPr>
                        <a:t>726 </a:t>
                      </a:r>
                      <a:r>
                        <a:rPr lang="ru-RU" sz="1000" b="1" dirty="0">
                          <a:solidFill>
                            <a:srgbClr val="394951"/>
                          </a:solidFill>
                        </a:rPr>
                        <a:t>/</a:t>
                      </a:r>
                      <a:r>
                        <a:rPr lang="ru-RU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1 671</a:t>
                      </a:r>
                      <a:r>
                        <a:rPr lang="ru-RU" sz="1000" b="1" dirty="0">
                          <a:solidFill>
                            <a:srgbClr val="394951"/>
                          </a:solidFill>
                        </a:rPr>
                        <a:t>)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050" b="1" dirty="0">
                        <a:solidFill>
                          <a:srgbClr val="39495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174" name="Шестиугольник 173">
                      <a:extLst>
                        <a:ext uri="{FF2B5EF4-FFF2-40B4-BE49-F238E27FC236}">
                          <a16:creationId xmlns:a16="http://schemas.microsoft.com/office/drawing/2014/main" id="{4A39EB51-3CDA-44F9-AE32-1BB42C70F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920" y="2647485"/>
                      <a:ext cx="1439181" cy="1441729"/>
                    </a:xfrm>
                    <a:prstGeom prst="hexagon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ru-RU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/>
                    </a:p>
                  </p:txBody>
                </p:sp>
              </p:grpSp>
              <p:pic>
                <p:nvPicPr>
                  <p:cNvPr id="172" name="Рисунок 171">
                    <a:extLst>
                      <a:ext uri="{FF2B5EF4-FFF2-40B4-BE49-F238E27FC236}">
                        <a16:creationId xmlns:a16="http://schemas.microsoft.com/office/drawing/2014/main" id="{07FF3D0F-5FDD-45F7-B8C8-AF32FD03C10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556" t="33089" r="69777" b="34088"/>
                  <a:stretch>
                    <a:fillRect/>
                  </a:stretch>
                </p:blipFill>
                <p:spPr bwMode="auto">
                  <a:xfrm>
                    <a:off x="3501008" y="843558"/>
                    <a:ext cx="372792" cy="360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66" name="Группа 165">
                  <a:extLst>
                    <a:ext uri="{FF2B5EF4-FFF2-40B4-BE49-F238E27FC236}">
                      <a16:creationId xmlns:a16="http://schemas.microsoft.com/office/drawing/2014/main" id="{375F6FA4-D25A-476C-AE41-21EA95546D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36784" y="1924499"/>
                  <a:ext cx="1187642" cy="1042566"/>
                  <a:chOff x="3173298" y="1915377"/>
                  <a:chExt cx="1080762" cy="1078019"/>
                </a:xfrm>
              </p:grpSpPr>
              <p:pic>
                <p:nvPicPr>
                  <p:cNvPr id="167" name="Рисунок 166">
                    <a:extLst>
                      <a:ext uri="{FF2B5EF4-FFF2-40B4-BE49-F238E27FC236}">
                        <a16:creationId xmlns:a16="http://schemas.microsoft.com/office/drawing/2014/main" id="{604DCEFC-8E14-48F3-AC69-93FF707CEF6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01052" y="2008653"/>
                    <a:ext cx="404772" cy="3979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68" name="Группа 167">
                    <a:extLst>
                      <a:ext uri="{FF2B5EF4-FFF2-40B4-BE49-F238E27FC236}">
                        <a16:creationId xmlns:a16="http://schemas.microsoft.com/office/drawing/2014/main" id="{EC07330F-B4DD-4E6D-BE07-4E4ED5A4DA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73298" y="1915377"/>
                    <a:ext cx="1080762" cy="1078019"/>
                    <a:chOff x="4189839" y="3396141"/>
                    <a:chExt cx="1439566" cy="1438024"/>
                  </a:xfrm>
                </p:grpSpPr>
                <p:sp>
                  <p:nvSpPr>
                    <p:cNvPr id="169" name="Прямоугольник 168">
                      <a:extLst>
                        <a:ext uri="{FF2B5EF4-FFF2-40B4-BE49-F238E27FC236}">
                          <a16:creationId xmlns:a16="http://schemas.microsoft.com/office/drawing/2014/main" id="{3E593722-A44D-4761-B4F3-55FF97BF7DC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36039" y="4117006"/>
                      <a:ext cx="589506" cy="68194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>
                      <a:defPPr>
                        <a:defRPr lang="ru-RU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000" b="1" dirty="0">
                          <a:solidFill>
                            <a:srgbClr val="394951"/>
                          </a:solidFill>
                          <a:latin typeface="+mn-lt"/>
                        </a:rPr>
                        <a:t>Кадры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394951"/>
                          </a:solidFill>
                          <a:latin typeface="+mn-lt"/>
                        </a:rPr>
                        <a:t>41</a:t>
                      </a:r>
                    </a:p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000" b="1" dirty="0">
                          <a:solidFill>
                            <a:srgbClr val="394951"/>
                          </a:solidFill>
                          <a:latin typeface="+mn-lt"/>
                        </a:rPr>
                        <a:t>(</a:t>
                      </a:r>
                      <a:r>
                        <a:rPr lang="ru-RU" sz="1000" b="1" dirty="0">
                          <a:solidFill>
                            <a:schemeClr val="accent2"/>
                          </a:solidFill>
                          <a:latin typeface="+mn-lt"/>
                        </a:rPr>
                        <a:t>40</a:t>
                      </a:r>
                      <a:r>
                        <a:rPr lang="ru-RU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000" b="1" dirty="0">
                          <a:solidFill>
                            <a:srgbClr val="394951"/>
                          </a:solidFill>
                          <a:latin typeface="+mn-lt"/>
                        </a:rPr>
                        <a:t>/ </a:t>
                      </a:r>
                      <a:r>
                        <a:rPr lang="ru-RU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1</a:t>
                      </a:r>
                      <a:r>
                        <a:rPr lang="ru-RU" sz="1000" b="1" dirty="0">
                          <a:solidFill>
                            <a:srgbClr val="394951"/>
                          </a:solidFill>
                          <a:latin typeface="+mn-lt"/>
                        </a:rPr>
                        <a:t>)</a:t>
                      </a:r>
                    </a:p>
                  </p:txBody>
                </p:sp>
                <p:sp>
                  <p:nvSpPr>
                    <p:cNvPr id="170" name="Шестиугольник 169">
                      <a:extLst>
                        <a:ext uri="{FF2B5EF4-FFF2-40B4-BE49-F238E27FC236}">
                          <a16:creationId xmlns:a16="http://schemas.microsoft.com/office/drawing/2014/main" id="{A13028D9-72BF-41DF-AABA-C9CD1C69B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9839" y="3396141"/>
                      <a:ext cx="1439566" cy="1438024"/>
                    </a:xfrm>
                    <a:prstGeom prst="hexagon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ru-RU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600" dirty="0"/>
                    </a:p>
                  </p:txBody>
                </p:sp>
              </p:grpSp>
            </p:grpSp>
          </p:grp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8BF20963-8DCD-4D6B-9D0F-3C2D7064E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322" y="771551"/>
              <a:ext cx="1458991" cy="2622734"/>
              <a:chOff x="4642607" y="771551"/>
              <a:chExt cx="1234664" cy="2219482"/>
            </a:xfrm>
          </p:grpSpPr>
          <p:grpSp>
            <p:nvGrpSpPr>
              <p:cNvPr id="152" name="Группа 151">
                <a:extLst>
                  <a:ext uri="{FF2B5EF4-FFF2-40B4-BE49-F238E27FC236}">
                    <a16:creationId xmlns:a16="http://schemas.microsoft.com/office/drawing/2014/main" id="{3B00E3D0-4043-4FEA-8F2C-C4429E2499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3358" y="1924283"/>
                <a:ext cx="1187643" cy="1066750"/>
                <a:chOff x="4725366" y="1924283"/>
                <a:chExt cx="1187643" cy="1066750"/>
              </a:xfrm>
            </p:grpSpPr>
            <p:grpSp>
              <p:nvGrpSpPr>
                <p:cNvPr id="158" name="Группа 157">
                  <a:extLst>
                    <a:ext uri="{FF2B5EF4-FFF2-40B4-BE49-F238E27FC236}">
                      <a16:creationId xmlns:a16="http://schemas.microsoft.com/office/drawing/2014/main" id="{83C141E7-B5E3-49FD-AFE1-8D88718919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5366" y="1924283"/>
                  <a:ext cx="1187643" cy="1066750"/>
                  <a:chOff x="5634865" y="2824782"/>
                  <a:chExt cx="1439567" cy="1471381"/>
                </a:xfrm>
              </p:grpSpPr>
              <p:sp>
                <p:nvSpPr>
                  <p:cNvPr id="160" name="TextBox 30">
                    <a:extLst>
                      <a:ext uri="{FF2B5EF4-FFF2-40B4-BE49-F238E27FC236}">
                        <a16:creationId xmlns:a16="http://schemas.microsoft.com/office/drawing/2014/main" id="{0E95535A-F452-42A5-A0AE-13FDCB8E3AF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747229" y="3510438"/>
                    <a:ext cx="1244151" cy="785725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Международная кооперация</a:t>
                    </a: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41</a:t>
                    </a:r>
                    <a:r>
                      <a:rPr lang="en-US" sz="1200" b="1" dirty="0">
                        <a:solidFill>
                          <a:srgbClr val="394951"/>
                        </a:solidFill>
                        <a:latin typeface="+mn-lt"/>
                      </a:rPr>
                      <a:t> </a:t>
                    </a:r>
                    <a:endParaRPr lang="ru-RU" sz="1200" b="1" dirty="0">
                      <a:solidFill>
                        <a:srgbClr val="394951"/>
                      </a:solidFill>
                      <a:latin typeface="+mn-lt"/>
                    </a:endParaRP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40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 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1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</p:txBody>
              </p:sp>
              <p:sp>
                <p:nvSpPr>
                  <p:cNvPr id="161" name="Шестиугольник 160">
                    <a:extLst>
                      <a:ext uri="{FF2B5EF4-FFF2-40B4-BE49-F238E27FC236}">
                        <a16:creationId xmlns:a16="http://schemas.microsoft.com/office/drawing/2014/main" id="{E2105E53-08A2-4B09-A3A6-F9DC13ECFA58}"/>
                      </a:ext>
                    </a:extLst>
                  </p:cNvPr>
                  <p:cNvSpPr/>
                  <p:nvPr/>
                </p:nvSpPr>
                <p:spPr>
                  <a:xfrm>
                    <a:off x="5634865" y="2824782"/>
                    <a:ext cx="1439567" cy="1438024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 dirty="0"/>
                  </a:p>
                </p:txBody>
              </p:sp>
            </p:grpSp>
            <p:pic>
              <p:nvPicPr>
                <p:cNvPr id="159" name="Picture 77" descr="Picture background">
                  <a:extLst>
                    <a:ext uri="{FF2B5EF4-FFF2-40B4-BE49-F238E27FC236}">
                      <a16:creationId xmlns:a16="http://schemas.microsoft.com/office/drawing/2014/main" id="{37049B07-CBD9-4C61-BCFA-5E63EA8F47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00" t="25400" r="24490" b="61053"/>
                <a:stretch>
                  <a:fillRect/>
                </a:stretch>
              </p:blipFill>
              <p:spPr bwMode="auto">
                <a:xfrm>
                  <a:off x="5085184" y="1995686"/>
                  <a:ext cx="437635" cy="4316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3" name="Группа 152">
                <a:extLst>
                  <a:ext uri="{FF2B5EF4-FFF2-40B4-BE49-F238E27FC236}">
                    <a16:creationId xmlns:a16="http://schemas.microsoft.com/office/drawing/2014/main" id="{B976A8E5-65C8-4CFE-BA32-0350C009A8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2607" y="771551"/>
                <a:ext cx="1234664" cy="1186324"/>
                <a:chOff x="3995868" y="1347789"/>
                <a:chExt cx="1101593" cy="1226664"/>
              </a:xfrm>
            </p:grpSpPr>
            <p:grpSp>
              <p:nvGrpSpPr>
                <p:cNvPr id="154" name="Группа 153">
                  <a:extLst>
                    <a:ext uri="{FF2B5EF4-FFF2-40B4-BE49-F238E27FC236}">
                      <a16:creationId xmlns:a16="http://schemas.microsoft.com/office/drawing/2014/main" id="{93F50F99-DF75-4F35-B958-9A3FC81E50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95868" y="1347789"/>
                  <a:ext cx="1101593" cy="1226664"/>
                  <a:chOff x="4259505" y="2184597"/>
                  <a:chExt cx="1468844" cy="1636306"/>
                </a:xfrm>
              </p:grpSpPr>
              <p:sp>
                <p:nvSpPr>
                  <p:cNvPr id="156" name="Прямоугольник 155">
                    <a:extLst>
                      <a:ext uri="{FF2B5EF4-FFF2-40B4-BE49-F238E27FC236}">
                        <a16:creationId xmlns:a16="http://schemas.microsoft.com/office/drawing/2014/main" id="{69E3377D-D3F0-4DFD-9698-149E569F4E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59505" y="2772037"/>
                    <a:ext cx="1452861" cy="1048866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Продовольственная безопасность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343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332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11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7" name="Шестиугольник 156">
                    <a:extLst>
                      <a:ext uri="{FF2B5EF4-FFF2-40B4-BE49-F238E27FC236}">
                        <a16:creationId xmlns:a16="http://schemas.microsoft.com/office/drawing/2014/main" id="{B5CAF4E8-8859-4BDC-B933-2820195AA379}"/>
                      </a:ext>
                    </a:extLst>
                  </p:cNvPr>
                  <p:cNvSpPr/>
                  <p:nvPr/>
                </p:nvSpPr>
                <p:spPr>
                  <a:xfrm>
                    <a:off x="4289872" y="2184597"/>
                    <a:ext cx="1438477" cy="1438022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pic>
              <p:nvPicPr>
                <p:cNvPr id="155" name="Рисунок 154">
                  <a:extLst>
                    <a:ext uri="{FF2B5EF4-FFF2-40B4-BE49-F238E27FC236}">
                      <a16:creationId xmlns:a16="http://schemas.microsoft.com/office/drawing/2014/main" id="{0B581164-E94D-41D7-8591-9C631D8B79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7063" y="1419225"/>
                  <a:ext cx="301625" cy="360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4D152C50-DE34-4617-98EC-3D720A9413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0337" y="1419298"/>
              <a:ext cx="1428822" cy="2675131"/>
              <a:chOff x="5050337" y="1419298"/>
              <a:chExt cx="1428822" cy="2675131"/>
            </a:xfrm>
          </p:grpSpPr>
          <p:grpSp>
            <p:nvGrpSpPr>
              <p:cNvPr id="142" name="Группа 141">
                <a:extLst>
                  <a:ext uri="{FF2B5EF4-FFF2-40B4-BE49-F238E27FC236}">
                    <a16:creationId xmlns:a16="http://schemas.microsoft.com/office/drawing/2014/main" id="{89AC4DE3-7546-4337-AD55-95677FCDF8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50337" y="2810048"/>
                <a:ext cx="1401838" cy="1284381"/>
                <a:chOff x="3645746" y="2424614"/>
                <a:chExt cx="1186299" cy="1086904"/>
              </a:xfrm>
            </p:grpSpPr>
            <p:grpSp>
              <p:nvGrpSpPr>
                <p:cNvPr id="148" name="Группа 147">
                  <a:extLst>
                    <a:ext uri="{FF2B5EF4-FFF2-40B4-BE49-F238E27FC236}">
                      <a16:creationId xmlns:a16="http://schemas.microsoft.com/office/drawing/2014/main" id="{DAAF2986-3083-41A8-9885-E18CA720A4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45746" y="2424614"/>
                  <a:ext cx="1186299" cy="1086904"/>
                  <a:chOff x="7406082" y="2002356"/>
                  <a:chExt cx="1437937" cy="1568473"/>
                </a:xfrm>
              </p:grpSpPr>
              <p:sp>
                <p:nvSpPr>
                  <p:cNvPr id="150" name="Прямоугольник 149">
                    <a:extLst>
                      <a:ext uri="{FF2B5EF4-FFF2-40B4-BE49-F238E27FC236}">
                        <a16:creationId xmlns:a16="http://schemas.microsoft.com/office/drawing/2014/main" id="{7276B196-83DC-4E13-BBC0-8285DCA885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11932" y="2558786"/>
                    <a:ext cx="1232751" cy="1012043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Экологическое благополучие</a:t>
                    </a: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13</a:t>
                    </a: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11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 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2</a:t>
                    </a:r>
                    <a:r>
                      <a:rPr lang="ru-RU" sz="105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  <a:endParaRPr lang="ru-RU" sz="1100" b="1" dirty="0">
                      <a:solidFill>
                        <a:srgbClr val="394951"/>
                      </a:solidFill>
                      <a:latin typeface="+mn-lt"/>
                    </a:endParaRPr>
                  </a:p>
                  <a:p>
                    <a:pPr algn="ctr" eaLnBrk="1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1" name="Шестиугольник 150">
                    <a:extLst>
                      <a:ext uri="{FF2B5EF4-FFF2-40B4-BE49-F238E27FC236}">
                        <a16:creationId xmlns:a16="http://schemas.microsoft.com/office/drawing/2014/main" id="{9ABA82E9-7CA8-40DA-B7E8-01F2D4AEBD87}"/>
                      </a:ext>
                    </a:extLst>
                  </p:cNvPr>
                  <p:cNvSpPr/>
                  <p:nvPr/>
                </p:nvSpPr>
                <p:spPr>
                  <a:xfrm>
                    <a:off x="7406082" y="2002356"/>
                    <a:ext cx="1437937" cy="1444391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 dirty="0"/>
                  </a:p>
                </p:txBody>
              </p:sp>
            </p:grpSp>
            <p:pic>
              <p:nvPicPr>
                <p:cNvPr id="149" name="Рисунок 148">
                  <a:extLst>
                    <a:ext uri="{FF2B5EF4-FFF2-40B4-BE49-F238E27FC236}">
                      <a16:creationId xmlns:a16="http://schemas.microsoft.com/office/drawing/2014/main" id="{6BF41553-8C59-4735-A0A4-67C0511E19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89" t="48584" r="83221" b="42084"/>
                <a:stretch>
                  <a:fillRect/>
                </a:stretch>
              </p:blipFill>
              <p:spPr bwMode="auto">
                <a:xfrm>
                  <a:off x="4077072" y="2499742"/>
                  <a:ext cx="307075" cy="32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3" name="Группа 142">
                <a:extLst>
                  <a:ext uri="{FF2B5EF4-FFF2-40B4-BE49-F238E27FC236}">
                    <a16:creationId xmlns:a16="http://schemas.microsoft.com/office/drawing/2014/main" id="{1100BD8D-FD8C-4478-AAFF-9EDF62DE24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78909" y="1419298"/>
                <a:ext cx="1400250" cy="1230402"/>
                <a:chOff x="2329488" y="1352513"/>
                <a:chExt cx="1076734" cy="1076629"/>
              </a:xfrm>
            </p:grpSpPr>
            <p:grpSp>
              <p:nvGrpSpPr>
                <p:cNvPr id="144" name="Группа 143">
                  <a:extLst>
                    <a:ext uri="{FF2B5EF4-FFF2-40B4-BE49-F238E27FC236}">
                      <a16:creationId xmlns:a16="http://schemas.microsoft.com/office/drawing/2014/main" id="{B8CE9737-336B-4B71-A8A3-9AB1EDCE43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29488" y="1352513"/>
                  <a:ext cx="1076734" cy="1076629"/>
                  <a:chOff x="734347" y="3647892"/>
                  <a:chExt cx="1436311" cy="1436168"/>
                </a:xfrm>
              </p:grpSpPr>
              <p:sp>
                <p:nvSpPr>
                  <p:cNvPr id="146" name="Прямоугольник 145">
                    <a:extLst>
                      <a:ext uri="{FF2B5EF4-FFF2-40B4-BE49-F238E27FC236}">
                        <a16:creationId xmlns:a16="http://schemas.microsoft.com/office/drawing/2014/main" id="{220F1A46-BA53-480B-B681-3DE9E861AB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2766" y="4313163"/>
                    <a:ext cx="1219725" cy="6800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Молодежь и дети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1 670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1 483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 187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</p:txBody>
              </p:sp>
              <p:sp>
                <p:nvSpPr>
                  <p:cNvPr id="147" name="Шестиугольник 146">
                    <a:extLst>
                      <a:ext uri="{FF2B5EF4-FFF2-40B4-BE49-F238E27FC236}">
                        <a16:creationId xmlns:a16="http://schemas.microsoft.com/office/drawing/2014/main" id="{7ADC8B03-0286-45AF-80CB-7BE2474C561B}"/>
                      </a:ext>
                    </a:extLst>
                  </p:cNvPr>
                  <p:cNvSpPr/>
                  <p:nvPr/>
                </p:nvSpPr>
                <p:spPr>
                  <a:xfrm>
                    <a:off x="734347" y="3647892"/>
                    <a:ext cx="1436311" cy="1436168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pic>
              <p:nvPicPr>
                <p:cNvPr id="145" name="Рисунок 144">
                  <a:extLst>
                    <a:ext uri="{FF2B5EF4-FFF2-40B4-BE49-F238E27FC236}">
                      <a16:creationId xmlns:a16="http://schemas.microsoft.com/office/drawing/2014/main" id="{1E9FA3AC-C085-41F4-B2A4-75F9340F3E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6838" y="1419225"/>
                  <a:ext cx="468312" cy="468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934DC03A-4B20-4D0F-B3F0-FEF6528A29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7680" y="1419298"/>
              <a:ext cx="1446291" cy="2719581"/>
              <a:chOff x="2627680" y="1419298"/>
              <a:chExt cx="1446291" cy="2719581"/>
            </a:xfrm>
          </p:grpSpPr>
          <p:grpSp>
            <p:nvGrpSpPr>
              <p:cNvPr id="132" name="Группа 131">
                <a:extLst>
                  <a:ext uri="{FF2B5EF4-FFF2-40B4-BE49-F238E27FC236}">
                    <a16:creationId xmlns:a16="http://schemas.microsoft.com/office/drawing/2014/main" id="{4AC567CE-D29F-49ED-9CC2-4D6E13B7B3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7680" y="1419298"/>
                <a:ext cx="1446291" cy="1443143"/>
                <a:chOff x="4856136" y="795310"/>
                <a:chExt cx="1187787" cy="1044529"/>
              </a:xfrm>
            </p:grpSpPr>
            <p:grpSp>
              <p:nvGrpSpPr>
                <p:cNvPr id="138" name="Группа 137">
                  <a:extLst>
                    <a:ext uri="{FF2B5EF4-FFF2-40B4-BE49-F238E27FC236}">
                      <a16:creationId xmlns:a16="http://schemas.microsoft.com/office/drawing/2014/main" id="{D6E87F32-09B0-4B03-B37C-06B2E44B34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56136" y="795310"/>
                  <a:ext cx="1187787" cy="1044529"/>
                  <a:chOff x="2588048" y="2884273"/>
                  <a:chExt cx="1439742" cy="1584606"/>
                </a:xfrm>
              </p:grpSpPr>
              <p:sp>
                <p:nvSpPr>
                  <p:cNvPr id="140" name="TextBox 33">
                    <a:extLst>
                      <a:ext uri="{FF2B5EF4-FFF2-40B4-BE49-F238E27FC236}">
                        <a16:creationId xmlns:a16="http://schemas.microsoft.com/office/drawing/2014/main" id="{48CECCE6-5A99-44D5-99B9-1B84A8E26AA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614915" y="3480461"/>
                    <a:ext cx="1319632" cy="988418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Продолжительная и активная жизнь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2 104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1 832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272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41" name="Шестиугольник 140">
                    <a:extLst>
                      <a:ext uri="{FF2B5EF4-FFF2-40B4-BE49-F238E27FC236}">
                        <a16:creationId xmlns:a16="http://schemas.microsoft.com/office/drawing/2014/main" id="{5DFA7494-12C4-4D25-9043-96635B2CC295}"/>
                      </a:ext>
                    </a:extLst>
                  </p:cNvPr>
                  <p:cNvSpPr/>
                  <p:nvPr/>
                </p:nvSpPr>
                <p:spPr>
                  <a:xfrm>
                    <a:off x="2588048" y="2884273"/>
                    <a:ext cx="1439742" cy="1342295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 dirty="0"/>
                  </a:p>
                </p:txBody>
              </p:sp>
            </p:grpSp>
            <p:pic>
              <p:nvPicPr>
                <p:cNvPr id="139" name="Рисунок 138">
                  <a:extLst>
                    <a:ext uri="{FF2B5EF4-FFF2-40B4-BE49-F238E27FC236}">
                      <a16:creationId xmlns:a16="http://schemas.microsoft.com/office/drawing/2014/main" id="{9DC6E8A0-1C84-4FEB-BED9-CCC39DB36A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9200" y="843558"/>
                  <a:ext cx="493712" cy="360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33" name="Группа 132">
                <a:extLst>
                  <a:ext uri="{FF2B5EF4-FFF2-40B4-BE49-F238E27FC236}">
                    <a16:creationId xmlns:a16="http://schemas.microsoft.com/office/drawing/2014/main" id="{EED615CB-17AA-42B0-A4C5-D846616FF8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7362" y="2814809"/>
                <a:ext cx="1400250" cy="1324070"/>
                <a:chOff x="2329194" y="2474287"/>
                <a:chExt cx="1078317" cy="1182445"/>
              </a:xfrm>
            </p:grpSpPr>
            <p:grpSp>
              <p:nvGrpSpPr>
                <p:cNvPr id="134" name="Группа 133">
                  <a:extLst>
                    <a:ext uri="{FF2B5EF4-FFF2-40B4-BE49-F238E27FC236}">
                      <a16:creationId xmlns:a16="http://schemas.microsoft.com/office/drawing/2014/main" id="{1422FA5B-9FC2-4D8E-A79F-6DB3EE1B4E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29194" y="2474287"/>
                  <a:ext cx="1078317" cy="1182445"/>
                  <a:chOff x="5178442" y="1065583"/>
                  <a:chExt cx="1436312" cy="1578549"/>
                </a:xfrm>
              </p:grpSpPr>
              <p:sp>
                <p:nvSpPr>
                  <p:cNvPr id="136" name="TextBox 39">
                    <a:extLst>
                      <a:ext uri="{FF2B5EF4-FFF2-40B4-BE49-F238E27FC236}">
                        <a16:creationId xmlns:a16="http://schemas.microsoft.com/office/drawing/2014/main" id="{2415596C-15A5-4532-8AE7-7478BE94568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219155" y="1570945"/>
                    <a:ext cx="1395599" cy="107318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Эффективная экономика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200" b="1" dirty="0">
                        <a:solidFill>
                          <a:srgbClr val="394951"/>
                        </a:solidFill>
                        <a:latin typeface="+mn-lt"/>
                      </a:rPr>
                      <a:t>25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(</a:t>
                    </a:r>
                    <a:r>
                      <a:rPr lang="ru-RU" sz="1000" b="1" dirty="0">
                        <a:solidFill>
                          <a:schemeClr val="accent2"/>
                        </a:solidFill>
                        <a:latin typeface="+mn-lt"/>
                      </a:rPr>
                      <a:t>24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 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/ </a:t>
                    </a:r>
                    <a:r>
                      <a:rPr lang="ru-RU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+mn-lt"/>
                      </a:rPr>
                      <a:t>1</a:t>
                    </a:r>
                    <a:r>
                      <a:rPr lang="ru-RU" sz="1000" b="1" dirty="0">
                        <a:solidFill>
                          <a:srgbClr val="394951"/>
                        </a:solidFill>
                        <a:latin typeface="+mn-lt"/>
                      </a:rPr>
                      <a:t>)</a:t>
                    </a: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srgbClr val="394951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7" name="Шестиугольник 136">
                    <a:extLst>
                      <a:ext uri="{FF2B5EF4-FFF2-40B4-BE49-F238E27FC236}">
                        <a16:creationId xmlns:a16="http://schemas.microsoft.com/office/drawing/2014/main" id="{CE77EBF5-8DFB-455E-8F12-D9469334BC1B}"/>
                      </a:ext>
                    </a:extLst>
                  </p:cNvPr>
                  <p:cNvSpPr/>
                  <p:nvPr/>
                </p:nvSpPr>
                <p:spPr>
                  <a:xfrm>
                    <a:off x="5178442" y="1065583"/>
                    <a:ext cx="1436311" cy="1438486"/>
                  </a:xfrm>
                  <a:prstGeom prst="hexagon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ru-RU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sz="1600"/>
                  </a:p>
                </p:txBody>
              </p:sp>
            </p:grpSp>
            <p:pic>
              <p:nvPicPr>
                <p:cNvPr id="135" name="Рисунок 134">
                  <a:extLst>
                    <a:ext uri="{FF2B5EF4-FFF2-40B4-BE49-F238E27FC236}">
                      <a16:creationId xmlns:a16="http://schemas.microsoft.com/office/drawing/2014/main" id="{EFEF2F1F-B40C-4954-A0DA-B2A6013CC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10362" t="-8707" r="6885" b="1"/>
                <a:stretch/>
              </p:blipFill>
              <p:spPr>
                <a:xfrm>
                  <a:off x="2685400" y="2514450"/>
                  <a:ext cx="387291" cy="387130"/>
                </a:xfrm>
                <a:prstGeom prst="ellipse">
                  <a:avLst/>
                </a:prstGeom>
                <a:ln>
                  <a:noFill/>
                </a:ln>
                <a:effectLst>
                  <a:softEdge rad="0"/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3193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27B6EB-BDB2-49FB-9A92-A18984E5D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021"/>
            <a:ext cx="2312350" cy="172135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0736-FFB6-4089-B008-51F8FDAE9A7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9713" y="142875"/>
            <a:ext cx="11952287" cy="574675"/>
          </a:xfrm>
        </p:spPr>
        <p:txBody>
          <a:bodyPr>
            <a:normAutofit fontScale="90000"/>
          </a:bodyPr>
          <a:lstStyle/>
          <a:p>
            <a:pPr algn="ctr" defTabSz="839876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Меры социальной поддержки, млн. руб.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80812560"/>
              </p:ext>
            </p:extLst>
          </p:nvPr>
        </p:nvGraphicFramePr>
        <p:xfrm>
          <a:off x="4624288" y="780189"/>
          <a:ext cx="7424373" cy="238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503971"/>
              </p:ext>
            </p:extLst>
          </p:nvPr>
        </p:nvGraphicFramePr>
        <p:xfrm>
          <a:off x="2032000" y="936577"/>
          <a:ext cx="4693925" cy="220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9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solidFill>
                            <a:srgbClr val="3A58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2100" b="1" baseline="0" dirty="0">
                          <a:solidFill>
                            <a:srgbClr val="3A584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федерального бюджета</a:t>
                      </a:r>
                      <a:endParaRPr lang="ru-RU" sz="2100" b="1" dirty="0">
                        <a:solidFill>
                          <a:srgbClr val="3A584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288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9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168">
                <a:tc>
                  <a:txBody>
                    <a:bodyPr/>
                    <a:lstStyle/>
                    <a:p>
                      <a:pPr algn="r"/>
                      <a:endParaRPr lang="ru-RU" sz="2100" b="1" dirty="0">
                        <a:solidFill>
                          <a:srgbClr val="5A8C3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>
                          <a:solidFill>
                            <a:srgbClr val="4E5D3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областного бюджета</a:t>
                      </a:r>
                    </a:p>
                  </a:txBody>
                  <a:tcPr marL="121920" marR="28800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4F24278-584A-4424-89E4-D74BAFC90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066676"/>
              </p:ext>
            </p:extLst>
          </p:nvPr>
        </p:nvGraphicFramePr>
        <p:xfrm>
          <a:off x="6135458" y="3275860"/>
          <a:ext cx="6056541" cy="269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Таблица 4">
            <a:extLst>
              <a:ext uri="{FF2B5EF4-FFF2-40B4-BE49-F238E27FC236}">
                <a16:creationId xmlns:a16="http://schemas.microsoft.com/office/drawing/2014/main" id="{3A7869DF-2EC3-4515-8B9B-4AE264AE8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074773"/>
              </p:ext>
            </p:extLst>
          </p:nvPr>
        </p:nvGraphicFramePr>
        <p:xfrm>
          <a:off x="-690500" y="3422261"/>
          <a:ext cx="6929144" cy="2584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29144">
                  <a:extLst>
                    <a:ext uri="{9D8B030D-6E8A-4147-A177-3AD203B41FA5}">
                      <a16:colId xmlns:a16="http://schemas.microsoft.com/office/drawing/2014/main" val="3227156049"/>
                    </a:ext>
                  </a:extLst>
                </a:gridCol>
              </a:tblGrid>
              <a:tr h="513172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600" kern="12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600" dirty="0">
                          <a:solidFill>
                            <a:srgbClr val="40867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спечение населения лекарствами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232924"/>
                  </a:ext>
                </a:extLst>
              </a:tr>
              <a:tr h="513172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3366A3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семьям с детьми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099685"/>
                  </a:ext>
                </a:extLst>
              </a:tr>
              <a:tr h="513172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7AB75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ветеранам труда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26000"/>
                  </a:ext>
                </a:extLst>
              </a:tr>
              <a:tr h="412209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4A8EF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Оплата жилищно-коммунальных услуг гражданам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599624"/>
                  </a:ext>
                </a:extLst>
              </a:tr>
              <a:tr h="632678"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Выплаты молодым специалистам и студентам-</a:t>
                      </a:r>
                      <a:r>
                        <a:rPr lang="ru-RU" sz="1600" kern="12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целевикам</a:t>
                      </a:r>
                      <a:endParaRPr lang="ru-RU" sz="1600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67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1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" y="112091"/>
            <a:ext cx="12192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инвестиции в объекты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строительства за 2025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824C4-B015-4AE8-AF91-0FEE60C20A77}"/>
              </a:ext>
            </a:extLst>
          </p:cNvPr>
          <p:cNvSpPr txBox="1"/>
          <p:nvPr/>
        </p:nvSpPr>
        <p:spPr>
          <a:xfrm>
            <a:off x="2874690" y="917476"/>
            <a:ext cx="6336704" cy="54483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n>
                  <a:solidFill>
                    <a:srgbClr val="0B233B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1 802 </a:t>
            </a:r>
            <a:r>
              <a:rPr lang="ru-RU" sz="2600" dirty="0">
                <a:ln>
                  <a:solidFill>
                    <a:srgbClr val="0B233B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из них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620D63C-A2B2-49F0-A2FD-912E961D79DC}"/>
              </a:ext>
            </a:extLst>
          </p:cNvPr>
          <p:cNvGrpSpPr/>
          <p:nvPr/>
        </p:nvGrpSpPr>
        <p:grpSpPr>
          <a:xfrm>
            <a:off x="493745" y="1865713"/>
            <a:ext cx="2880320" cy="3504945"/>
            <a:chOff x="332056" y="771550"/>
            <a:chExt cx="3150658" cy="3504945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6A36F851-2E58-4667-85DC-2CBFB5ECA8C8}"/>
                </a:ext>
              </a:extLst>
            </p:cNvPr>
            <p:cNvSpPr/>
            <p:nvPr/>
          </p:nvSpPr>
          <p:spPr>
            <a:xfrm>
              <a:off x="635251" y="3949769"/>
              <a:ext cx="2847463" cy="326726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FC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400" kern="1200" dirty="0">
                  <a:latin typeface="Calibri" panose="020F0502020204030204" pitchFamily="34" charset="0"/>
                </a:rPr>
                <a:t>поликлиника № 6</a:t>
              </a: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1CDA5FA7-B4D3-4AD5-886E-E12B15BB4884}"/>
                </a:ext>
              </a:extLst>
            </p:cNvPr>
            <p:cNvSpPr/>
            <p:nvPr/>
          </p:nvSpPr>
          <p:spPr>
            <a:xfrm>
              <a:off x="624722" y="3608223"/>
              <a:ext cx="2847463" cy="341546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1A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400" kern="1200" dirty="0">
                  <a:latin typeface="Calibri" panose="020F0502020204030204" pitchFamily="34" charset="0"/>
                </a:rPr>
                <a:t>онкологический диспансер</a:t>
              </a: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82271D9D-2F47-4148-B679-6A4A5A236AA3}"/>
                </a:ext>
              </a:extLst>
            </p:cNvPr>
            <p:cNvSpPr/>
            <p:nvPr/>
          </p:nvSpPr>
          <p:spPr>
            <a:xfrm>
              <a:off x="618643" y="2706175"/>
              <a:ext cx="2847463" cy="902048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EFCD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711200">
                <a:lnSpc>
                  <a:spcPct val="90000"/>
                </a:lnSpc>
                <a:spcAft>
                  <a:spcPts val="0"/>
                </a:spcAft>
              </a:pPr>
              <a:r>
                <a:rPr lang="ru-RU" sz="1400" dirty="0">
                  <a:latin typeface="Calibri" panose="020F0502020204030204" pitchFamily="34" charset="0"/>
                </a:rPr>
                <a:t>ОГБУЗ «Смоленская областная клиническая психиатрическая больница»</a:t>
              </a:r>
              <a:endParaRPr lang="ru-RU" sz="1400" kern="1200" dirty="0">
                <a:latin typeface="Calibri" panose="020F0502020204030204" pitchFamily="34" charset="0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45808A9F-9B56-4FBD-88C9-C301ECF43C68}"/>
                </a:ext>
              </a:extLst>
            </p:cNvPr>
            <p:cNvSpPr/>
            <p:nvPr/>
          </p:nvSpPr>
          <p:spPr>
            <a:xfrm>
              <a:off x="613865" y="2070215"/>
              <a:ext cx="2847463" cy="635959"/>
            </a:xfrm>
            <a:custGeom>
              <a:avLst/>
              <a:gdLst>
                <a:gd name="connsiteX0" fmla="*/ 0 w 2564181"/>
                <a:gd name="connsiteY0" fmla="*/ 0 h 714837"/>
                <a:gd name="connsiteX1" fmla="*/ 2445039 w 2564181"/>
                <a:gd name="connsiteY1" fmla="*/ 0 h 714837"/>
                <a:gd name="connsiteX2" fmla="*/ 2564181 w 2564181"/>
                <a:gd name="connsiteY2" fmla="*/ 119142 h 714837"/>
                <a:gd name="connsiteX3" fmla="*/ 2564181 w 2564181"/>
                <a:gd name="connsiteY3" fmla="*/ 714837 h 714837"/>
                <a:gd name="connsiteX4" fmla="*/ 2564181 w 2564181"/>
                <a:gd name="connsiteY4" fmla="*/ 714837 h 714837"/>
                <a:gd name="connsiteX5" fmla="*/ 119142 w 2564181"/>
                <a:gd name="connsiteY5" fmla="*/ 714837 h 714837"/>
                <a:gd name="connsiteX6" fmla="*/ 0 w 2564181"/>
                <a:gd name="connsiteY6" fmla="*/ 595695 h 714837"/>
                <a:gd name="connsiteX7" fmla="*/ 0 w 2564181"/>
                <a:gd name="connsiteY7" fmla="*/ 0 h 71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4181" h="714837">
                  <a:moveTo>
                    <a:pt x="0" y="0"/>
                  </a:moveTo>
                  <a:lnTo>
                    <a:pt x="2445039" y="0"/>
                  </a:lnTo>
                  <a:lnTo>
                    <a:pt x="2564181" y="119142"/>
                  </a:lnTo>
                  <a:lnTo>
                    <a:pt x="2564181" y="714837"/>
                  </a:lnTo>
                  <a:lnTo>
                    <a:pt x="2564181" y="714837"/>
                  </a:lnTo>
                  <a:lnTo>
                    <a:pt x="119142" y="714837"/>
                  </a:lnTo>
                  <a:lnTo>
                    <a:pt x="0" y="595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E1A3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269" tIns="113792" rIns="113792" bIns="113792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400" kern="1200" dirty="0">
                  <a:latin typeface="Calibri" panose="020F0502020204030204" pitchFamily="34" charset="0"/>
                </a:rPr>
                <a:t>областная детская клиническая больница (СМР)</a:t>
              </a:r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A9BAC70B-99D3-4F52-A318-A6E4321B7C2D}"/>
                </a:ext>
              </a:extLst>
            </p:cNvPr>
            <p:cNvSpPr/>
            <p:nvPr/>
          </p:nvSpPr>
          <p:spPr>
            <a:xfrm>
              <a:off x="613866" y="1400099"/>
              <a:ext cx="2863114" cy="677527"/>
            </a:xfrm>
            <a:custGeom>
              <a:avLst/>
              <a:gdLst>
                <a:gd name="connsiteX0" fmla="*/ 112923 w 2564181"/>
                <a:gd name="connsiteY0" fmla="*/ 0 h 677527"/>
                <a:gd name="connsiteX1" fmla="*/ 2451258 w 2564181"/>
                <a:gd name="connsiteY1" fmla="*/ 0 h 677527"/>
                <a:gd name="connsiteX2" fmla="*/ 2564181 w 2564181"/>
                <a:gd name="connsiteY2" fmla="*/ 112923 h 677527"/>
                <a:gd name="connsiteX3" fmla="*/ 2564181 w 2564181"/>
                <a:gd name="connsiteY3" fmla="*/ 677527 h 677527"/>
                <a:gd name="connsiteX4" fmla="*/ 2564181 w 2564181"/>
                <a:gd name="connsiteY4" fmla="*/ 677527 h 677527"/>
                <a:gd name="connsiteX5" fmla="*/ 0 w 2564181"/>
                <a:gd name="connsiteY5" fmla="*/ 677527 h 677527"/>
                <a:gd name="connsiteX6" fmla="*/ 0 w 2564181"/>
                <a:gd name="connsiteY6" fmla="*/ 677527 h 677527"/>
                <a:gd name="connsiteX7" fmla="*/ 0 w 2564181"/>
                <a:gd name="connsiteY7" fmla="*/ 112923 h 677527"/>
                <a:gd name="connsiteX8" fmla="*/ 112923 w 2564181"/>
                <a:gd name="connsiteY8" fmla="*/ 0 h 67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81" h="677527">
                  <a:moveTo>
                    <a:pt x="112923" y="0"/>
                  </a:moveTo>
                  <a:lnTo>
                    <a:pt x="2451258" y="0"/>
                  </a:lnTo>
                  <a:lnTo>
                    <a:pt x="2564181" y="112923"/>
                  </a:lnTo>
                  <a:lnTo>
                    <a:pt x="2564181" y="677527"/>
                  </a:lnTo>
                  <a:lnTo>
                    <a:pt x="2564181" y="677527"/>
                  </a:lnTo>
                  <a:lnTo>
                    <a:pt x="0" y="677527"/>
                  </a:lnTo>
                  <a:lnTo>
                    <a:pt x="0" y="677527"/>
                  </a:lnTo>
                  <a:lnTo>
                    <a:pt x="0" y="112923"/>
                  </a:lnTo>
                  <a:lnTo>
                    <a:pt x="112923" y="0"/>
                  </a:lnTo>
                  <a:close/>
                </a:path>
              </a:pathLst>
            </a:custGeom>
            <a:solidFill>
              <a:srgbClr val="4C844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6731" tIns="184478" rIns="184478" bIns="128016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800" b="1" kern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Объекты здравоохранения</a:t>
              </a: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EEEAD6DD-D137-4114-A99F-D92CBF5AC2B9}"/>
                </a:ext>
              </a:extLst>
            </p:cNvPr>
            <p:cNvSpPr/>
            <p:nvPr/>
          </p:nvSpPr>
          <p:spPr>
            <a:xfrm>
              <a:off x="332056" y="771550"/>
              <a:ext cx="1160789" cy="864000"/>
            </a:xfrm>
            <a:custGeom>
              <a:avLst/>
              <a:gdLst>
                <a:gd name="connsiteX0" fmla="*/ 0 w 1093589"/>
                <a:gd name="connsiteY0" fmla="*/ 484683 h 969365"/>
                <a:gd name="connsiteX1" fmla="*/ 546795 w 1093589"/>
                <a:gd name="connsiteY1" fmla="*/ 0 h 969365"/>
                <a:gd name="connsiteX2" fmla="*/ 1093590 w 1093589"/>
                <a:gd name="connsiteY2" fmla="*/ 484683 h 969365"/>
                <a:gd name="connsiteX3" fmla="*/ 546795 w 1093589"/>
                <a:gd name="connsiteY3" fmla="*/ 969366 h 969365"/>
                <a:gd name="connsiteX4" fmla="*/ 0 w 1093589"/>
                <a:gd name="connsiteY4" fmla="*/ 484683 h 96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589" h="969365">
                  <a:moveTo>
                    <a:pt x="0" y="484683"/>
                  </a:moveTo>
                  <a:cubicBezTo>
                    <a:pt x="0" y="217000"/>
                    <a:pt x="244808" y="0"/>
                    <a:pt x="546795" y="0"/>
                  </a:cubicBezTo>
                  <a:cubicBezTo>
                    <a:pt x="848782" y="0"/>
                    <a:pt x="1093590" y="217000"/>
                    <a:pt x="1093590" y="484683"/>
                  </a:cubicBezTo>
                  <a:cubicBezTo>
                    <a:pt x="1093590" y="752366"/>
                    <a:pt x="848782" y="969366"/>
                    <a:pt x="546795" y="969366"/>
                  </a:cubicBezTo>
                  <a:cubicBezTo>
                    <a:pt x="244808" y="969366"/>
                    <a:pt x="0" y="752366"/>
                    <a:pt x="0" y="484683"/>
                  </a:cubicBezTo>
                  <a:close/>
                </a:path>
              </a:pathLst>
            </a:custGeom>
            <a:solidFill>
              <a:srgbClr val="6CA62C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52" tIns="141960" rIns="160152" bIns="141960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latin typeface="Arial Black" panose="020B0A04020102020204" pitchFamily="34" charset="0"/>
                </a:rPr>
                <a:t>1 279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1EF98E-8953-4944-836A-5D463378AC9A}"/>
              </a:ext>
            </a:extLst>
          </p:cNvPr>
          <p:cNvGrpSpPr/>
          <p:nvPr/>
        </p:nvGrpSpPr>
        <p:grpSpPr>
          <a:xfrm>
            <a:off x="4469117" y="1887586"/>
            <a:ext cx="2808311" cy="2767515"/>
            <a:chOff x="3552594" y="1160343"/>
            <a:chExt cx="3004307" cy="2767515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71CBE628-B779-4954-A62E-65A2F54A7EF6}"/>
                </a:ext>
              </a:extLst>
            </p:cNvPr>
            <p:cNvSpPr/>
            <p:nvPr/>
          </p:nvSpPr>
          <p:spPr>
            <a:xfrm>
              <a:off x="3763262" y="2415858"/>
              <a:ext cx="2771909" cy="900000"/>
            </a:xfrm>
            <a:custGeom>
              <a:avLst/>
              <a:gdLst>
                <a:gd name="connsiteX0" fmla="*/ 0 w 2679529"/>
                <a:gd name="connsiteY0" fmla="*/ 0 h 967978"/>
                <a:gd name="connsiteX1" fmla="*/ 2518196 w 2679529"/>
                <a:gd name="connsiteY1" fmla="*/ 0 h 967978"/>
                <a:gd name="connsiteX2" fmla="*/ 2679529 w 2679529"/>
                <a:gd name="connsiteY2" fmla="*/ 161333 h 967978"/>
                <a:gd name="connsiteX3" fmla="*/ 2679529 w 2679529"/>
                <a:gd name="connsiteY3" fmla="*/ 967978 h 967978"/>
                <a:gd name="connsiteX4" fmla="*/ 2679529 w 2679529"/>
                <a:gd name="connsiteY4" fmla="*/ 967978 h 967978"/>
                <a:gd name="connsiteX5" fmla="*/ 161333 w 2679529"/>
                <a:gd name="connsiteY5" fmla="*/ 967978 h 967978"/>
                <a:gd name="connsiteX6" fmla="*/ 0 w 2679529"/>
                <a:gd name="connsiteY6" fmla="*/ 806645 h 967978"/>
                <a:gd name="connsiteX7" fmla="*/ 0 w 2679529"/>
                <a:gd name="connsiteY7" fmla="*/ 0 h 96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967978">
                  <a:moveTo>
                    <a:pt x="0" y="0"/>
                  </a:moveTo>
                  <a:lnTo>
                    <a:pt x="2518196" y="0"/>
                  </a:lnTo>
                  <a:lnTo>
                    <a:pt x="2679529" y="161333"/>
                  </a:lnTo>
                  <a:lnTo>
                    <a:pt x="2679529" y="967978"/>
                  </a:lnTo>
                  <a:lnTo>
                    <a:pt x="2679529" y="967978"/>
                  </a:lnTo>
                  <a:lnTo>
                    <a:pt x="161333" y="967978"/>
                  </a:lnTo>
                  <a:lnTo>
                    <a:pt x="0" y="80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C7CE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391" tIns="194458" rIns="194458" bIns="194458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детские сады: мкр. Краснинское шоссе г.Смоленска, </a:t>
              </a:r>
              <a:r>
                <a:rPr lang="ru-RU" sz="1400" kern="1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п.Миловидово</a:t>
              </a: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 (СМР)</a:t>
              </a: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95CD9CE0-3A44-4748-AD0B-A74EEF486E33}"/>
                </a:ext>
              </a:extLst>
            </p:cNvPr>
            <p:cNvSpPr/>
            <p:nvPr/>
          </p:nvSpPr>
          <p:spPr>
            <a:xfrm>
              <a:off x="3770403" y="1758779"/>
              <a:ext cx="2786498" cy="676800"/>
            </a:xfrm>
            <a:custGeom>
              <a:avLst/>
              <a:gdLst>
                <a:gd name="connsiteX0" fmla="*/ 102785 w 2679529"/>
                <a:gd name="connsiteY0" fmla="*/ 0 h 616698"/>
                <a:gd name="connsiteX1" fmla="*/ 2576744 w 2679529"/>
                <a:gd name="connsiteY1" fmla="*/ 0 h 616698"/>
                <a:gd name="connsiteX2" fmla="*/ 2679529 w 2679529"/>
                <a:gd name="connsiteY2" fmla="*/ 102785 h 616698"/>
                <a:gd name="connsiteX3" fmla="*/ 2679529 w 2679529"/>
                <a:gd name="connsiteY3" fmla="*/ 616698 h 616698"/>
                <a:gd name="connsiteX4" fmla="*/ 2679529 w 2679529"/>
                <a:gd name="connsiteY4" fmla="*/ 616698 h 616698"/>
                <a:gd name="connsiteX5" fmla="*/ 0 w 2679529"/>
                <a:gd name="connsiteY5" fmla="*/ 616698 h 616698"/>
                <a:gd name="connsiteX6" fmla="*/ 0 w 2679529"/>
                <a:gd name="connsiteY6" fmla="*/ 616698 h 616698"/>
                <a:gd name="connsiteX7" fmla="*/ 0 w 2679529"/>
                <a:gd name="connsiteY7" fmla="*/ 102785 h 616698"/>
                <a:gd name="connsiteX8" fmla="*/ 102785 w 2679529"/>
                <a:gd name="connsiteY8" fmla="*/ 0 h 6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529" h="616698">
                  <a:moveTo>
                    <a:pt x="102785" y="0"/>
                  </a:moveTo>
                  <a:lnTo>
                    <a:pt x="2576744" y="0"/>
                  </a:lnTo>
                  <a:lnTo>
                    <a:pt x="2679529" y="102785"/>
                  </a:lnTo>
                  <a:lnTo>
                    <a:pt x="2679529" y="616698"/>
                  </a:lnTo>
                  <a:lnTo>
                    <a:pt x="2679529" y="616698"/>
                  </a:lnTo>
                  <a:lnTo>
                    <a:pt x="0" y="616698"/>
                  </a:lnTo>
                  <a:lnTo>
                    <a:pt x="0" y="616698"/>
                  </a:lnTo>
                  <a:lnTo>
                    <a:pt x="0" y="102785"/>
                  </a:lnTo>
                  <a:lnTo>
                    <a:pt x="102785" y="0"/>
                  </a:lnTo>
                  <a:close/>
                </a:path>
              </a:pathLst>
            </a:custGeom>
            <a:solidFill>
              <a:srgbClr val="35656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725" tIns="128016" rIns="128016" bIns="128016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sz="1800" b="1" kern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Объекты образования</a:t>
              </a:r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79FBB4CF-F797-4D31-A001-2FF7EEF72003}"/>
                </a:ext>
              </a:extLst>
            </p:cNvPr>
            <p:cNvSpPr/>
            <p:nvPr/>
          </p:nvSpPr>
          <p:spPr>
            <a:xfrm>
              <a:off x="3552594" y="1160343"/>
              <a:ext cx="1259904" cy="864000"/>
            </a:xfrm>
            <a:custGeom>
              <a:avLst/>
              <a:gdLst>
                <a:gd name="connsiteX0" fmla="*/ 0 w 1093589"/>
                <a:gd name="connsiteY0" fmla="*/ 484683 h 969365"/>
                <a:gd name="connsiteX1" fmla="*/ 546795 w 1093589"/>
                <a:gd name="connsiteY1" fmla="*/ 0 h 969365"/>
                <a:gd name="connsiteX2" fmla="*/ 1093590 w 1093589"/>
                <a:gd name="connsiteY2" fmla="*/ 484683 h 969365"/>
                <a:gd name="connsiteX3" fmla="*/ 546795 w 1093589"/>
                <a:gd name="connsiteY3" fmla="*/ 969366 h 969365"/>
                <a:gd name="connsiteX4" fmla="*/ 0 w 1093589"/>
                <a:gd name="connsiteY4" fmla="*/ 484683 h 96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589" h="969365">
                  <a:moveTo>
                    <a:pt x="0" y="484683"/>
                  </a:moveTo>
                  <a:cubicBezTo>
                    <a:pt x="0" y="217000"/>
                    <a:pt x="244808" y="0"/>
                    <a:pt x="546795" y="0"/>
                  </a:cubicBezTo>
                  <a:cubicBezTo>
                    <a:pt x="848782" y="0"/>
                    <a:pt x="1093590" y="217000"/>
                    <a:pt x="1093590" y="484683"/>
                  </a:cubicBezTo>
                  <a:cubicBezTo>
                    <a:pt x="1093590" y="752366"/>
                    <a:pt x="848782" y="969366"/>
                    <a:pt x="546795" y="969366"/>
                  </a:cubicBezTo>
                  <a:cubicBezTo>
                    <a:pt x="244808" y="969366"/>
                    <a:pt x="0" y="752366"/>
                    <a:pt x="0" y="484683"/>
                  </a:cubicBezTo>
                  <a:close/>
                </a:path>
              </a:pathLst>
            </a:custGeom>
            <a:solidFill>
              <a:srgbClr val="2C829A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52" tIns="141960" rIns="160152" bIns="141960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latin typeface="Arial Black" panose="020B0A04020102020204" pitchFamily="34" charset="0"/>
                </a:rPr>
                <a:t>253 </a:t>
              </a: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F0E30CC1-0F9E-42E9-BCFD-6B6B6CDB2CAB}"/>
                </a:ext>
              </a:extLst>
            </p:cNvPr>
            <p:cNvSpPr/>
            <p:nvPr/>
          </p:nvSpPr>
          <p:spPr>
            <a:xfrm>
              <a:off x="3784991" y="3315858"/>
              <a:ext cx="2771910" cy="612000"/>
            </a:xfrm>
            <a:custGeom>
              <a:avLst/>
              <a:gdLst>
                <a:gd name="connsiteX0" fmla="*/ 0 w 2679529"/>
                <a:gd name="connsiteY0" fmla="*/ 0 h 967978"/>
                <a:gd name="connsiteX1" fmla="*/ 2518196 w 2679529"/>
                <a:gd name="connsiteY1" fmla="*/ 0 h 967978"/>
                <a:gd name="connsiteX2" fmla="*/ 2679529 w 2679529"/>
                <a:gd name="connsiteY2" fmla="*/ 161333 h 967978"/>
                <a:gd name="connsiteX3" fmla="*/ 2679529 w 2679529"/>
                <a:gd name="connsiteY3" fmla="*/ 967978 h 967978"/>
                <a:gd name="connsiteX4" fmla="*/ 2679529 w 2679529"/>
                <a:gd name="connsiteY4" fmla="*/ 967978 h 967978"/>
                <a:gd name="connsiteX5" fmla="*/ 161333 w 2679529"/>
                <a:gd name="connsiteY5" fmla="*/ 967978 h 967978"/>
                <a:gd name="connsiteX6" fmla="*/ 0 w 2679529"/>
                <a:gd name="connsiteY6" fmla="*/ 806645 h 967978"/>
                <a:gd name="connsiteX7" fmla="*/ 0 w 2679529"/>
                <a:gd name="connsiteY7" fmla="*/ 0 h 96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967978">
                  <a:moveTo>
                    <a:pt x="0" y="0"/>
                  </a:moveTo>
                  <a:lnTo>
                    <a:pt x="2518196" y="0"/>
                  </a:lnTo>
                  <a:lnTo>
                    <a:pt x="2679529" y="161333"/>
                  </a:lnTo>
                  <a:lnTo>
                    <a:pt x="2679529" y="967978"/>
                  </a:lnTo>
                  <a:lnTo>
                    <a:pt x="2679529" y="967978"/>
                  </a:lnTo>
                  <a:lnTo>
                    <a:pt x="161333" y="967978"/>
                  </a:lnTo>
                  <a:lnTo>
                    <a:pt x="0" y="80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BE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391" tIns="194458" rIns="194458" bIns="194458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школа в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мкр</a:t>
              </a: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. Королевка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г.Смоленска</a:t>
              </a:r>
              <a:endParaRPr lang="ru-RU" sz="1400" kern="1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D1EF98E-8953-4944-836A-5D463378AC9A}"/>
              </a:ext>
            </a:extLst>
          </p:cNvPr>
          <p:cNvGrpSpPr/>
          <p:nvPr/>
        </p:nvGrpSpPr>
        <p:grpSpPr>
          <a:xfrm>
            <a:off x="8469712" y="1916266"/>
            <a:ext cx="2658522" cy="2155515"/>
            <a:chOff x="3552594" y="1160343"/>
            <a:chExt cx="3004307" cy="2155515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71CBE628-B779-4954-A62E-65A2F54A7EF6}"/>
                </a:ext>
              </a:extLst>
            </p:cNvPr>
            <p:cNvSpPr/>
            <p:nvPr/>
          </p:nvSpPr>
          <p:spPr>
            <a:xfrm>
              <a:off x="3763262" y="2415858"/>
              <a:ext cx="2771909" cy="900000"/>
            </a:xfrm>
            <a:custGeom>
              <a:avLst/>
              <a:gdLst>
                <a:gd name="connsiteX0" fmla="*/ 0 w 2679529"/>
                <a:gd name="connsiteY0" fmla="*/ 0 h 967978"/>
                <a:gd name="connsiteX1" fmla="*/ 2518196 w 2679529"/>
                <a:gd name="connsiteY1" fmla="*/ 0 h 967978"/>
                <a:gd name="connsiteX2" fmla="*/ 2679529 w 2679529"/>
                <a:gd name="connsiteY2" fmla="*/ 161333 h 967978"/>
                <a:gd name="connsiteX3" fmla="*/ 2679529 w 2679529"/>
                <a:gd name="connsiteY3" fmla="*/ 967978 h 967978"/>
                <a:gd name="connsiteX4" fmla="*/ 2679529 w 2679529"/>
                <a:gd name="connsiteY4" fmla="*/ 967978 h 967978"/>
                <a:gd name="connsiteX5" fmla="*/ 161333 w 2679529"/>
                <a:gd name="connsiteY5" fmla="*/ 967978 h 967978"/>
                <a:gd name="connsiteX6" fmla="*/ 0 w 2679529"/>
                <a:gd name="connsiteY6" fmla="*/ 806645 h 967978"/>
                <a:gd name="connsiteX7" fmla="*/ 0 w 2679529"/>
                <a:gd name="connsiteY7" fmla="*/ 0 h 96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529" h="967978">
                  <a:moveTo>
                    <a:pt x="0" y="0"/>
                  </a:moveTo>
                  <a:lnTo>
                    <a:pt x="2518196" y="0"/>
                  </a:lnTo>
                  <a:lnTo>
                    <a:pt x="2679529" y="161333"/>
                  </a:lnTo>
                  <a:lnTo>
                    <a:pt x="2679529" y="967978"/>
                  </a:lnTo>
                  <a:lnTo>
                    <a:pt x="2679529" y="967978"/>
                  </a:lnTo>
                  <a:lnTo>
                    <a:pt x="161333" y="967978"/>
                  </a:lnTo>
                  <a:lnTo>
                    <a:pt x="0" y="806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391" tIns="194458" rIns="194458" bIns="194458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Трансформаторная подстанция «</a:t>
              </a:r>
              <a:r>
                <a:rPr lang="ru-RU" sz="1400" kern="1200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Стабна</a:t>
              </a:r>
              <a:r>
                <a:rPr lang="ru-RU" sz="1400" kern="12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» в ОЭЗ ППТ</a:t>
              </a: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95CD9CE0-3A44-4748-AD0B-A74EEF486E33}"/>
                </a:ext>
              </a:extLst>
            </p:cNvPr>
            <p:cNvSpPr/>
            <p:nvPr/>
          </p:nvSpPr>
          <p:spPr>
            <a:xfrm>
              <a:off x="3770403" y="1758779"/>
              <a:ext cx="2786498" cy="676800"/>
            </a:xfrm>
            <a:custGeom>
              <a:avLst/>
              <a:gdLst>
                <a:gd name="connsiteX0" fmla="*/ 102785 w 2679529"/>
                <a:gd name="connsiteY0" fmla="*/ 0 h 616698"/>
                <a:gd name="connsiteX1" fmla="*/ 2576744 w 2679529"/>
                <a:gd name="connsiteY1" fmla="*/ 0 h 616698"/>
                <a:gd name="connsiteX2" fmla="*/ 2679529 w 2679529"/>
                <a:gd name="connsiteY2" fmla="*/ 102785 h 616698"/>
                <a:gd name="connsiteX3" fmla="*/ 2679529 w 2679529"/>
                <a:gd name="connsiteY3" fmla="*/ 616698 h 616698"/>
                <a:gd name="connsiteX4" fmla="*/ 2679529 w 2679529"/>
                <a:gd name="connsiteY4" fmla="*/ 616698 h 616698"/>
                <a:gd name="connsiteX5" fmla="*/ 0 w 2679529"/>
                <a:gd name="connsiteY5" fmla="*/ 616698 h 616698"/>
                <a:gd name="connsiteX6" fmla="*/ 0 w 2679529"/>
                <a:gd name="connsiteY6" fmla="*/ 616698 h 616698"/>
                <a:gd name="connsiteX7" fmla="*/ 0 w 2679529"/>
                <a:gd name="connsiteY7" fmla="*/ 102785 h 616698"/>
                <a:gd name="connsiteX8" fmla="*/ 102785 w 2679529"/>
                <a:gd name="connsiteY8" fmla="*/ 0 h 61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529" h="616698">
                  <a:moveTo>
                    <a:pt x="102785" y="0"/>
                  </a:moveTo>
                  <a:lnTo>
                    <a:pt x="2576744" y="0"/>
                  </a:lnTo>
                  <a:lnTo>
                    <a:pt x="2679529" y="102785"/>
                  </a:lnTo>
                  <a:lnTo>
                    <a:pt x="2679529" y="616698"/>
                  </a:lnTo>
                  <a:lnTo>
                    <a:pt x="2679529" y="616698"/>
                  </a:lnTo>
                  <a:lnTo>
                    <a:pt x="0" y="616698"/>
                  </a:lnTo>
                  <a:lnTo>
                    <a:pt x="0" y="616698"/>
                  </a:lnTo>
                  <a:lnTo>
                    <a:pt x="0" y="102785"/>
                  </a:lnTo>
                  <a:lnTo>
                    <a:pt x="10278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725" tIns="128016" rIns="128016" bIns="128016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Прочие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ru-RU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объекты</a:t>
              </a:r>
              <a:endParaRPr lang="ru-RU" sz="1800" b="1" kern="1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79FBB4CF-F797-4D31-A001-2FF7EEF72003}"/>
                </a:ext>
              </a:extLst>
            </p:cNvPr>
            <p:cNvSpPr/>
            <p:nvPr/>
          </p:nvSpPr>
          <p:spPr>
            <a:xfrm>
              <a:off x="3552594" y="1160343"/>
              <a:ext cx="1207057" cy="864000"/>
            </a:xfrm>
            <a:custGeom>
              <a:avLst/>
              <a:gdLst>
                <a:gd name="connsiteX0" fmla="*/ 0 w 1093589"/>
                <a:gd name="connsiteY0" fmla="*/ 484683 h 969365"/>
                <a:gd name="connsiteX1" fmla="*/ 546795 w 1093589"/>
                <a:gd name="connsiteY1" fmla="*/ 0 h 969365"/>
                <a:gd name="connsiteX2" fmla="*/ 1093590 w 1093589"/>
                <a:gd name="connsiteY2" fmla="*/ 484683 h 969365"/>
                <a:gd name="connsiteX3" fmla="*/ 546795 w 1093589"/>
                <a:gd name="connsiteY3" fmla="*/ 969366 h 969365"/>
                <a:gd name="connsiteX4" fmla="*/ 0 w 1093589"/>
                <a:gd name="connsiteY4" fmla="*/ 484683 h 96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589" h="969365">
                  <a:moveTo>
                    <a:pt x="0" y="484683"/>
                  </a:moveTo>
                  <a:cubicBezTo>
                    <a:pt x="0" y="217000"/>
                    <a:pt x="244808" y="0"/>
                    <a:pt x="546795" y="0"/>
                  </a:cubicBezTo>
                  <a:cubicBezTo>
                    <a:pt x="848782" y="0"/>
                    <a:pt x="1093590" y="217000"/>
                    <a:pt x="1093590" y="484683"/>
                  </a:cubicBezTo>
                  <a:cubicBezTo>
                    <a:pt x="1093590" y="752366"/>
                    <a:pt x="848782" y="969366"/>
                    <a:pt x="546795" y="969366"/>
                  </a:cubicBezTo>
                  <a:cubicBezTo>
                    <a:pt x="244808" y="969366"/>
                    <a:pt x="0" y="752366"/>
                    <a:pt x="0" y="4846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52" tIns="141960" rIns="160152" bIns="141960" numCol="1" spcCol="1270" anchor="ctr" anchorCtr="0">
              <a:no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900" kern="1200" dirty="0">
                  <a:latin typeface="Arial Black" panose="020B0A04020102020204" pitchFamily="34" charset="0"/>
                </a:rPr>
                <a:t>270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030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740701"/>
            <a:ext cx="2785240" cy="2779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-8528"/>
            <a:ext cx="11952651" cy="729731"/>
          </a:xfrm>
        </p:spPr>
        <p:txBody>
          <a:bodyPr/>
          <a:lstStyle/>
          <a:p>
            <a:r>
              <a:rPr lang="ru-RU" dirty="0"/>
              <a:t>Поддержка местных бюджетов, млн. руб.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64F6CF-DDC2-46DF-872D-9365CCB710B5}"/>
              </a:ext>
            </a:extLst>
          </p:cNvPr>
          <p:cNvSpPr/>
          <p:nvPr/>
        </p:nvSpPr>
        <p:spPr>
          <a:xfrm>
            <a:off x="4175787" y="4101076"/>
            <a:ext cx="1827744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33" dirty="0">
                <a:solidFill>
                  <a:prstClr val="white"/>
                </a:solidFill>
                <a:latin typeface="Arial Black" panose="020B0A04020102020204" pitchFamily="34" charset="0"/>
              </a:rPr>
              <a:t>(+2 920 млн. руб.</a:t>
            </a:r>
          </a:p>
          <a:p>
            <a:r>
              <a:rPr lang="ru-RU" sz="1333" dirty="0">
                <a:solidFill>
                  <a:prstClr val="white"/>
                </a:solidFill>
                <a:latin typeface="Arial Black" panose="020B0A04020102020204" pitchFamily="34" charset="0"/>
              </a:rPr>
              <a:t> к 2023 году)</a:t>
            </a:r>
            <a:endParaRPr lang="ru-RU" sz="1333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08A559-C01E-4607-9588-09346C4410CE}"/>
              </a:ext>
            </a:extLst>
          </p:cNvPr>
          <p:cNvSpPr/>
          <p:nvPr/>
        </p:nvSpPr>
        <p:spPr>
          <a:xfrm>
            <a:off x="3791744" y="1412776"/>
            <a:ext cx="192021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(+1 634 млн. руб. 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к 2023 году)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32B772-6EDE-4FE4-9E76-1CA4EF04A7A6}"/>
              </a:ext>
            </a:extLst>
          </p:cNvPr>
          <p:cNvSpPr/>
          <p:nvPr/>
        </p:nvSpPr>
        <p:spPr>
          <a:xfrm>
            <a:off x="3983765" y="2468893"/>
            <a:ext cx="6096000" cy="7076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(+1 742 млн. 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руб.</a:t>
            </a:r>
          </a:p>
          <a:p>
            <a:pPr algn="ctr">
              <a:defRPr sz="1600" b="0" i="0" u="none" strike="noStrike" kern="1200" baseline="0">
                <a:ln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sz="1333" dirty="0"/>
              <a:t> к 2023 году)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D0F5D5B-5ADB-4240-8A59-B09D3B2A1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499677"/>
              </p:ext>
            </p:extLst>
          </p:nvPr>
        </p:nvGraphicFramePr>
        <p:xfrm>
          <a:off x="7936637" y="1249704"/>
          <a:ext cx="3959999" cy="12458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24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750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выравнивающие трансферты</a:t>
                      </a:r>
                    </a:p>
                  </a:txBody>
                  <a:tcPr marL="51429" marR="51429" marT="25748" marB="2574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ct val="90000"/>
                        </a:lnSpc>
                      </a:pPr>
                      <a:r>
                        <a:rPr lang="ru-RU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100%</a:t>
                      </a:r>
                    </a:p>
                  </a:txBody>
                  <a:tcPr marL="26997" marR="26997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29" marR="51429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50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субвенции (количество 19), из них:</a:t>
                      </a:r>
                    </a:p>
                  </a:txBody>
                  <a:tcPr marL="51429" marR="51429" marT="25748" marB="2574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 marL="26997" marR="26997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29" marR="51429" marT="25748" marB="2574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50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rgbClr val="1F3E63"/>
                          </a:solidFill>
                        </a:rPr>
                        <a:t>общее образование (школы)</a:t>
                      </a:r>
                    </a:p>
                  </a:txBody>
                  <a:tcPr marL="51429" marR="51429" marT="25748" marB="2574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1F3E63"/>
                          </a:solidFill>
                        </a:rPr>
                        <a:t>100%</a:t>
                      </a:r>
                    </a:p>
                  </a:txBody>
                  <a:tcPr marL="26997" marR="26997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29" marR="51429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633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rgbClr val="2E6051"/>
                          </a:solidFill>
                        </a:rPr>
                        <a:t>дошкольное образование (детские сады)</a:t>
                      </a:r>
                    </a:p>
                  </a:txBody>
                  <a:tcPr marL="51429" marR="51429" marT="25748" marB="25748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2E6051"/>
                          </a:solidFill>
                        </a:rPr>
                        <a:t>100%</a:t>
                      </a:r>
                    </a:p>
                  </a:txBody>
                  <a:tcPr marL="26997" marR="26997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29" marR="51429" marT="25748" marB="2574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57979FC7-BE04-421B-8D7C-56C6F576A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18840"/>
              </p:ext>
            </p:extLst>
          </p:nvPr>
        </p:nvGraphicFramePr>
        <p:xfrm>
          <a:off x="7377344" y="2512381"/>
          <a:ext cx="4545927" cy="14780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58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350"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субсидии (количество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4) </a:t>
                      </a:r>
                    </a:p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и иные МБТ, из них :</a:t>
                      </a:r>
                    </a:p>
                  </a:txBody>
                  <a:tcPr marL="51433" marR="51433" marT="25707" marB="2570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8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bg1"/>
                          </a:solidFill>
                        </a:rPr>
                        <a:t>93%</a:t>
                      </a:r>
                    </a:p>
                  </a:txBody>
                  <a:tcPr marL="26999" marR="26999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8A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33" marR="51433" marT="25707" marB="257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A8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47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rgbClr val="476F2F"/>
                          </a:solidFill>
                        </a:rPr>
                        <a:t>транспорт и дорожная деятельность</a:t>
                      </a:r>
                    </a:p>
                  </a:txBody>
                  <a:tcPr marL="51433" marR="51433" marT="25707" marB="2570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476F2F"/>
                          </a:solidFill>
                        </a:rPr>
                        <a:t>87%</a:t>
                      </a:r>
                    </a:p>
                  </a:txBody>
                  <a:tcPr marL="26999" marR="26999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33" marR="51433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802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rgbClr val="0E57C2"/>
                          </a:solidFill>
                        </a:rPr>
                        <a:t>модернизация ЖКХ</a:t>
                      </a:r>
                    </a:p>
                  </a:txBody>
                  <a:tcPr marL="51433" marR="51433" marT="25707" marB="2570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0E57C2"/>
                          </a:solidFill>
                        </a:rPr>
                        <a:t>90%</a:t>
                      </a:r>
                    </a:p>
                  </a:txBody>
                  <a:tcPr marL="26999" marR="26999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33" marR="51433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47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rgbClr val="4C216D"/>
                          </a:solidFill>
                        </a:rPr>
                        <a:t>формирование</a:t>
                      </a:r>
                      <a:r>
                        <a:rPr lang="ru-RU" sz="1400" b="0" i="1" baseline="0" dirty="0">
                          <a:solidFill>
                            <a:srgbClr val="4C216D"/>
                          </a:solidFill>
                        </a:rPr>
                        <a:t> городской среды</a:t>
                      </a:r>
                      <a:endParaRPr lang="ru-RU" sz="1400" b="0" i="1" dirty="0">
                        <a:solidFill>
                          <a:srgbClr val="4C216D"/>
                        </a:solidFill>
                      </a:endParaRPr>
                    </a:p>
                  </a:txBody>
                  <a:tcPr marL="51433" marR="51433" marT="25707" marB="2570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4C216D"/>
                          </a:solidFill>
                        </a:rPr>
                        <a:t>92%</a:t>
                      </a:r>
                    </a:p>
                  </a:txBody>
                  <a:tcPr marL="26999" marR="26999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33" marR="51433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802">
                <a:tc>
                  <a:txBody>
                    <a:bodyPr/>
                    <a:lstStyle/>
                    <a:p>
                      <a:pPr marL="192876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rgbClr val="611933"/>
                          </a:solidFill>
                        </a:rPr>
                        <a:t>питание учащихся</a:t>
                      </a:r>
                    </a:p>
                  </a:txBody>
                  <a:tcPr marL="51433" marR="51433" marT="25707" marB="2570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385753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rgbClr val="611933"/>
                          </a:solidFill>
                        </a:rPr>
                        <a:t>100%</a:t>
                      </a:r>
                    </a:p>
                  </a:txBody>
                  <a:tcPr marL="26999" marR="26999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400" b="0" i="1" dirty="0">
                        <a:solidFill>
                          <a:srgbClr val="403152"/>
                        </a:solidFill>
                        <a:latin typeface="+mn-lt"/>
                      </a:endParaRPr>
                    </a:p>
                  </a:txBody>
                  <a:tcPr marL="51433" marR="51433" marT="25707" marB="2570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25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" name="Диаграмма 15">
            <a:extLst>
              <a:ext uri="{FF2B5EF4-FFF2-40B4-BE49-F238E27FC236}">
                <a16:creationId xmlns:a16="http://schemas.microsoft.com/office/drawing/2014/main" id="{4FAB9BB5-74FB-44E7-8053-F34595BEE0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539536"/>
              </p:ext>
            </p:extLst>
          </p:nvPr>
        </p:nvGraphicFramePr>
        <p:xfrm>
          <a:off x="2418719" y="1096562"/>
          <a:ext cx="6258052" cy="430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hart" r:id="rId5" imgW="3804234" imgH="2621507" progId="Excel.Chart.8">
                  <p:embed/>
                </p:oleObj>
              </mc:Choice>
              <mc:Fallback>
                <p:oleObj name="Chart" r:id="rId5" imgW="3804234" imgH="2621507" progId="Excel.Chart.8">
                  <p:embed/>
                  <p:pic>
                    <p:nvPicPr>
                      <p:cNvPr id="31767" name="Диаграмма 15">
                        <a:extLst>
                          <a:ext uri="{FF2B5EF4-FFF2-40B4-BE49-F238E27FC236}">
                            <a16:creationId xmlns:a16="http://schemas.microsoft.com/office/drawing/2014/main" id="{F85F76D6-D1AD-4213-9494-E5C74EDD242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719" y="1096562"/>
                        <a:ext cx="6258052" cy="43099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2F23EBDA-8EDA-429F-92D7-A292F5949598}"/>
              </a:ext>
            </a:extLst>
          </p:cNvPr>
          <p:cNvSpPr txBox="1"/>
          <p:nvPr/>
        </p:nvSpPr>
        <p:spPr>
          <a:xfrm>
            <a:off x="4518732" y="2771989"/>
            <a:ext cx="1516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</a:rPr>
              <a:t>30 135</a:t>
            </a:r>
            <a:endParaRPr lang="en-US" b="1" dirty="0">
              <a:ln>
                <a:solidFill>
                  <a:srgbClr val="293737"/>
                </a:solidFill>
              </a:ln>
              <a:solidFill>
                <a:srgbClr val="5C797A"/>
              </a:solidFill>
            </a:endParaRPr>
          </a:p>
          <a:p>
            <a:pPr algn="ctr">
              <a:defRPr/>
            </a:pPr>
            <a:r>
              <a:rPr lang="ru-RU" b="1" i="1" dirty="0">
                <a:ln>
                  <a:solidFill>
                    <a:srgbClr val="293737"/>
                  </a:solidFill>
                </a:ln>
                <a:solidFill>
                  <a:srgbClr val="5C797A"/>
                </a:solidFill>
              </a:rPr>
              <a:t>97% к плану</a:t>
            </a:r>
          </a:p>
        </p:txBody>
      </p:sp>
      <p:sp>
        <p:nvSpPr>
          <p:cNvPr id="32" name="Прямоугольник с двумя усеченными противолежащими углами 20">
            <a:extLst>
              <a:ext uri="{FF2B5EF4-FFF2-40B4-BE49-F238E27FC236}">
                <a16:creationId xmlns:a16="http://schemas.microsoft.com/office/drawing/2014/main" id="{13CC602C-FC49-4467-8CC2-F0748B743C64}"/>
              </a:ext>
            </a:extLst>
          </p:cNvPr>
          <p:cNvSpPr/>
          <p:nvPr/>
        </p:nvSpPr>
        <p:spPr>
          <a:xfrm>
            <a:off x="1280696" y="5233896"/>
            <a:ext cx="1571058" cy="327303"/>
          </a:xfrm>
          <a:prstGeom prst="snip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1 019</a:t>
            </a:r>
          </a:p>
        </p:txBody>
      </p:sp>
      <p:sp>
        <p:nvSpPr>
          <p:cNvPr id="37" name="Прямоугольник с двумя усеченными противолежащими углами 22">
            <a:extLst>
              <a:ext uri="{FF2B5EF4-FFF2-40B4-BE49-F238E27FC236}">
                <a16:creationId xmlns:a16="http://schemas.microsoft.com/office/drawing/2014/main" id="{638080FF-71E9-40FB-9823-33E3A42D66DD}"/>
              </a:ext>
            </a:extLst>
          </p:cNvPr>
          <p:cNvSpPr/>
          <p:nvPr/>
        </p:nvSpPr>
        <p:spPr>
          <a:xfrm>
            <a:off x="7341463" y="4697982"/>
            <a:ext cx="1571060" cy="327305"/>
          </a:xfrm>
          <a:prstGeom prst="snip2DiagRect">
            <a:avLst/>
          </a:prstGeom>
          <a:solidFill>
            <a:srgbClr val="33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8 489</a:t>
            </a:r>
          </a:p>
        </p:txBody>
      </p:sp>
      <p:sp>
        <p:nvSpPr>
          <p:cNvPr id="38" name="Прямоугольник с двумя усеченными противолежащими углами 23">
            <a:extLst>
              <a:ext uri="{FF2B5EF4-FFF2-40B4-BE49-F238E27FC236}">
                <a16:creationId xmlns:a16="http://schemas.microsoft.com/office/drawing/2014/main" id="{F66529B1-1ADD-4A40-86C5-98805859B216}"/>
              </a:ext>
            </a:extLst>
          </p:cNvPr>
          <p:cNvSpPr/>
          <p:nvPr/>
        </p:nvSpPr>
        <p:spPr>
          <a:xfrm>
            <a:off x="1272759" y="4593207"/>
            <a:ext cx="1571060" cy="327305"/>
          </a:xfrm>
          <a:prstGeom prst="snip2DiagRect">
            <a:avLst/>
          </a:prstGeom>
          <a:solidFill>
            <a:srgbClr val="7AB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3 465</a:t>
            </a:r>
          </a:p>
        </p:txBody>
      </p:sp>
      <p:sp>
        <p:nvSpPr>
          <p:cNvPr id="39" name="Прямоугольник с двумя усеченными противолежащими углами 24">
            <a:extLst>
              <a:ext uri="{FF2B5EF4-FFF2-40B4-BE49-F238E27FC236}">
                <a16:creationId xmlns:a16="http://schemas.microsoft.com/office/drawing/2014/main" id="{127EAD97-806A-4B86-86ED-91DE6E8F5655}"/>
              </a:ext>
            </a:extLst>
          </p:cNvPr>
          <p:cNvSpPr/>
          <p:nvPr/>
        </p:nvSpPr>
        <p:spPr>
          <a:xfrm>
            <a:off x="1272759" y="4912758"/>
            <a:ext cx="1571058" cy="327303"/>
          </a:xfrm>
          <a:prstGeom prst="snip2DiagRect">
            <a:avLst/>
          </a:prstGeom>
          <a:solidFill>
            <a:srgbClr val="4A8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1 814</a:t>
            </a:r>
          </a:p>
        </p:txBody>
      </p:sp>
      <p:sp>
        <p:nvSpPr>
          <p:cNvPr id="40" name="Прямоугольник с двумя усеченными противолежащими углами 25">
            <a:extLst>
              <a:ext uri="{FF2B5EF4-FFF2-40B4-BE49-F238E27FC236}">
                <a16:creationId xmlns:a16="http://schemas.microsoft.com/office/drawing/2014/main" id="{BC0B0414-62A0-4B8A-9FC5-C3C07814D422}"/>
              </a:ext>
            </a:extLst>
          </p:cNvPr>
          <p:cNvSpPr/>
          <p:nvPr/>
        </p:nvSpPr>
        <p:spPr>
          <a:xfrm>
            <a:off x="7341463" y="4998189"/>
            <a:ext cx="1571060" cy="327305"/>
          </a:xfrm>
          <a:prstGeom prst="snip2DiagRect">
            <a:avLst/>
          </a:prstGeom>
          <a:solidFill>
            <a:srgbClr val="408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2 631</a:t>
            </a:r>
          </a:p>
        </p:txBody>
      </p:sp>
      <p:sp>
        <p:nvSpPr>
          <p:cNvPr id="41" name="Выгнутая влево стрелка 32">
            <a:extLst>
              <a:ext uri="{FF2B5EF4-FFF2-40B4-BE49-F238E27FC236}">
                <a16:creationId xmlns:a16="http://schemas.microsoft.com/office/drawing/2014/main" id="{2EB5A1F3-9BA1-472C-BF02-772AD59E0FEB}"/>
              </a:ext>
            </a:extLst>
          </p:cNvPr>
          <p:cNvSpPr/>
          <p:nvPr/>
        </p:nvSpPr>
        <p:spPr>
          <a:xfrm rot="2954859">
            <a:off x="2788918" y="3645411"/>
            <a:ext cx="238278" cy="738397"/>
          </a:xfrm>
          <a:prstGeom prst="curvedRightArrow">
            <a:avLst>
              <a:gd name="adj1" fmla="val 25000"/>
              <a:gd name="adj2" fmla="val 68724"/>
              <a:gd name="adj3" fmla="val 44928"/>
            </a:avLst>
          </a:prstGeom>
          <a:solidFill>
            <a:srgbClr val="29A8A5"/>
          </a:solidFill>
          <a:ln>
            <a:solidFill>
              <a:srgbClr val="1E7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42" name="Выгнутая вправо стрелка 33">
            <a:extLst>
              <a:ext uri="{FF2B5EF4-FFF2-40B4-BE49-F238E27FC236}">
                <a16:creationId xmlns:a16="http://schemas.microsoft.com/office/drawing/2014/main" id="{1488B72B-E621-46A8-973F-1706F1E45933}"/>
              </a:ext>
            </a:extLst>
          </p:cNvPr>
          <p:cNvSpPr/>
          <p:nvPr/>
        </p:nvSpPr>
        <p:spPr>
          <a:xfrm rot="18823600">
            <a:off x="7771036" y="3686833"/>
            <a:ext cx="267080" cy="727924"/>
          </a:xfrm>
          <a:prstGeom prst="curvedLeftArrow">
            <a:avLst>
              <a:gd name="adj1" fmla="val 28371"/>
              <a:gd name="adj2" fmla="val 50000"/>
              <a:gd name="adj3" fmla="val 25000"/>
            </a:avLst>
          </a:prstGeom>
          <a:solidFill>
            <a:srgbClr val="77933C"/>
          </a:solidFill>
          <a:ln>
            <a:solidFill>
              <a:srgbClr val="5A7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D14045-C698-487E-870F-272B21A20FDE}"/>
              </a:ext>
            </a:extLst>
          </p:cNvPr>
          <p:cNvSpPr txBox="1"/>
          <p:nvPr/>
        </p:nvSpPr>
        <p:spPr>
          <a:xfrm>
            <a:off x="2889605" y="3955465"/>
            <a:ext cx="75911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>
                <a:solidFill>
                  <a:srgbClr val="374546"/>
                </a:solidFill>
              </a:rPr>
              <a:t>из них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B124AA-C1C6-4015-BDAD-8421D20D176E}"/>
              </a:ext>
            </a:extLst>
          </p:cNvPr>
          <p:cNvSpPr txBox="1"/>
          <p:nvPr/>
        </p:nvSpPr>
        <p:spPr>
          <a:xfrm>
            <a:off x="7103769" y="4062412"/>
            <a:ext cx="86756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>
                <a:solidFill>
                  <a:srgbClr val="374546"/>
                </a:solidFill>
              </a:rPr>
              <a:t>из них</a:t>
            </a:r>
          </a:p>
        </p:txBody>
      </p:sp>
      <p:sp>
        <p:nvSpPr>
          <p:cNvPr id="45" name="Прямоугольник с двумя усеченными противолежащими углами 17">
            <a:extLst>
              <a:ext uri="{FF2B5EF4-FFF2-40B4-BE49-F238E27FC236}">
                <a16:creationId xmlns:a16="http://schemas.microsoft.com/office/drawing/2014/main" id="{41F704E4-C50D-4BC5-9D0E-88F2FE487BA5}"/>
              </a:ext>
            </a:extLst>
          </p:cNvPr>
          <p:cNvSpPr/>
          <p:nvPr/>
        </p:nvSpPr>
        <p:spPr>
          <a:xfrm>
            <a:off x="1280696" y="5538864"/>
            <a:ext cx="1571060" cy="327305"/>
          </a:xfrm>
          <a:prstGeom prst="snip2DiagRect">
            <a:avLst/>
          </a:prstGeom>
          <a:solidFill>
            <a:srgbClr val="8F2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latin typeface="Calibri (Основной текст)"/>
              </a:rPr>
              <a:t>440</a:t>
            </a:r>
          </a:p>
        </p:txBody>
      </p:sp>
    </p:spTree>
    <p:extLst>
      <p:ext uri="{BB962C8B-B14F-4D97-AF65-F5344CB8AC3E}">
        <p14:creationId xmlns:p14="http://schemas.microsoft.com/office/powerpoint/2010/main" val="3074391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-106679" y="118994"/>
            <a:ext cx="12298679" cy="65940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формирования дорожного фонда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2024 году, млрд. руб.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24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0BF271-6E95-4C6B-9797-CECF151C2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t="539" r="57" b="-539"/>
          <a:stretch/>
        </p:blipFill>
        <p:spPr>
          <a:xfrm>
            <a:off x="677647" y="2810461"/>
            <a:ext cx="2988000" cy="263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AD628FA5-4494-4E52-B955-336DF24BA97C}"/>
              </a:ext>
            </a:extLst>
          </p:cNvPr>
          <p:cNvSpPr/>
          <p:nvPr/>
        </p:nvSpPr>
        <p:spPr>
          <a:xfrm rot="10800000">
            <a:off x="4049061" y="1052447"/>
            <a:ext cx="4392000" cy="3240000"/>
          </a:xfrm>
          <a:prstGeom prst="triangle">
            <a:avLst/>
          </a:prstGeom>
          <a:solidFill>
            <a:srgbClr val="3B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EE49B7F-5605-4649-8263-B2BC1494957F}"/>
              </a:ext>
            </a:extLst>
          </p:cNvPr>
          <p:cNvSpPr/>
          <p:nvPr/>
        </p:nvSpPr>
        <p:spPr>
          <a:xfrm>
            <a:off x="5279252" y="1800375"/>
            <a:ext cx="1853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82,3%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ABA655-386C-4BB9-94D2-42A8C508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/>
          <a:stretch/>
        </p:blipFill>
        <p:spPr>
          <a:xfrm>
            <a:off x="9010842" y="2880494"/>
            <a:ext cx="2983943" cy="2520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4A5B39EF-521D-47E0-A34D-6B60036AD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6242"/>
              </p:ext>
            </p:extLst>
          </p:nvPr>
        </p:nvGraphicFramePr>
        <p:xfrm>
          <a:off x="4527636" y="4431261"/>
          <a:ext cx="339370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6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01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1A281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019">
                <a:tc>
                  <a:txBody>
                    <a:bodyPr/>
                    <a:lstStyle/>
                    <a:p>
                      <a:pPr marL="0" marR="0" lvl="0" indent="0" algn="ct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+0,3 млрд. руб. </a:t>
                      </a:r>
                      <a:r>
                        <a:rPr lang="ru-RU" sz="16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6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788243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03EAA114-21E3-4C45-9828-2F583BD24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4382"/>
              </p:ext>
            </p:extLst>
          </p:nvPr>
        </p:nvGraphicFramePr>
        <p:xfrm>
          <a:off x="9049866" y="1071017"/>
          <a:ext cx="2880000" cy="151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70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rgbClr val="152D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marR="0" lvl="0" indent="0" algn="ctr" defTabSz="385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-0,03 млрд. руб. </a:t>
                      </a:r>
                      <a:r>
                        <a:rPr lang="ru-RU" sz="16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6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0439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083E178F-06B8-492A-AE7F-6B202DCCA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645051"/>
              </p:ext>
            </p:extLst>
          </p:nvPr>
        </p:nvGraphicFramePr>
        <p:xfrm>
          <a:off x="704528" y="1023393"/>
          <a:ext cx="2880000" cy="15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419">
                <a:tc>
                  <a:txBody>
                    <a:bodyPr/>
                    <a:lstStyle/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Акцизы</a:t>
                      </a:r>
                    </a:p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нефтепродукты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953">
                <a:tc>
                  <a:txBody>
                    <a:bodyPr/>
                    <a:lstStyle/>
                    <a:p>
                      <a:pPr marL="0" algn="ctr" defTabSz="385753" rtl="0" eaLnBrk="1" latinLnBrk="0" hangingPunct="1"/>
                      <a:r>
                        <a:rPr lang="ru-RU" sz="18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2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-2,3 млрд. руб. </a:t>
                      </a:r>
                      <a:r>
                        <a:rPr lang="ru-RU" sz="1400" b="0" i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400" b="0" i="1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21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27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6E0FF4-7C74-4EA3-8671-F55B92DE3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153" y="2739170"/>
            <a:ext cx="2736000" cy="136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993149-C3C0-4F19-A99F-D6C711D51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117" y="836713"/>
            <a:ext cx="4128000" cy="182854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5C1CBBF-3903-4DD5-AC63-784A405DFCBB}"/>
              </a:ext>
            </a:extLst>
          </p:cNvPr>
          <p:cNvGrpSpPr/>
          <p:nvPr/>
        </p:nvGrpSpPr>
        <p:grpSpPr>
          <a:xfrm>
            <a:off x="3215681" y="1796819"/>
            <a:ext cx="5016551" cy="4208879"/>
            <a:chOff x="2753803" y="1530924"/>
            <a:chExt cx="3140586" cy="2683896"/>
          </a:xfrm>
        </p:grpSpPr>
        <p:graphicFrame>
          <p:nvGraphicFramePr>
            <p:cNvPr id="2" name="Схема 1">
              <a:extLst>
                <a:ext uri="{FF2B5EF4-FFF2-40B4-BE49-F238E27FC236}">
                  <a16:creationId xmlns:a16="http://schemas.microsoft.com/office/drawing/2014/main" id="{12C29EA3-0986-4DD9-8B09-894507C608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37929597"/>
                </p:ext>
              </p:extLst>
            </p:nvPr>
          </p:nvGraphicFramePr>
          <p:xfrm>
            <a:off x="2753803" y="1532132"/>
            <a:ext cx="3132347" cy="26826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5" name="Стрелка влево 24">
              <a:extLst>
                <a:ext uri="{FF2B5EF4-FFF2-40B4-BE49-F238E27FC236}">
                  <a16:creationId xmlns:a16="http://schemas.microsoft.com/office/drawing/2014/main" id="{E3760B6B-C5B9-457C-89FF-0B072573265B}"/>
                </a:ext>
              </a:extLst>
            </p:cNvPr>
            <p:cNvSpPr/>
            <p:nvPr/>
          </p:nvSpPr>
          <p:spPr>
            <a:xfrm>
              <a:off x="2934124" y="3122737"/>
              <a:ext cx="746125" cy="187325"/>
            </a:xfrm>
            <a:prstGeom prst="leftArrow">
              <a:avLst/>
            </a:prstGeom>
            <a:solidFill>
              <a:srgbClr val="7AB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Стрелка влево 23">
              <a:extLst>
                <a:ext uri="{FF2B5EF4-FFF2-40B4-BE49-F238E27FC236}">
                  <a16:creationId xmlns:a16="http://schemas.microsoft.com/office/drawing/2014/main" id="{9F595992-B2E4-4C90-B8FA-CE546608795A}"/>
                </a:ext>
              </a:extLst>
            </p:cNvPr>
            <p:cNvSpPr/>
            <p:nvPr/>
          </p:nvSpPr>
          <p:spPr>
            <a:xfrm>
              <a:off x="3835729" y="1530924"/>
              <a:ext cx="506413" cy="187325"/>
            </a:xfrm>
            <a:prstGeom prst="lef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Стрелка влево 22">
              <a:extLst>
                <a:ext uri="{FF2B5EF4-FFF2-40B4-BE49-F238E27FC236}">
                  <a16:creationId xmlns:a16="http://schemas.microsoft.com/office/drawing/2014/main" id="{8E70EBA3-8B47-472A-AEDD-C3BA32B118D4}"/>
                </a:ext>
              </a:extLst>
            </p:cNvPr>
            <p:cNvSpPr/>
            <p:nvPr/>
          </p:nvSpPr>
          <p:spPr>
            <a:xfrm rot="10800000">
              <a:off x="5148264" y="3627439"/>
              <a:ext cx="746125" cy="185737"/>
            </a:xfrm>
            <a:prstGeom prst="leftArrow">
              <a:avLst/>
            </a:prstGeom>
            <a:solidFill>
              <a:srgbClr val="408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Стрелка влево 5">
              <a:extLst>
                <a:ext uri="{FF2B5EF4-FFF2-40B4-BE49-F238E27FC236}">
                  <a16:creationId xmlns:a16="http://schemas.microsoft.com/office/drawing/2014/main" id="{D10ECBDD-C474-4463-88A4-E8BBE2920C1F}"/>
                </a:ext>
              </a:extLst>
            </p:cNvPr>
            <p:cNvSpPr/>
            <p:nvPr/>
          </p:nvSpPr>
          <p:spPr>
            <a:xfrm rot="10800000">
              <a:off x="4676936" y="2186782"/>
              <a:ext cx="830263" cy="214313"/>
            </a:xfrm>
            <a:prstGeom prst="leftArrow">
              <a:avLst/>
            </a:prstGeom>
            <a:solidFill>
              <a:srgbClr val="4A8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09302DB-BB57-4894-A494-ED09AA34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7" y="1"/>
            <a:ext cx="11573702" cy="754602"/>
          </a:xfrm>
        </p:spPr>
        <p:txBody>
          <a:bodyPr>
            <a:noAutofit/>
          </a:bodyPr>
          <a:lstStyle/>
          <a:p>
            <a:pPr defTabSz="385734">
              <a:lnSpc>
                <a:spcPct val="100000"/>
              </a:lnSpc>
              <a:defRPr/>
            </a:pPr>
            <a:r>
              <a:rPr lang="ru-RU" dirty="0">
                <a:latin typeface="+mn-lt"/>
              </a:rPr>
              <a:t>Расходы дорожного фонда, млн.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2202F-D400-461F-BC80-6A46E70E8E52}"/>
              </a:ext>
            </a:extLst>
          </p:cNvPr>
          <p:cNvSpPr txBox="1"/>
          <p:nvPr/>
        </p:nvSpPr>
        <p:spPr>
          <a:xfrm>
            <a:off x="4559830" y="637453"/>
            <a:ext cx="2107625" cy="872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67" dirty="0">
                <a:ln>
                  <a:solidFill>
                    <a:srgbClr val="262E3A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1</a:t>
            </a:r>
            <a:r>
              <a:rPr lang="ru-RU" sz="2667" dirty="0">
                <a:ln>
                  <a:solidFill>
                    <a:srgbClr val="262E3A"/>
                  </a:solidFill>
                </a:ln>
                <a:solidFill>
                  <a:srgbClr val="5C797A"/>
                </a:solidFill>
                <a:latin typeface="Arial Black" panose="020B0A04020102020204" pitchFamily="34" charset="0"/>
              </a:rPr>
              <a:t>2 883</a:t>
            </a:r>
          </a:p>
          <a:p>
            <a:pPr algn="ctr">
              <a:defRPr/>
            </a:pPr>
            <a:r>
              <a:rPr lang="ru-RU" sz="2400" i="1" dirty="0">
                <a:ln>
                  <a:solidFill>
                    <a:srgbClr val="262E3A"/>
                  </a:solidFill>
                </a:ln>
                <a:solidFill>
                  <a:srgbClr val="5C797A"/>
                </a:solidFill>
              </a:rPr>
              <a:t>(95% к плану)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66D2631F-46D7-4ED0-A79A-66CBE76A8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4988"/>
              </p:ext>
            </p:extLst>
          </p:nvPr>
        </p:nvGraphicFramePr>
        <p:xfrm>
          <a:off x="7763033" y="2873043"/>
          <a:ext cx="3342932" cy="993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937">
                <a:tc>
                  <a:txBody>
                    <a:bodyPr/>
                    <a:lstStyle/>
                    <a:p>
                      <a:pPr marL="0" marR="0" lvl="0" indent="0" algn="ctr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Поддержка муниципалитетов</a:t>
                      </a:r>
                    </a:p>
                  </a:txBody>
                  <a:tcPr marL="4289" marR="4289" marT="42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276">
                <a:tc>
                  <a:txBody>
                    <a:bodyPr/>
                    <a:lstStyle/>
                    <a:p>
                      <a:pPr marL="0" marR="0" lvl="0" indent="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отремонтировано:</a:t>
                      </a:r>
                    </a:p>
                    <a:p>
                      <a:pPr marL="171450" marR="0" lvl="0" indent="-17145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167,3 км дорог</a:t>
                      </a:r>
                    </a:p>
                    <a:p>
                      <a:pPr marL="0" marR="0" lvl="0" indent="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реконструировано:</a:t>
                      </a:r>
                    </a:p>
                    <a:p>
                      <a:pPr marL="171450" marR="0" lvl="0" indent="-171450" algn="l" defTabSz="38575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0" i="1" u="none" strike="noStrike" dirty="0">
                          <a:solidFill>
                            <a:srgbClr val="0B4497"/>
                          </a:solidFill>
                          <a:effectLst/>
                          <a:latin typeface="+mn-lt"/>
                        </a:rPr>
                        <a:t>3,08 км дорог</a:t>
                      </a:r>
                    </a:p>
                  </a:txBody>
                  <a:tcPr marL="4289" marR="4289" marT="42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id="{A535C3E5-7418-4D12-8156-5F369781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75473"/>
              </p:ext>
            </p:extLst>
          </p:nvPr>
        </p:nvGraphicFramePr>
        <p:xfrm>
          <a:off x="8393348" y="4906255"/>
          <a:ext cx="3165377" cy="1105852"/>
        </p:xfrm>
        <a:graphic>
          <a:graphicData uri="http://schemas.openxmlformats.org/drawingml/2006/table">
            <a:tbl>
              <a:tblPr/>
              <a:tblGrid>
                <a:gridCol w="316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581">
                <a:tc>
                  <a:txBody>
                    <a:bodyPr/>
                    <a:lstStyle>
                      <a:lvl1pPr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Ремонт </a:t>
                      </a:r>
                      <a:endParaRPr kumimoji="0" lang="en-US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ctr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автомобильных дорог</a:t>
                      </a:r>
                    </a:p>
                    <a:p>
                      <a:pPr marL="0" marR="0" lvl="0" indent="0" algn="ctr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в том числе г. Смоленск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286" marR="4286" marT="42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869">
                <a:tc>
                  <a:txBody>
                    <a:bodyPr/>
                    <a:lstStyle>
                      <a:lvl1pPr marL="171450" indent="-1714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6051"/>
                          </a:solidFill>
                          <a:effectLst/>
                          <a:latin typeface="Calibri" panose="020F0502020204030204" pitchFamily="34" charset="0"/>
                        </a:rPr>
                        <a:t>32 участка автомобильных дорог (106,7 км)</a:t>
                      </a:r>
                    </a:p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6051"/>
                          </a:solidFill>
                          <a:effectLst/>
                          <a:latin typeface="Calibri" panose="020F0502020204030204" pitchFamily="34" charset="0"/>
                        </a:rPr>
                        <a:t>2 мостовых сооружения (572,6 </a:t>
                      </a:r>
                      <a:r>
                        <a:rPr kumimoji="0" lang="ru-RU" altLang="ru-RU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2E6051"/>
                          </a:solidFill>
                          <a:effectLst/>
                          <a:latin typeface="Calibri" panose="020F0502020204030204" pitchFamily="34" charset="0"/>
                        </a:rPr>
                        <a:t>пог</a:t>
                      </a: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6051"/>
                          </a:solidFill>
                          <a:effectLst/>
                          <a:latin typeface="Calibri" panose="020F0502020204030204" pitchFamily="34" charset="0"/>
                        </a:rPr>
                        <a:t>. м)</a:t>
                      </a:r>
                    </a:p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2E6051"/>
                          </a:solidFill>
                          <a:effectLst/>
                          <a:latin typeface="Calibri" panose="020F0502020204030204" pitchFamily="34" charset="0"/>
                        </a:rPr>
                        <a:t>21 внутриквартальный проезд (5,2 км)</a:t>
                      </a:r>
                    </a:p>
                  </a:txBody>
                  <a:tcPr marL="4286" marR="4286" marT="42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B24B50F1-A21A-43C8-8B11-869A0147F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76375"/>
              </p:ext>
            </p:extLst>
          </p:nvPr>
        </p:nvGraphicFramePr>
        <p:xfrm>
          <a:off x="1858530" y="1781961"/>
          <a:ext cx="3014785" cy="820438"/>
        </p:xfrm>
        <a:graphic>
          <a:graphicData uri="http://schemas.openxmlformats.org/drawingml/2006/table">
            <a:tbl>
              <a:tblPr/>
              <a:tblGrid>
                <a:gridCol w="3014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512">
                <a:tc>
                  <a:txBody>
                    <a:bodyPr/>
                    <a:lstStyle>
                      <a:lvl1pPr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Прочие расходы</a:t>
                      </a:r>
                    </a:p>
                  </a:txBody>
                  <a:tcPr marL="4286" marR="4286" marT="42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869">
                <a:tc>
                  <a:txBody>
                    <a:bodyPr/>
                    <a:lstStyle>
                      <a:lvl1pPr marL="171450" indent="-1714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288925">
                        <a:spcBef>
                          <a:spcPct val="20000"/>
                        </a:spcBef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2889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61E64"/>
                          </a:solidFill>
                          <a:effectLst/>
                          <a:latin typeface="Calibri" panose="020F0502020204030204" pitchFamily="34" charset="0"/>
                        </a:rPr>
                        <a:t>проектирование (53 ед. ПСД)</a:t>
                      </a:r>
                    </a:p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61E64"/>
                          </a:solidFill>
                          <a:effectLst/>
                          <a:latin typeface="Calibri" panose="020F0502020204030204" pitchFamily="34" charset="0"/>
                        </a:rPr>
                        <a:t>строительство (4 объектов)</a:t>
                      </a:r>
                    </a:p>
                    <a:p>
                      <a:pPr marL="171450" marR="0" lvl="0" indent="-171450" algn="l" defTabSz="28892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61E64"/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приобретение техники (44 ед.)</a:t>
                      </a:r>
                    </a:p>
                  </a:txBody>
                  <a:tcPr marL="4286" marR="4286" marT="42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18EDAEB6-302B-45B4-9D31-CDEFE62DA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754081"/>
              </p:ext>
            </p:extLst>
          </p:nvPr>
        </p:nvGraphicFramePr>
        <p:xfrm>
          <a:off x="168676" y="4306006"/>
          <a:ext cx="3189375" cy="1471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Содержание </a:t>
                      </a:r>
                    </a:p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автомобильных дорог</a:t>
                      </a: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том числе г. Смоленск</a:t>
                      </a:r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4289" marR="4289" marT="42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8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обеспечена сохранность: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2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8,6 тыс. км автомобильных дорог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2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19,2 тыс. </a:t>
                      </a:r>
                      <a:r>
                        <a:rPr lang="ru-RU" sz="1200" b="0" i="1" u="none" strike="noStrike" dirty="0" err="1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пог</a:t>
                      </a:r>
                      <a:r>
                        <a:rPr lang="ru-RU" sz="12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. м искусственных сооружений</a:t>
                      </a:r>
                    </a:p>
                    <a:p>
                      <a:pPr marL="171450" indent="-171450" algn="l" fontAlgn="b">
                        <a:buFontTx/>
                        <a:buChar char="-"/>
                      </a:pPr>
                      <a:r>
                        <a:rPr lang="ru-RU" sz="1200" b="0" i="1" u="none" strike="noStrike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выполнено диагностическое обследование</a:t>
                      </a:r>
                      <a:r>
                        <a:rPr lang="ru-RU" sz="1200" b="0" i="1" u="none" strike="noStrike" baseline="0" dirty="0">
                          <a:solidFill>
                            <a:srgbClr val="3E4D1F"/>
                          </a:solidFill>
                          <a:effectLst/>
                          <a:latin typeface="+mn-lt"/>
                        </a:rPr>
                        <a:t> 107 мостовых сооружений</a:t>
                      </a:r>
                      <a:endParaRPr lang="ru-RU" sz="1200" b="0" i="1" u="none" strike="noStrike" dirty="0">
                        <a:solidFill>
                          <a:srgbClr val="3E4D1F"/>
                        </a:solidFill>
                        <a:effectLst/>
                        <a:latin typeface="+mn-lt"/>
                      </a:endParaRPr>
                    </a:p>
                  </a:txBody>
                  <a:tcPr marL="4289" marR="4289" marT="42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48D9A01B-73A4-4E1A-A9B8-9F73F4CD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C6A421C-2A9E-4FB0-B5C5-B5913E46DDFE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0" y="84083"/>
            <a:ext cx="12192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" name="TextBox 19"/>
          <p:cNvSpPr txBox="1"/>
          <p:nvPr/>
        </p:nvSpPr>
        <p:spPr>
          <a:xfrm>
            <a:off x="10331387" y="681982"/>
            <a:ext cx="165698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(млрд. рублей)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6641"/>
              </p:ext>
            </p:extLst>
          </p:nvPr>
        </p:nvGraphicFramePr>
        <p:xfrm>
          <a:off x="1529659" y="1359430"/>
          <a:ext cx="8995466" cy="5568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66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835">
                <a:tc>
                  <a:txBody>
                    <a:bodyPr/>
                    <a:lstStyle/>
                    <a:p>
                      <a:pPr algn="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dirty="0">
                          <a:solidFill>
                            <a:srgbClr val="262E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909515"/>
              </p:ext>
            </p:extLst>
          </p:nvPr>
        </p:nvGraphicFramePr>
        <p:xfrm>
          <a:off x="1510609" y="1908396"/>
          <a:ext cx="9024041" cy="7802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94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737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собственным</a:t>
                      </a:r>
                      <a:r>
                        <a:rPr lang="ru-RU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доходам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2700" dirty="0">
                        <a:solidFill>
                          <a:srgbClr val="262E3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700" dirty="0">
                          <a:solidFill>
                            <a:srgbClr val="262E3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Объект 5">
            <a:extLst>
              <a:ext uri="{FF2B5EF4-FFF2-40B4-BE49-F238E27FC236}">
                <a16:creationId xmlns:a16="http://schemas.microsoft.com/office/drawing/2014/main" id="{144AE141-51A3-493B-9010-A6F3E8C5F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301933"/>
              </p:ext>
            </p:extLst>
          </p:nvPr>
        </p:nvGraphicFramePr>
        <p:xfrm>
          <a:off x="711694" y="3267075"/>
          <a:ext cx="4431806" cy="3197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Объект 11">
            <a:extLst>
              <a:ext uri="{FF2B5EF4-FFF2-40B4-BE49-F238E27FC236}">
                <a16:creationId xmlns:a16="http://schemas.microsoft.com/office/drawing/2014/main" id="{73182E5F-57C5-4D77-BC74-9058FDFF3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652957"/>
              </p:ext>
            </p:extLst>
          </p:nvPr>
        </p:nvGraphicFramePr>
        <p:xfrm>
          <a:off x="5845608" y="3000826"/>
          <a:ext cx="489654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A7437665-997A-4659-AE19-810656F5E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66416"/>
              </p:ext>
            </p:extLst>
          </p:nvPr>
        </p:nvGraphicFramePr>
        <p:xfrm>
          <a:off x="5061196" y="4030155"/>
          <a:ext cx="144016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5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к собственным доходам</a:t>
                      </a:r>
                    </a:p>
                  </a:txBody>
                  <a:tcPr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8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>
                    <a:solidFill>
                      <a:srgbClr val="7A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AE899FB-4903-4195-B475-F790F0252D8B}"/>
              </a:ext>
            </a:extLst>
          </p:cNvPr>
          <p:cNvCxnSpPr/>
          <p:nvPr/>
        </p:nvCxnSpPr>
        <p:spPr>
          <a:xfrm>
            <a:off x="4413124" y="4187484"/>
            <a:ext cx="504056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51B5D34-F473-4468-AB8A-AEF2D592F2C2}"/>
              </a:ext>
            </a:extLst>
          </p:cNvPr>
          <p:cNvCxnSpPr/>
          <p:nvPr/>
        </p:nvCxnSpPr>
        <p:spPr>
          <a:xfrm flipH="1">
            <a:off x="6573364" y="5411620"/>
            <a:ext cx="432048" cy="0"/>
          </a:xfrm>
          <a:prstGeom prst="straightConnector1">
            <a:avLst/>
          </a:prstGeom>
          <a:ln w="57150">
            <a:solidFill>
              <a:srgbClr val="7AB7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8D80CBC-C735-47F0-BFCD-A28305E941EE}"/>
              </a:ext>
            </a:extLst>
          </p:cNvPr>
          <p:cNvSpPr txBox="1"/>
          <p:nvPr/>
        </p:nvSpPr>
        <p:spPr>
          <a:xfrm>
            <a:off x="5124450" y="9048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CF548-3B02-44A7-A435-BA7347B23C4D}"/>
              </a:ext>
            </a:extLst>
          </p:cNvPr>
          <p:cNvSpPr txBox="1"/>
          <p:nvPr/>
        </p:nvSpPr>
        <p:spPr>
          <a:xfrm>
            <a:off x="8543925" y="8858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737965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7226" y="438769"/>
            <a:ext cx="10134600" cy="4182728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995" algn="ctr">
              <a:spcBef>
                <a:spcPts val="116"/>
              </a:spcBef>
            </a:pPr>
            <a:r>
              <a:rPr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995" algn="ctr">
              <a:spcBef>
                <a:spcPts val="116"/>
              </a:spcBef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214008, г. Смоленск, пл. Ленина, д. 1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4812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33-94-47 (доб. 4405)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5282" marR="845950" indent="779"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нтактное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лицо –</a:t>
            </a:r>
            <a:r>
              <a:rPr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Олеся Михайловна</a:t>
            </a:r>
          </a:p>
          <a:p>
            <a:pPr marL="855282" marR="845950" indent="779" algn="ctr"/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</a:t>
            </a:r>
            <a:r>
              <a:rPr sz="1800" b="1" dirty="0">
                <a:solidFill>
                  <a:srgbClr val="1A1A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fin@smolensk.ru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endParaRPr lang="ru-RU" sz="1800" b="1" dirty="0">
              <a:solidFill>
                <a:srgbClr val="1A1A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5"/>
              </a:spcBef>
            </a:pP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Министверства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финансов Смоленской области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15"/>
              </a:spcBef>
            </a:pP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https://fin.smolensk.ru/ </a:t>
            </a:r>
            <a:endParaRPr lang="ru-RU" sz="1800" u="sng" dirty="0">
              <a:solidFill>
                <a:srgbClr val="432382"/>
              </a:solidFill>
              <a:uFill>
                <a:solidFill>
                  <a:srgbClr val="432382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15"/>
              </a:spcBef>
            </a:pPr>
            <a:r>
              <a:rPr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8"/>
              </a:spcBef>
            </a:pPr>
            <a:r>
              <a:rPr lang="en-US" sz="1800" u="sng" dirty="0">
                <a:solidFill>
                  <a:srgbClr val="432382"/>
                </a:solidFill>
                <a:uFill>
                  <a:solidFill>
                    <a:srgbClr val="43238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https://fin.smolensk.ru/bg/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CC63C-AC1B-4267-800F-307DBA421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57865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7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0" y="0"/>
            <a:ext cx="12192000" cy="418670"/>
          </a:xfrm>
          <a:prstGeom prst="rect">
            <a:avLst/>
          </a:prstGeom>
          <a:blipFill dpi="0" rotWithShape="1">
            <a:blip r:embed="rId3" cstate="print">
              <a:alphaModFix amt="24000"/>
              <a:lum/>
            </a:blip>
            <a:srcRect/>
            <a:stretch>
              <a:fillRect l="-7701" r="-36048" b="-1328081"/>
            </a:stretch>
          </a:blipFill>
        </p:spPr>
        <p:txBody>
          <a:bodyPr vert="horz" wrap="square" lIns="0" tIns="48861" rIns="0" bIns="0" rtlCol="0">
            <a:spAutoFit/>
          </a:bodyPr>
          <a:lstStyle/>
          <a:p>
            <a:pPr marL="16849" marR="6737">
              <a:spcBef>
                <a:spcPts val="384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7457"/>
              </p:ext>
            </p:extLst>
          </p:nvPr>
        </p:nvGraphicFramePr>
        <p:xfrm>
          <a:off x="0" y="577646"/>
          <a:ext cx="11991467" cy="599183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07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b="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Глоссарий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Показатели социально-экономического развития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6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Основные характеристики консолидированного бюджета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7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Основные характеристики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8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Источники финансирования дефицита консолидированного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9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10" normalizeH="0" baseline="0" noProof="0" dirty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a:t>Источники финансирования дефицита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10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Налоговые доходы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11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Неналоговые доходы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12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Безвозмездные поступления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13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Расходы областного бюджета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Государственные программы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3298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15-19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Реализация государственных программ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20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Национальные проекты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21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Меры социальной поддержки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22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Бюджетные инвестиции в объекты капитального строительства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23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Поддержка местных бюджетов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24-25</a:t>
                      </a:r>
                    </a:p>
                  </a:txBody>
                  <a:tcPr marL="6436" marR="6436" marT="482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Дорожный фонд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65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</a:rPr>
                        <a:t>26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r>
                        <a:rPr lang="ru-RU" sz="1200" kern="1200" spc="1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Структура государственного долга Смоленской области</a:t>
                      </a: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328"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anose="020E0502030303020204" pitchFamily="34" charset="0"/>
                      </a:endParaRP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2000" algn="just" fontAlgn="t"/>
                      <a:endParaRPr lang="ru-RU" sz="1200" kern="1200" spc="1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031" marR="8031" marT="602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Номер слайда 51">
            <a:extLst>
              <a:ext uri="{FF2B5EF4-FFF2-40B4-BE49-F238E27FC236}">
                <a16:creationId xmlns:a16="http://schemas.microsoft.com/office/drawing/2014/main" id="{31B76703-663E-4E70-AEB3-4DC2360F4132}"/>
              </a:ext>
            </a:extLst>
          </p:cNvPr>
          <p:cNvSpPr txBox="1">
            <a:spLocks/>
          </p:cNvSpPr>
          <p:nvPr/>
        </p:nvSpPr>
        <p:spPr>
          <a:xfrm>
            <a:off x="9066233" y="6480304"/>
            <a:ext cx="2025837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146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1">
            <a:extLst>
              <a:ext uri="{FF2B5EF4-FFF2-40B4-BE49-F238E27FC236}">
                <a16:creationId xmlns:a16="http://schemas.microsoft.com/office/drawing/2014/main" id="{31B76703-663E-4E70-AEB3-4DC2360F4132}"/>
              </a:ext>
            </a:extLst>
          </p:cNvPr>
          <p:cNvSpPr txBox="1">
            <a:spLocks/>
          </p:cNvSpPr>
          <p:nvPr/>
        </p:nvSpPr>
        <p:spPr>
          <a:xfrm>
            <a:off x="9066233" y="6480304"/>
            <a:ext cx="199403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421" y="140107"/>
            <a:ext cx="11766536" cy="5709255"/>
          </a:xfrm>
          <a:prstGeom prst="rect">
            <a:avLst/>
          </a:prstGeom>
          <a:ln w="1905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(от </a:t>
            </a:r>
            <a:r>
              <a:rPr lang="ru-RU" sz="1100" spc="1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старонормандского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spc="1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bougette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кошель, сумка, кожаный мешок) —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pPr>
              <a:defRPr/>
            </a:pP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комплекс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или муниципальный долг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Российской Федерацией, субъектом Российской Федерации или муниципальным образованием.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услуги (работы)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услуги (работы), оказываемые (выполняемые) органами государственной власти, государственными учреждениями.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на безвозмездной и безвозвратной основе без установления направлений их использования.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бюджет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en-US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</a:t>
            </a:r>
            <a:r>
              <a:rPr lang="en-US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поступления от уплаты налогов и сборов, установленных Налоговым кодексом Российской Федерации.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все доходы, поступающие в соответствующий бюджет, не отнесенные к налоговым доходам и безвозмездным поступлениям.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превышение доходов бюджета над его расходами.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 </a:t>
            </a:r>
          </a:p>
          <a:p>
            <a:r>
              <a:rPr lang="ru-RU" sz="1100" b="1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межбюджетные трансферты, предоставляемые в целях софинансирования расходов на решение вопросов местного значения. </a:t>
            </a:r>
          </a:p>
          <a:p>
            <a:r>
              <a:rPr lang="ru-RU" sz="1100" spc="1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бюджета 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772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0" y="0"/>
            <a:ext cx="12192000" cy="835503"/>
          </a:xfrm>
          <a:prstGeom prst="rect">
            <a:avLst/>
          </a:prstGeom>
        </p:spPr>
        <p:txBody>
          <a:bodyPr vert="horz" wrap="square" lIns="0" tIns="45103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за 2025 год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111176"/>
              </p:ext>
            </p:extLst>
          </p:nvPr>
        </p:nvGraphicFramePr>
        <p:xfrm>
          <a:off x="106890" y="893436"/>
          <a:ext cx="11912831" cy="529429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385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5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27752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  <a:p>
                      <a:pPr marL="27752" lvl="0" algn="ctr">
                        <a:lnSpc>
                          <a:spcPct val="100000"/>
                        </a:lnSpc>
                      </a:pPr>
                      <a:r>
                        <a:rPr lang="ru-RU" sz="1200" kern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kern="120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146984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146984" lvl="0" algn="ctr">
                        <a:lnSpc>
                          <a:spcPct val="100000"/>
                        </a:lnSpc>
                      </a:pPr>
                      <a:r>
                        <a:rPr lang="ru-RU" sz="1200" spc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0" spc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региональный продукт (в основных ценах соответствующих лет) – всего млн. руб.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658 659,0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**)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промышленного производства, % к предыдущему году в сопоставимых ценах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57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</a:t>
                      </a:r>
                      <a:r>
                        <a:rPr lang="ru-RU" sz="1200" spc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«Обрабатывающие производства», % к предыдущему году в сопоставимых ценах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хозяйства, % к предыдущему году в сопоставимых ценах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торговли, млн. рублей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285 564,0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292 493,9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6 929,9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200" spc="1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 в среднем за год, %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капитал, % к предыдущему году в сопоставимых ценах 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(включая микро) и средних предприятий Смоленской области, единиц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15 613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ru-RU" sz="1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работников организаций</a:t>
                      </a:r>
                      <a:r>
                        <a:rPr lang="ru-RU" sz="1200" spc="1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рублей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67 840,9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68 467,9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Реальная начисленная </a:t>
                      </a: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работников организаций, % к предыдущему году 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105,6</a:t>
                      </a: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-2,2</a:t>
                      </a: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kern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 в среднем на душу населения (в среднем за год), руб./мес.</a:t>
                      </a:r>
                      <a:endParaRPr lang="ru-RU" sz="1200" kern="1200" spc="1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17 556,0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17 556,0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769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 %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960" marR="112960" marT="55301" marB="55301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12E42-C75E-4F4E-AAA6-EB01A49908E2}"/>
              </a:ext>
            </a:extLst>
          </p:cNvPr>
          <p:cNvSpPr txBox="1"/>
          <p:nvPr/>
        </p:nvSpPr>
        <p:spPr>
          <a:xfrm>
            <a:off x="97654" y="6391922"/>
            <a:ext cx="296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**) - отсутствуют статистические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414410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97ED2F6-5F58-4EA4-AED2-80CAE235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71" y="657225"/>
            <a:ext cx="65817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6"/>
          <p:cNvSpPr txBox="1"/>
          <p:nvPr/>
        </p:nvSpPr>
        <p:spPr>
          <a:xfrm>
            <a:off x="0" y="36296"/>
            <a:ext cx="12192000" cy="804880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Смоленской области</a:t>
            </a:r>
          </a:p>
        </p:txBody>
      </p:sp>
      <p:sp>
        <p:nvSpPr>
          <p:cNvPr id="36" name="object 16"/>
          <p:cNvSpPr txBox="1"/>
          <p:nvPr/>
        </p:nvSpPr>
        <p:spPr>
          <a:xfrm>
            <a:off x="142856" y="1109182"/>
            <a:ext cx="1699835" cy="242227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14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endParaRPr sz="2216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3331638149"/>
              </p:ext>
            </p:extLst>
          </p:nvPr>
        </p:nvGraphicFramePr>
        <p:xfrm>
          <a:off x="370000" y="1610294"/>
          <a:ext cx="5938650" cy="250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86382"/>
              </p:ext>
            </p:extLst>
          </p:nvPr>
        </p:nvGraphicFramePr>
        <p:xfrm>
          <a:off x="651641" y="4430297"/>
          <a:ext cx="4998808" cy="172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703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7" marR="84407" marT="42203" marB="42203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81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98 137,6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112 957,8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117 407,6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981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88 739,5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102 101,0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111 570,3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906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 </a:t>
                      </a:r>
                      <a:r>
                        <a:rPr lang="ru-RU" sz="14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9 398,1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10 856,8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5 837,3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65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84CD18A-61D5-4EEC-B20D-9CECC46A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80" y="571500"/>
            <a:ext cx="65817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16"/>
          <p:cNvSpPr txBox="1"/>
          <p:nvPr/>
        </p:nvSpPr>
        <p:spPr>
          <a:xfrm>
            <a:off x="0" y="18669"/>
            <a:ext cx="12192000" cy="804880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</a:p>
          <a:p>
            <a:pPr marL="15554" marR="6219" algn="ctr">
              <a:spcBef>
                <a:spcPts val="355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</a:t>
            </a:r>
          </a:p>
        </p:txBody>
      </p:sp>
      <p:sp>
        <p:nvSpPr>
          <p:cNvPr id="36" name="object 16"/>
          <p:cNvSpPr txBox="1"/>
          <p:nvPr/>
        </p:nvSpPr>
        <p:spPr>
          <a:xfrm>
            <a:off x="142856" y="1109182"/>
            <a:ext cx="1699835" cy="242227"/>
          </a:xfrm>
          <a:prstGeom prst="rect">
            <a:avLst/>
          </a:prstGeom>
        </p:spPr>
        <p:txBody>
          <a:bodyPr vert="horz" wrap="square" lIns="0" tIns="14776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4" marR="6219" algn="ctr">
              <a:spcBef>
                <a:spcPts val="355"/>
              </a:spcBef>
            </a:pPr>
            <a:r>
              <a:rPr lang="ru-RU" sz="1477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Arial"/>
              </a:rPr>
              <a:t>Млн. руб.</a:t>
            </a:r>
            <a:endParaRPr sz="2216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3081847818"/>
              </p:ext>
            </p:extLst>
          </p:nvPr>
        </p:nvGraphicFramePr>
        <p:xfrm>
          <a:off x="370000" y="1610294"/>
          <a:ext cx="5938650" cy="250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559799"/>
              </p:ext>
            </p:extLst>
          </p:nvPr>
        </p:nvGraphicFramePr>
        <p:xfrm>
          <a:off x="651640" y="4430297"/>
          <a:ext cx="5017957" cy="160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661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86 953,6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98 399,9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100 534,1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854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78 086,8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89 628,1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95 606,2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267">
                <a:tc>
                  <a:txBody>
                    <a:bodyPr/>
                    <a:lstStyle/>
                    <a:p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(-)/ </a:t>
                      </a:r>
                      <a:r>
                        <a:rPr lang="ru-RU" sz="14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8 866,8</a:t>
                      </a:r>
                    </a:p>
                  </a:txBody>
                  <a:tcPr marL="84407" marR="84407" marT="42203" marB="42203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8 771,8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4 927,9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1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8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8DBDE10-6F14-4C6D-B58C-F5195D42F6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63100"/>
          </a:xfrm>
          <a:prstGeom prst="rect">
            <a:avLst/>
          </a:prstGeom>
        </p:spPr>
        <p:txBody>
          <a:bodyPr vert="horz" wrap="square" lIns="0" tIns="220424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(профицита)</a:t>
            </a:r>
          </a:p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8D15F30-9FE3-4940-8501-3064F7ED2326}"/>
              </a:ext>
            </a:extLst>
          </p:cNvPr>
          <p:cNvSpPr txBox="1"/>
          <p:nvPr/>
        </p:nvSpPr>
        <p:spPr>
          <a:xfrm>
            <a:off x="10152993" y="918152"/>
            <a:ext cx="1535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2CAF2F1-95E0-4F1D-A08F-BA5715D3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76389"/>
              </p:ext>
            </p:extLst>
          </p:nvPr>
        </p:nvGraphicFramePr>
        <p:xfrm>
          <a:off x="1432606" y="1641523"/>
          <a:ext cx="10019780" cy="44392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0948">
                  <a:extLst>
                    <a:ext uri="{9D8B030D-6E8A-4147-A177-3AD203B41FA5}">
                      <a16:colId xmlns:a16="http://schemas.microsoft.com/office/drawing/2014/main" val="2802352663"/>
                    </a:ext>
                  </a:extLst>
                </a:gridCol>
                <a:gridCol w="3727174">
                  <a:extLst>
                    <a:ext uri="{9D8B030D-6E8A-4147-A177-3AD203B41FA5}">
                      <a16:colId xmlns:a16="http://schemas.microsoft.com/office/drawing/2014/main" val="2609410752"/>
                    </a:ext>
                  </a:extLst>
                </a:gridCol>
                <a:gridCol w="1948649">
                  <a:extLst>
                    <a:ext uri="{9D8B030D-6E8A-4147-A177-3AD203B41FA5}">
                      <a16:colId xmlns:a16="http://schemas.microsoft.com/office/drawing/2014/main" val="2700924704"/>
                    </a:ext>
                  </a:extLst>
                </a:gridCol>
                <a:gridCol w="1890944">
                  <a:extLst>
                    <a:ext uri="{9D8B030D-6E8A-4147-A177-3AD203B41FA5}">
                      <a16:colId xmlns:a16="http://schemas.microsoft.com/office/drawing/2014/main" val="982800477"/>
                    </a:ext>
                  </a:extLst>
                </a:gridCol>
                <a:gridCol w="1882065">
                  <a:extLst>
                    <a:ext uri="{9D8B030D-6E8A-4147-A177-3AD203B41FA5}">
                      <a16:colId xmlns:a16="http://schemas.microsoft.com/office/drawing/2014/main" val="4128947777"/>
                    </a:ext>
                  </a:extLst>
                </a:gridCol>
              </a:tblGrid>
              <a:tr h="693380"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2706"/>
                  </a:ext>
                </a:extLst>
              </a:tr>
              <a:tr h="1162276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источников,</a:t>
                      </a:r>
                      <a:r>
                        <a:rPr lang="ru-RU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них: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-9 398,1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-10 856,8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-5 837,3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257476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-1 333,6</a:t>
                      </a:r>
                      <a:endParaRPr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-1 338,8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-690,0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0878117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3 541,2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-3 109,6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-1 077,0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5213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37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98DBDE10-6F14-4C6D-B58C-F5195D42F6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63100"/>
          </a:xfrm>
          <a:prstGeom prst="rect">
            <a:avLst/>
          </a:prstGeom>
        </p:spPr>
        <p:txBody>
          <a:bodyPr vert="horz" wrap="square" lIns="0" tIns="220424" rIns="0" bIns="0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(профицита)</a:t>
            </a:r>
          </a:p>
          <a:p>
            <a:pPr marL="1643096" marR="6774" indent="-1111481" algn="ctr" defTabSz="1218989">
              <a:lnSpc>
                <a:spcPct val="101699"/>
              </a:lnSpc>
              <a:spcBef>
                <a:spcPts val="47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8D15F30-9FE3-4940-8501-3064F7ED2326}"/>
              </a:ext>
            </a:extLst>
          </p:cNvPr>
          <p:cNvSpPr txBox="1"/>
          <p:nvPr/>
        </p:nvSpPr>
        <p:spPr>
          <a:xfrm>
            <a:off x="10152993" y="918152"/>
            <a:ext cx="1535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38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7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15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753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691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629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567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506" algn="l" defTabSz="839876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421C-2A9E-4FB0-B5C5-B5913E46DDFE}" type="slidenum">
              <a:rPr lang="ru-RU" smtClean="0"/>
              <a:t>9</a:t>
            </a:fld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2CAF2F1-95E0-4F1D-A08F-BA5715D3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009842"/>
              </p:ext>
            </p:extLst>
          </p:nvPr>
        </p:nvGraphicFramePr>
        <p:xfrm>
          <a:off x="1432606" y="1641523"/>
          <a:ext cx="10019780" cy="44392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0948">
                  <a:extLst>
                    <a:ext uri="{9D8B030D-6E8A-4147-A177-3AD203B41FA5}">
                      <a16:colId xmlns:a16="http://schemas.microsoft.com/office/drawing/2014/main" val="2802352663"/>
                    </a:ext>
                  </a:extLst>
                </a:gridCol>
                <a:gridCol w="3727174">
                  <a:extLst>
                    <a:ext uri="{9D8B030D-6E8A-4147-A177-3AD203B41FA5}">
                      <a16:colId xmlns:a16="http://schemas.microsoft.com/office/drawing/2014/main" val="2609410752"/>
                    </a:ext>
                  </a:extLst>
                </a:gridCol>
                <a:gridCol w="1948649">
                  <a:extLst>
                    <a:ext uri="{9D8B030D-6E8A-4147-A177-3AD203B41FA5}">
                      <a16:colId xmlns:a16="http://schemas.microsoft.com/office/drawing/2014/main" val="2700924704"/>
                    </a:ext>
                  </a:extLst>
                </a:gridCol>
                <a:gridCol w="1890944">
                  <a:extLst>
                    <a:ext uri="{9D8B030D-6E8A-4147-A177-3AD203B41FA5}">
                      <a16:colId xmlns:a16="http://schemas.microsoft.com/office/drawing/2014/main" val="982800477"/>
                    </a:ext>
                  </a:extLst>
                </a:gridCol>
                <a:gridCol w="1882065">
                  <a:extLst>
                    <a:ext uri="{9D8B030D-6E8A-4147-A177-3AD203B41FA5}">
                      <a16:colId xmlns:a16="http://schemas.microsoft.com/office/drawing/2014/main" val="4128947777"/>
                    </a:ext>
                  </a:extLst>
                </a:gridCol>
              </a:tblGrid>
              <a:tr h="693380"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32706"/>
                  </a:ext>
                </a:extLst>
              </a:tr>
              <a:tr h="1162276"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источников,</a:t>
                      </a:r>
                      <a:r>
                        <a:rPr lang="ru-RU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них: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-8 866,8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-8 771,8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-4 927,9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680257476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-1 330,0</a:t>
                      </a:r>
                      <a:endParaRPr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lang="ru-RU" sz="20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0878117"/>
                  </a:ext>
                </a:extLst>
              </a:tr>
              <a:tr h="1291776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3 541,2</a:t>
                      </a:r>
                      <a:endParaRPr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12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-3 109,6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20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-1 077,0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5213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791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7498</TotalTime>
  <Words>3649</Words>
  <Application>Microsoft Office PowerPoint</Application>
  <PresentationFormat>Широкоэкранный</PresentationFormat>
  <Paragraphs>962</Paragraphs>
  <Slides>27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Calibri (Основной текст)</vt:lpstr>
      <vt:lpstr>Calibri Light</vt:lpstr>
      <vt:lpstr>Candara</vt:lpstr>
      <vt:lpstr>Century Gothic</vt:lpstr>
      <vt:lpstr>Times New Roman</vt:lpstr>
      <vt:lpstr>Тема Office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Налоговые доходы областного бюджета, млрд. руб.</vt:lpstr>
      <vt:lpstr> Неналоговые доходы, млн. руб.</vt:lpstr>
      <vt:lpstr>Презентация PowerPoint</vt:lpstr>
      <vt:lpstr>Расходы областного бюджета, млрд. руб.</vt:lpstr>
      <vt:lpstr>Государственные программы, млрд.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Национальные проекты, млн. руб.</vt:lpstr>
      <vt:lpstr>Меры социальной поддержки, млн. руб.</vt:lpstr>
      <vt:lpstr>Презентация PowerPoint</vt:lpstr>
      <vt:lpstr>Поддержка местных бюджетов, млн. руб.</vt:lpstr>
      <vt:lpstr>Презентация PowerPoint</vt:lpstr>
      <vt:lpstr>Расходы дорожного фонда, млн. руб.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Семенова Лиана Петровна</dc:creator>
  <cp:lastModifiedBy>Мурашкина Алина Александровна 2</cp:lastModifiedBy>
  <cp:revision>502</cp:revision>
  <cp:lastPrinted>2025-06-03T12:16:18Z</cp:lastPrinted>
  <dcterms:created xsi:type="dcterms:W3CDTF">2022-05-04T14:16:58Z</dcterms:created>
  <dcterms:modified xsi:type="dcterms:W3CDTF">2026-06-11T07:52:43Z</dcterms:modified>
</cp:coreProperties>
</file>